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8288000" cy="10287000"/>
  <p:notesSz cx="6858000" cy="9144000"/>
  <p:embeddedFontLst>
    <p:embeddedFont>
      <p:font typeface="Fira Code" panose="020B0809050000020004" pitchFamily="49" charset="0"/>
      <p:regular r:id="rId26"/>
    </p:embeddedFont>
    <p:embeddedFont>
      <p:font typeface="Poppins" pitchFamily="2" charset="77"/>
      <p:regular r:id="rId27"/>
    </p:embeddedFont>
    <p:embeddedFont>
      <p:font typeface="Poppins Bold" pitchFamily="2" charset="77"/>
      <p:regular r:id="rId28"/>
      <p:bold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32" autoAdjust="0"/>
  </p:normalViewPr>
  <p:slideViewPr>
    <p:cSldViewPr>
      <p:cViewPr varScale="1">
        <p:scale>
          <a:sx n="71" d="100"/>
          <a:sy n="71" d="100"/>
        </p:scale>
        <p:origin x="66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ithub.com/google/oss-fuzz/tree/master/projects" TargetMode="External"/><Relationship Id="rId5" Type="http://schemas.openxmlformats.org/officeDocument/2006/relationships/hyperlink" Target="https://github.com/google/oss-fuzz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svg"/><Relationship Id="rId7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230600" cy="8229600"/>
            <a:chOff x="0" y="0"/>
            <a:chExt cx="4274726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274726" cy="22246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263487" y="4321825"/>
            <a:ext cx="11844968" cy="15290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1"/>
              </a:lnSpc>
            </a:pPr>
            <a:r>
              <a:rPr lang="en-US" sz="4301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FUZZING GO AND PYTHON PROJECTS IN OSS-FUZZ: THE OPENPRINTING CASE STUDY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155132" y="8528074"/>
            <a:ext cx="10061677" cy="48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spc="286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Mohammed Imaduddin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670293" y="311203"/>
            <a:ext cx="10494397" cy="9767639"/>
          </a:xfrm>
          <a:custGeom>
            <a:avLst/>
            <a:gdLst/>
            <a:ahLst/>
            <a:cxnLst/>
            <a:rect l="l" t="t" r="r" b="b"/>
            <a:pathLst>
              <a:path w="10494397" h="9767639">
                <a:moveTo>
                  <a:pt x="0" y="0"/>
                </a:moveTo>
                <a:lnTo>
                  <a:pt x="10494397" y="0"/>
                </a:lnTo>
                <a:lnTo>
                  <a:pt x="10494397" y="9767639"/>
                </a:lnTo>
                <a:lnTo>
                  <a:pt x="0" y="97676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IS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?</a:t>
            </a:r>
          </a:p>
        </p:txBody>
      </p:sp>
      <p:sp>
        <p:nvSpPr>
          <p:cNvPr id="4" name="Freeform 4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IS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3153034"/>
            <a:ext cx="16018748" cy="2385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01"/>
              </a:lnSpc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Fuzzing is a way of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testing software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by </a:t>
            </a:r>
            <a:r>
              <a:rPr lang="en-US" sz="3299">
                <a:solidFill>
                  <a:srgbClr val="000AFF"/>
                </a:solidFill>
                <a:latin typeface="Poppins"/>
                <a:ea typeface="Poppins"/>
                <a:cs typeface="Poppins"/>
                <a:sym typeface="Poppins"/>
              </a:rPr>
              <a:t>automatically feeding it lots of generated inputs (random or from examples)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n-US" sz="3299">
                <a:solidFill>
                  <a:srgbClr val="00A44B"/>
                </a:solidFill>
                <a:latin typeface="Poppins"/>
                <a:ea typeface="Poppins"/>
                <a:cs typeface="Poppins"/>
                <a:sym typeface="Poppins"/>
              </a:rPr>
              <a:t>see if it crashes or behaves unexpectedly.</a:t>
            </a: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WHY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 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106646"/>
            <a:ext cx="17259300" cy="5821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Dynamic testing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automated input generation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Exercises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unusual code paths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at scale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Detects crashes, memory corruptions, leaks, and hangs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Generates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minimal reproducible test cases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for triage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Continuously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improves coverage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feedback-guided fuzzing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514350" y="3106646"/>
            <a:ext cx="17259300" cy="46596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Part of the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Linux Foundation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maintains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printing stack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for Unix based OS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Ensures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interoperability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printers (network, USB, cloud)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Provides critical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libraries, drivers, and tools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used in distros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597926" y="140420"/>
            <a:ext cx="3040630" cy="2624919"/>
          </a:xfrm>
          <a:custGeom>
            <a:avLst/>
            <a:gdLst/>
            <a:ahLst/>
            <a:cxnLst/>
            <a:rect l="l" t="t" r="r" b="b"/>
            <a:pathLst>
              <a:path w="3040630" h="2624919">
                <a:moveTo>
                  <a:pt x="0" y="0"/>
                </a:moveTo>
                <a:lnTo>
                  <a:pt x="3040630" y="0"/>
                </a:lnTo>
                <a:lnTo>
                  <a:pt x="3040630" y="2624920"/>
                </a:lnTo>
                <a:lnTo>
                  <a:pt x="0" y="26249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28700" y="866775"/>
            <a:ext cx="10337193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OpenPrinting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Ecosystem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3067162"/>
            <a:ext cx="17259300" cy="6518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459"/>
              </a:lnSpc>
            </a:pPr>
            <a:r>
              <a:rPr lang="en-US" sz="38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Key components in </a:t>
            </a:r>
            <a:r>
              <a:rPr lang="en-US" sz="38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this project</a:t>
            </a:r>
            <a:r>
              <a:rPr lang="en-US" sz="38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</a:p>
          <a:p>
            <a:pPr algn="l">
              <a:lnSpc>
                <a:spcPts val="4619"/>
              </a:lnSpc>
            </a:pPr>
            <a:endParaRPr lang="en-US" sz="38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goipp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Go library for IPP (Internet Printing Protocol)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ipp-usb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IPP-over-USB daemon bridging USB printers to network services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pycups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Python bindings for libcups (manage print jobs, queues)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pyppd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Python utilities for parsing/managing PPD files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597926" y="140420"/>
            <a:ext cx="3040630" cy="2624919"/>
          </a:xfrm>
          <a:custGeom>
            <a:avLst/>
            <a:gdLst/>
            <a:ahLst/>
            <a:cxnLst/>
            <a:rect l="l" t="t" r="r" b="b"/>
            <a:pathLst>
              <a:path w="3040630" h="2624919">
                <a:moveTo>
                  <a:pt x="0" y="0"/>
                </a:moveTo>
                <a:lnTo>
                  <a:pt x="3040630" y="0"/>
                </a:lnTo>
                <a:lnTo>
                  <a:pt x="3040630" y="2624920"/>
                </a:lnTo>
                <a:lnTo>
                  <a:pt x="0" y="26249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28700" y="866775"/>
            <a:ext cx="10337193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OpenPrinting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Ecosystem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Harness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DecodeBytes / DecodeBytesEx: Entry points for parsing raw IPP requests, attacker-controlled input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Round-trip (Encode + Decode): Validates serialization integrity</a:t>
            </a:r>
            <a:r>
              <a:rPr lang="en-US" sz="3299" u="non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,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prevents silent data corruption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Collections / TagExtension: Complex, optional IPP features, rarely exercised in normal tests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2333745"/>
            <a:ext cx="9569226" cy="76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20"/>
              </a:lnSpc>
            </a:pPr>
            <a:r>
              <a:rPr lang="en-US" sz="43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goipp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Harness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daemon_fuzzer: The main entry point handling client requests → directly exposed to attackers.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usb_fuzzer: USB packet parsing is error-prone and legacy-heavy → easy fuzzing wins.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http_client_fuzzer: Handles responses from printers/servers, which may be malicious or malformed.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2333745"/>
            <a:ext cx="9569226" cy="76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20"/>
              </a:lnSpc>
            </a:pPr>
            <a:r>
              <a:rPr lang="en-US" sz="43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ipp-usb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Harness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Auth &amp; buffer handling: Directly process sensitive or size-limited inputs → classic bug class.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File I/O: Exposed to user-supplied filenames/streams → risk of edge cases.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Printer/job management: Involves complex combinations of parameters.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UTF-8 conversions: Encoding bugs can cause subtle corruption or crashes.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2333745"/>
            <a:ext cx="9569226" cy="76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20"/>
              </a:lnSpc>
            </a:pPr>
            <a:r>
              <a:rPr lang="en-US" sz="43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pycups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Harness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parse() and compression: Input parsing &amp; decompression are classic fuzzing goldmines.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File lookup functions: Arbitrary filenames can trigger path traversal or unexpected errors.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CLI handling: Command-line parsing is a frequent source of crashes or unexpected behavior.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2333745"/>
            <a:ext cx="9569226" cy="76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20"/>
              </a:lnSpc>
            </a:pPr>
            <a:r>
              <a:rPr lang="en-US" sz="43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pyppd</a:t>
            </a: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1460121" y="679230"/>
            <a:ext cx="1547300" cy="1547300"/>
          </a:xfrm>
          <a:custGeom>
            <a:avLst/>
            <a:gdLst/>
            <a:ahLst/>
            <a:cxnLst/>
            <a:rect l="l" t="t" r="r" b="b"/>
            <a:pathLst>
              <a:path w="1547300" h="1547300">
                <a:moveTo>
                  <a:pt x="0" y="0"/>
                </a:moveTo>
                <a:lnTo>
                  <a:pt x="1547300" y="0"/>
                </a:lnTo>
                <a:lnTo>
                  <a:pt x="1547300" y="1547300"/>
                </a:lnTo>
                <a:lnTo>
                  <a:pt x="0" y="15473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OSS-FUZZ FROM GOOGLE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14350" y="3515338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Continuous fuzzing infrastructure for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critical open source projects</a:t>
            </a: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Free </a:t>
            </a: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 u="sng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  <a:hlinkClick r:id="rId5" tooltip="https://github.com/google/oss-fuzz"/>
              </a:rPr>
              <a:t>OSS-Fuzz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has helped identify and fix over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10,000 vulnerabilities and 36,000 bugs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across </a:t>
            </a:r>
            <a:r>
              <a:rPr lang="en-US" sz="3299" u="sng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  <a:hlinkClick r:id="rId6" tooltip="https://github.com/google/oss-fuzz/tree/master/projects"/>
              </a:rPr>
              <a:t>1,000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projects </a:t>
            </a: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Supports: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Multiple fuzzers: libFuzzer, AFL++, Honggfuzz, and Centipede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Multiple languages: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C, C++, Go, Java, Javascript, Python, Rust, and Swift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CPU architectures: x86_64, i386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60649" y="4102932"/>
            <a:ext cx="544214" cy="544214"/>
            <a:chOff x="0" y="0"/>
            <a:chExt cx="725618" cy="725618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28700" y="5387458"/>
            <a:ext cx="544214" cy="544214"/>
            <a:chOff x="0" y="0"/>
            <a:chExt cx="725618" cy="725618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11" name="Freeform 11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28700" y="6667618"/>
            <a:ext cx="544214" cy="544214"/>
            <a:chOff x="0" y="0"/>
            <a:chExt cx="725618" cy="72561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16" name="Freeform 16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060649" y="7947778"/>
            <a:ext cx="544214" cy="544214"/>
            <a:chOff x="0" y="0"/>
            <a:chExt cx="725618" cy="72561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21" name="Freeform 21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4855853" y="2583973"/>
            <a:ext cx="3086100" cy="85998"/>
            <a:chOff x="0" y="0"/>
            <a:chExt cx="812800" cy="2265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22650"/>
            </a:xfrm>
            <a:custGeom>
              <a:avLst/>
              <a:gdLst/>
              <a:ahLst/>
              <a:cxnLst/>
              <a:rect l="l" t="t" r="r" b="b"/>
              <a:pathLst>
                <a:path w="812800" h="22650">
                  <a:moveTo>
                    <a:pt x="0" y="0"/>
                  </a:moveTo>
                  <a:lnTo>
                    <a:pt x="812800" y="0"/>
                  </a:lnTo>
                  <a:lnTo>
                    <a:pt x="812800" y="22650"/>
                  </a:lnTo>
                  <a:lnTo>
                    <a:pt x="0" y="22650"/>
                  </a:lnTo>
                  <a:close/>
                </a:path>
              </a:pathLst>
            </a:custGeom>
            <a:solidFill>
              <a:srgbClr val="ACA1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38100"/>
              <a:ext cx="812800" cy="60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77"/>
                </a:lnSpc>
              </a:pPr>
              <a:endParaRPr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1028700" y="866775"/>
            <a:ext cx="4648252" cy="2000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TALK ROADMAP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932768" y="3996897"/>
            <a:ext cx="355383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932768" y="7841743"/>
            <a:ext cx="671720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FUZZING HARNESSES</a:t>
            </a:r>
          </a:p>
        </p:txBody>
      </p:sp>
      <p:sp>
        <p:nvSpPr>
          <p:cNvPr id="28" name="Freeform 28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TextBox 29"/>
          <p:cNvSpPr txBox="1"/>
          <p:nvPr/>
        </p:nvSpPr>
        <p:spPr>
          <a:xfrm>
            <a:off x="1932768" y="5282683"/>
            <a:ext cx="355383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FUZZING BASICS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932768" y="6572368"/>
            <a:ext cx="6142274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OPENPRINTING ECOSYSTEM</a:t>
            </a:r>
          </a:p>
        </p:txBody>
      </p:sp>
      <p:grpSp>
        <p:nvGrpSpPr>
          <p:cNvPr id="31" name="Group 31"/>
          <p:cNvGrpSpPr/>
          <p:nvPr/>
        </p:nvGrpSpPr>
        <p:grpSpPr>
          <a:xfrm>
            <a:off x="9452072" y="4101672"/>
            <a:ext cx="544214" cy="544214"/>
            <a:chOff x="0" y="0"/>
            <a:chExt cx="725618" cy="725618"/>
          </a:xfrm>
        </p:grpSpPr>
        <p:grpSp>
          <p:nvGrpSpPr>
            <p:cNvPr id="32" name="Group 32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35" name="Freeform 35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10324192" y="3995636"/>
            <a:ext cx="671720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OSS-FUZZ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9452072" y="5388719"/>
            <a:ext cx="544214" cy="544214"/>
            <a:chOff x="0" y="0"/>
            <a:chExt cx="725618" cy="725618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41" name="Freeform 41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10324192" y="5282683"/>
            <a:ext cx="671720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CHALLENGES &amp; SOLUTIONS</a:t>
            </a:r>
          </a:p>
        </p:txBody>
      </p:sp>
      <p:grpSp>
        <p:nvGrpSpPr>
          <p:cNvPr id="43" name="Group 43"/>
          <p:cNvGrpSpPr/>
          <p:nvPr/>
        </p:nvGrpSpPr>
        <p:grpSpPr>
          <a:xfrm>
            <a:off x="9452072" y="6678404"/>
            <a:ext cx="544214" cy="544214"/>
            <a:chOff x="0" y="0"/>
            <a:chExt cx="725618" cy="725618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725618" cy="725618"/>
              <a:chOff x="0" y="0"/>
              <a:chExt cx="812800" cy="812800"/>
            </a:xfrm>
          </p:grpSpPr>
          <p:sp>
            <p:nvSpPr>
              <p:cNvPr id="45" name="Freeform 4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47" name="Freeform 47"/>
            <p:cNvSpPr/>
            <p:nvPr/>
          </p:nvSpPr>
          <p:spPr>
            <a:xfrm>
              <a:off x="142513" y="125380"/>
              <a:ext cx="440593" cy="440593"/>
            </a:xfrm>
            <a:custGeom>
              <a:avLst/>
              <a:gdLst/>
              <a:ahLst/>
              <a:cxnLst/>
              <a:rect l="l" t="t" r="r" b="b"/>
              <a:pathLst>
                <a:path w="440593" h="440593">
                  <a:moveTo>
                    <a:pt x="0" y="0"/>
                  </a:moveTo>
                  <a:lnTo>
                    <a:pt x="440592" y="0"/>
                  </a:lnTo>
                  <a:lnTo>
                    <a:pt x="440592" y="440592"/>
                  </a:lnTo>
                  <a:lnTo>
                    <a:pt x="0" y="44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TextBox 48"/>
          <p:cNvSpPr txBox="1"/>
          <p:nvPr/>
        </p:nvSpPr>
        <p:spPr>
          <a:xfrm>
            <a:off x="10324192" y="6572368"/>
            <a:ext cx="6717203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ACKNOWLEDGEMENTS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16355590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Challenge: 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Fuzzing ipp-usb without Hardware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3497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ipp-usb is a standalone daemon, not a library →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hard to fuzz internally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Direct fuzzing failed due to libusb dependencies and linker errors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Needed a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virtual IPP-over-USB device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to replace real hardware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My Solution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46596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Created a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virtual IPP-over-USB device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using the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USBIP protocol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Emulated correct USB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class/subclass/protocol (07/01/04)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Supported required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interfaces + bulk IN/OUT endpoints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Allowed ipp-usb to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connect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exchange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requests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Why It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Mattered 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77827" y="2902300"/>
            <a:ext cx="17259300" cy="5240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19"/>
              </a:lnSpc>
            </a:pPr>
            <a:endParaRPr/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Allowed fuzzing of ipp-usb in a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black-box setup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No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dependency on physical printers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Exposed realistic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request/response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flow for fuzzing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Cleared path to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OSS-Fuzz integration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956922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Acknowledgement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77827" y="2902300"/>
            <a:ext cx="17259300" cy="5821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Mentors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Till Kamppeter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Head, OpenPrinting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George-Andrei Iosif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Senior Security Engineer, Snap Inc.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Jiongchi Yu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– ph.D student at SMU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Communities &amp; Programs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OpenPrinting &amp; The Linux Foundation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Google Summer of Code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OSS-Fuzz maintainers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5672589" y="6381371"/>
            <a:ext cx="1071507" cy="1071507"/>
          </a:xfrm>
          <a:custGeom>
            <a:avLst/>
            <a:gdLst/>
            <a:ahLst/>
            <a:cxnLst/>
            <a:rect l="l" t="t" r="r" b="b"/>
            <a:pathLst>
              <a:path w="1071507" h="1071507">
                <a:moveTo>
                  <a:pt x="0" y="0"/>
                </a:moveTo>
                <a:lnTo>
                  <a:pt x="1071507" y="0"/>
                </a:lnTo>
                <a:lnTo>
                  <a:pt x="1071507" y="1071507"/>
                </a:lnTo>
                <a:lnTo>
                  <a:pt x="0" y="107150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1611739" y="6381371"/>
            <a:ext cx="1017825" cy="1017825"/>
          </a:xfrm>
          <a:custGeom>
            <a:avLst/>
            <a:gdLst/>
            <a:ahLst/>
            <a:cxnLst/>
            <a:rect l="l" t="t" r="r" b="b"/>
            <a:pathLst>
              <a:path w="1017825" h="1017825">
                <a:moveTo>
                  <a:pt x="0" y="0"/>
                </a:moveTo>
                <a:lnTo>
                  <a:pt x="1017825" y="0"/>
                </a:lnTo>
                <a:lnTo>
                  <a:pt x="1017825" y="1017824"/>
                </a:lnTo>
                <a:lnTo>
                  <a:pt x="0" y="10178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7599685" y="6327688"/>
            <a:ext cx="1125190" cy="1125190"/>
          </a:xfrm>
          <a:custGeom>
            <a:avLst/>
            <a:gdLst/>
            <a:ahLst/>
            <a:cxnLst/>
            <a:rect l="l" t="t" r="r" b="b"/>
            <a:pathLst>
              <a:path w="1125190" h="1125190">
                <a:moveTo>
                  <a:pt x="0" y="0"/>
                </a:moveTo>
                <a:lnTo>
                  <a:pt x="1125190" y="0"/>
                </a:lnTo>
                <a:lnTo>
                  <a:pt x="1125190" y="1125190"/>
                </a:lnTo>
                <a:lnTo>
                  <a:pt x="0" y="112519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9582125" y="6280514"/>
            <a:ext cx="1172364" cy="1172364"/>
          </a:xfrm>
          <a:custGeom>
            <a:avLst/>
            <a:gdLst/>
            <a:ahLst/>
            <a:cxnLst/>
            <a:rect l="l" t="t" r="r" b="b"/>
            <a:pathLst>
              <a:path w="1172364" h="1172364">
                <a:moveTo>
                  <a:pt x="0" y="0"/>
                </a:moveTo>
                <a:lnTo>
                  <a:pt x="1172364" y="0"/>
                </a:lnTo>
                <a:lnTo>
                  <a:pt x="1172364" y="1172364"/>
                </a:lnTo>
                <a:lnTo>
                  <a:pt x="0" y="117236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3877113" y="1259298"/>
            <a:ext cx="10533775" cy="4162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02"/>
              </a:lnSpc>
            </a:pPr>
            <a:r>
              <a:rPr lang="en-US" sz="107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Thank You</a:t>
            </a:r>
          </a:p>
          <a:p>
            <a:pPr algn="ctr">
              <a:lnSpc>
                <a:spcPts val="12031"/>
              </a:lnSpc>
            </a:pPr>
            <a:r>
              <a:rPr lang="en-US" sz="63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Any questions?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99685" y="7454751"/>
            <a:ext cx="3088630" cy="105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21"/>
              </a:lnSpc>
              <a:spcBef>
                <a:spcPct val="0"/>
              </a:spcBef>
            </a:pPr>
            <a:r>
              <a:rPr lang="en-US" sz="5066">
                <a:solidFill>
                  <a:srgbClr val="000000"/>
                </a:solidFill>
                <a:latin typeface="Fira Code"/>
                <a:ea typeface="Fira Code"/>
                <a:cs typeface="Fira Code"/>
                <a:sym typeface="Fira Code"/>
              </a:rPr>
              <a:t>@mdimado</a:t>
            </a:r>
          </a:p>
        </p:txBody>
      </p:sp>
      <p:sp>
        <p:nvSpPr>
          <p:cNvPr id="9" name="Freeform 9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PROBLEM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515338"/>
            <a:ext cx="17259300" cy="3497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Software bugs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can turn into serious security risks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Small flaws in infrastructure code → large-scale impact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Example: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Heartbleed in OpenSSL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(data leaks from millions of servers)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144358" y="4080901"/>
            <a:ext cx="1828036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315966" y="2569843"/>
            <a:ext cx="4112791" cy="2737133"/>
          </a:xfrm>
          <a:custGeom>
            <a:avLst/>
            <a:gdLst/>
            <a:ahLst/>
            <a:cxnLst/>
            <a:rect l="l" t="t" r="r" b="b"/>
            <a:pathLst>
              <a:path w="4112791" h="2737133">
                <a:moveTo>
                  <a:pt x="0" y="0"/>
                </a:moveTo>
                <a:lnTo>
                  <a:pt x="4112792" y="0"/>
                </a:lnTo>
                <a:lnTo>
                  <a:pt x="4112792" y="2737134"/>
                </a:lnTo>
                <a:lnTo>
                  <a:pt x="0" y="27371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AutoShape 4"/>
          <p:cNvSpPr/>
          <p:nvPr/>
        </p:nvSpPr>
        <p:spPr>
          <a:xfrm>
            <a:off x="5972395" y="4080901"/>
            <a:ext cx="1616952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7319844" y="2193165"/>
            <a:ext cx="3113812" cy="3113812"/>
          </a:xfrm>
          <a:custGeom>
            <a:avLst/>
            <a:gdLst/>
            <a:ahLst/>
            <a:cxnLst/>
            <a:rect l="l" t="t" r="r" b="b"/>
            <a:pathLst>
              <a:path w="3113812" h="3113812">
                <a:moveTo>
                  <a:pt x="0" y="0"/>
                </a:moveTo>
                <a:lnTo>
                  <a:pt x="3113812" y="0"/>
                </a:lnTo>
                <a:lnTo>
                  <a:pt x="3113812" y="3113812"/>
                </a:lnTo>
                <a:lnTo>
                  <a:pt x="0" y="31138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7463601" y="2569843"/>
            <a:ext cx="2868675" cy="3430268"/>
          </a:xfrm>
          <a:custGeom>
            <a:avLst/>
            <a:gdLst/>
            <a:ahLst/>
            <a:cxnLst/>
            <a:rect l="l" t="t" r="r" b="b"/>
            <a:pathLst>
              <a:path w="2868675" h="3430268">
                <a:moveTo>
                  <a:pt x="0" y="0"/>
                </a:moveTo>
                <a:lnTo>
                  <a:pt x="2868675" y="0"/>
                </a:lnTo>
                <a:lnTo>
                  <a:pt x="2868675" y="3430268"/>
                </a:lnTo>
                <a:lnTo>
                  <a:pt x="0" y="3430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AutoShape 7"/>
          <p:cNvSpPr/>
          <p:nvPr/>
        </p:nvSpPr>
        <p:spPr>
          <a:xfrm>
            <a:off x="10161486" y="4080901"/>
            <a:ext cx="1828036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AutoShape 8"/>
          <p:cNvSpPr/>
          <p:nvPr/>
        </p:nvSpPr>
        <p:spPr>
          <a:xfrm>
            <a:off x="11989522" y="4080901"/>
            <a:ext cx="1841732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2221836" y="2569843"/>
            <a:ext cx="4112791" cy="2737133"/>
          </a:xfrm>
          <a:custGeom>
            <a:avLst/>
            <a:gdLst/>
            <a:ahLst/>
            <a:cxnLst/>
            <a:rect l="l" t="t" r="r" b="b"/>
            <a:pathLst>
              <a:path w="4112791" h="2737133">
                <a:moveTo>
                  <a:pt x="0" y="0"/>
                </a:moveTo>
                <a:lnTo>
                  <a:pt x="4112792" y="0"/>
                </a:lnTo>
                <a:lnTo>
                  <a:pt x="4112792" y="2737134"/>
                </a:lnTo>
                <a:lnTo>
                  <a:pt x="0" y="27371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7678574" y="7174331"/>
            <a:ext cx="2396352" cy="2396352"/>
          </a:xfrm>
          <a:custGeom>
            <a:avLst/>
            <a:gdLst/>
            <a:ahLst/>
            <a:cxnLst/>
            <a:rect l="l" t="t" r="r" b="b"/>
            <a:pathLst>
              <a:path w="2396352" h="2396352">
                <a:moveTo>
                  <a:pt x="0" y="0"/>
                </a:moveTo>
                <a:lnTo>
                  <a:pt x="2396352" y="0"/>
                </a:lnTo>
                <a:lnTo>
                  <a:pt x="2396352" y="2396351"/>
                </a:lnTo>
                <a:lnTo>
                  <a:pt x="0" y="239635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Heartbleed</a:t>
            </a:r>
          </a:p>
        </p:txBody>
      </p:sp>
      <p:sp>
        <p:nvSpPr>
          <p:cNvPr id="12" name="AutoShape 12"/>
          <p:cNvSpPr/>
          <p:nvPr/>
        </p:nvSpPr>
        <p:spPr>
          <a:xfrm>
            <a:off x="8876750" y="5143500"/>
            <a:ext cx="0" cy="1337606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AutoShape 13"/>
          <p:cNvSpPr/>
          <p:nvPr/>
        </p:nvSpPr>
        <p:spPr>
          <a:xfrm>
            <a:off x="8876750" y="6276760"/>
            <a:ext cx="0" cy="1310433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2689935" y="5266475"/>
            <a:ext cx="1454423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0"/>
              </a:lnSpc>
              <a:spcBef>
                <a:spcPct val="0"/>
              </a:spcBef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2696189" y="5266475"/>
            <a:ext cx="3164086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0"/>
              </a:lnSpc>
              <a:spcBef>
                <a:spcPct val="0"/>
              </a:spcBef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RECIEVER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287362" y="5363610"/>
            <a:ext cx="2089828" cy="8445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572"/>
              </a:lnSpc>
              <a:spcBef>
                <a:spcPct val="0"/>
              </a:spcBef>
            </a:pPr>
            <a:r>
              <a:rPr lang="en-US" sz="469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SERVER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144358" y="3172897"/>
            <a:ext cx="1310524" cy="4328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4"/>
              </a:lnSpc>
              <a:spcBef>
                <a:spcPct val="0"/>
              </a:spcBef>
            </a:pPr>
            <a:r>
              <a:rPr lang="en-US" sz="241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Hi, David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2040927" y="3172897"/>
            <a:ext cx="1310524" cy="4328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4"/>
              </a:lnSpc>
              <a:spcBef>
                <a:spcPct val="0"/>
              </a:spcBef>
            </a:pPr>
            <a:r>
              <a:rPr lang="en-US" sz="241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Hi, David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0074926" y="8341882"/>
            <a:ext cx="1310524" cy="4328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4"/>
              </a:lnSpc>
              <a:spcBef>
                <a:spcPct val="0"/>
              </a:spcBef>
            </a:pPr>
            <a:r>
              <a:rPr lang="en-US" sz="241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Hi, David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201249" y="843414"/>
            <a:ext cx="5175941" cy="915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6"/>
              </a:lnSpc>
            </a:pPr>
            <a:r>
              <a:rPr lang="en-US" sz="258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Encrypted Message</a:t>
            </a:r>
          </a:p>
          <a:p>
            <a:pPr algn="ctr">
              <a:lnSpc>
                <a:spcPts val="3616"/>
              </a:lnSpc>
              <a:spcBef>
                <a:spcPct val="0"/>
              </a:spcBef>
            </a:pPr>
            <a:r>
              <a:rPr lang="en-US" sz="258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xKyFjQF4qKkB9LV53Xz1lXiR9JEAh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9401550" y="6683476"/>
            <a:ext cx="5175945" cy="9154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6"/>
              </a:lnSpc>
            </a:pPr>
            <a:r>
              <a:rPr lang="en-US" sz="2583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DATA LEAKAGE</a:t>
            </a:r>
          </a:p>
          <a:p>
            <a:pPr algn="ctr">
              <a:lnSpc>
                <a:spcPts val="3616"/>
              </a:lnSpc>
              <a:spcBef>
                <a:spcPct val="0"/>
              </a:spcBef>
            </a:pPr>
            <a:r>
              <a:rPr lang="en-US" sz="258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xKyFjQF4qKkB9LV53Xz1lXiR9JEAh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600497" y="8210581"/>
            <a:ext cx="2743795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0"/>
              </a:lnSpc>
              <a:spcBef>
                <a:spcPct val="0"/>
              </a:spcBef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HACKER</a:t>
            </a:r>
          </a:p>
        </p:txBody>
      </p:sp>
      <p:sp>
        <p:nvSpPr>
          <p:cNvPr id="23" name="Freeform 23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460102" y="3586594"/>
            <a:ext cx="3113812" cy="3113812"/>
          </a:xfrm>
          <a:custGeom>
            <a:avLst/>
            <a:gdLst/>
            <a:ahLst/>
            <a:cxnLst/>
            <a:rect l="l" t="t" r="r" b="b"/>
            <a:pathLst>
              <a:path w="3113812" h="3113812">
                <a:moveTo>
                  <a:pt x="0" y="0"/>
                </a:moveTo>
                <a:lnTo>
                  <a:pt x="3113812" y="0"/>
                </a:lnTo>
                <a:lnTo>
                  <a:pt x="3113812" y="3113812"/>
                </a:lnTo>
                <a:lnTo>
                  <a:pt x="0" y="31138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4577494" y="3945324"/>
            <a:ext cx="2868675" cy="3430268"/>
          </a:xfrm>
          <a:custGeom>
            <a:avLst/>
            <a:gdLst/>
            <a:ahLst/>
            <a:cxnLst/>
            <a:rect l="l" t="t" r="r" b="b"/>
            <a:pathLst>
              <a:path w="2868675" h="3430268">
                <a:moveTo>
                  <a:pt x="0" y="0"/>
                </a:moveTo>
                <a:lnTo>
                  <a:pt x="2868676" y="0"/>
                </a:lnTo>
                <a:lnTo>
                  <a:pt x="2868676" y="3430268"/>
                </a:lnTo>
                <a:lnTo>
                  <a:pt x="0" y="3430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910745" y="3945324"/>
            <a:ext cx="2396352" cy="2396352"/>
          </a:xfrm>
          <a:custGeom>
            <a:avLst/>
            <a:gdLst/>
            <a:ahLst/>
            <a:cxnLst/>
            <a:rect l="l" t="t" r="r" b="b"/>
            <a:pathLst>
              <a:path w="2396352" h="2396352">
                <a:moveTo>
                  <a:pt x="0" y="0"/>
                </a:moveTo>
                <a:lnTo>
                  <a:pt x="2396352" y="0"/>
                </a:lnTo>
                <a:lnTo>
                  <a:pt x="2396352" y="2396352"/>
                </a:lnTo>
                <a:lnTo>
                  <a:pt x="0" y="23963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Heartbleed</a:t>
            </a:r>
          </a:p>
        </p:txBody>
      </p:sp>
      <p:sp>
        <p:nvSpPr>
          <p:cNvPr id="6" name="AutoShape 6"/>
          <p:cNvSpPr/>
          <p:nvPr/>
        </p:nvSpPr>
        <p:spPr>
          <a:xfrm>
            <a:off x="3468117" y="4863555"/>
            <a:ext cx="6031242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AutoShape 7"/>
          <p:cNvSpPr/>
          <p:nvPr/>
        </p:nvSpPr>
        <p:spPr>
          <a:xfrm>
            <a:off x="9295013" y="4863555"/>
            <a:ext cx="5479703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8"/>
          <p:cNvSpPr txBox="1"/>
          <p:nvPr/>
        </p:nvSpPr>
        <p:spPr>
          <a:xfrm>
            <a:off x="8139139" y="8344728"/>
            <a:ext cx="2311747" cy="4582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6"/>
              </a:lnSpc>
              <a:spcBef>
                <a:spcPct val="0"/>
              </a:spcBef>
            </a:pPr>
            <a:r>
              <a:rPr lang="en-US" sz="2583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DATA LEAKAGE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910745" y="6365307"/>
            <a:ext cx="2743795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0"/>
              </a:lnSpc>
              <a:spcBef>
                <a:spcPct val="0"/>
              </a:spcBef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HACKER</a:t>
            </a:r>
          </a:p>
        </p:txBody>
      </p:sp>
      <p:sp>
        <p:nvSpPr>
          <p:cNvPr id="10" name="Freeform 10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AutoShape 11"/>
          <p:cNvSpPr/>
          <p:nvPr/>
        </p:nvSpPr>
        <p:spPr>
          <a:xfrm flipH="1">
            <a:off x="8917071" y="5926238"/>
            <a:ext cx="6031242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AutoShape 12"/>
          <p:cNvSpPr/>
          <p:nvPr/>
        </p:nvSpPr>
        <p:spPr>
          <a:xfrm flipH="1">
            <a:off x="3965025" y="5926238"/>
            <a:ext cx="5156391" cy="0"/>
          </a:xfrm>
          <a:prstGeom prst="line">
            <a:avLst/>
          </a:prstGeom>
          <a:ln w="1047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1910745" y="3510394"/>
            <a:ext cx="13631778" cy="888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64"/>
              </a:lnSpc>
              <a:spcBef>
                <a:spcPct val="0"/>
              </a:spcBef>
            </a:pPr>
            <a:r>
              <a:rPr lang="en-US" sz="247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ARE YOU THERE? THE MAGIC WORD IS</a:t>
            </a:r>
          </a:p>
          <a:p>
            <a:pPr algn="ctr">
              <a:lnSpc>
                <a:spcPts val="3464"/>
              </a:lnSpc>
              <a:spcBef>
                <a:spcPct val="0"/>
              </a:spcBef>
            </a:pPr>
            <a:r>
              <a:rPr lang="en-US" sz="247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"GIRAFFE," WHICH IS 100 CHARACTERS LONG.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074591" y="6470082"/>
            <a:ext cx="8440844" cy="1563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0"/>
              </a:lnSpc>
              <a:spcBef>
                <a:spcPct val="0"/>
              </a:spcBef>
            </a:pPr>
            <a:r>
              <a:rPr lang="en-US" sz="220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YES I'M HERE.</a:t>
            </a:r>
          </a:p>
          <a:p>
            <a:pPr algn="ctr">
              <a:lnSpc>
                <a:spcPts val="3090"/>
              </a:lnSpc>
              <a:spcBef>
                <a:spcPct val="0"/>
              </a:spcBef>
            </a:pPr>
            <a:r>
              <a:rPr lang="en-US" sz="220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YOUR MAGIC WORD WAS</a:t>
            </a:r>
          </a:p>
          <a:p>
            <a:pPr algn="ctr">
              <a:lnSpc>
                <a:spcPts val="3090"/>
              </a:lnSpc>
              <a:spcBef>
                <a:spcPct val="0"/>
              </a:spcBef>
            </a:pPr>
            <a:r>
              <a:rPr lang="en-US" sz="220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"GIRAFFE 1^V6%$JOHN SMITH:645-43-5324:07/19/1982:JSMITH:</a:t>
            </a:r>
          </a:p>
          <a:p>
            <a:pPr algn="ctr">
              <a:lnSpc>
                <a:spcPts val="3090"/>
              </a:lnSpc>
              <a:spcBef>
                <a:spcPct val="0"/>
              </a:spcBef>
            </a:pPr>
            <a:r>
              <a:rPr lang="en-US" sz="220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SECR3TPASSW0RD:202-563-1234 SMITH@EMAIL.COM$."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TESTING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GAP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106646"/>
            <a:ext cx="17259300" cy="3497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Unit tests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check expected behavior only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Fail to cover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malformed or adversarial inputs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Gaps appear in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complex protocols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(network, USB, file formats)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WHY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 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4350" y="3106646"/>
            <a:ext cx="17259300" cy="5821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Dynamic testing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automated input generation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Exercises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unusual code paths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at scale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Detects crashes, memory corruptions, leaks, and hangs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Generates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minimal reproducible test cases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for triage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Continuously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improves coverage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feedback-guided fuzzing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3191134"/>
            <a:ext cx="16018748" cy="5207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38"/>
              </a:lnSpc>
            </a:pP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dynamic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299">
                <a:solidFill>
                  <a:srgbClr val="000AFF"/>
                </a:solidFill>
                <a:latin typeface="Poppins"/>
                <a:ea typeface="Poppins"/>
                <a:cs typeface="Poppins"/>
                <a:sym typeface="Poppins"/>
              </a:rPr>
              <a:t>software testing mechanism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that </a:t>
            </a:r>
            <a:r>
              <a:rPr lang="en-US" sz="3299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runs (in an instrumented and optimised fashion)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the </a:t>
            </a:r>
            <a:r>
              <a:rPr lang="en-US" sz="3299">
                <a:solidFill>
                  <a:srgbClr val="7400E8"/>
                </a:solidFill>
                <a:latin typeface="Poppins"/>
                <a:ea typeface="Poppins"/>
                <a:cs typeface="Poppins"/>
                <a:sym typeface="Poppins"/>
              </a:rPr>
              <a:t>software under test (through its harness)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with </a:t>
            </a:r>
            <a:r>
              <a:rPr lang="en-US" sz="3299">
                <a:solidFill>
                  <a:srgbClr val="FF6B00"/>
                </a:solidFill>
                <a:latin typeface="Poppins"/>
                <a:ea typeface="Poppins"/>
                <a:cs typeface="Poppins"/>
                <a:sym typeface="Poppins"/>
              </a:rPr>
              <a:t>tailored (eventually random) (formatted or unformatted) (eventually based on an initial corpus) inputs</a:t>
            </a:r>
            <a:r>
              <a:rPr lang="en-US" sz="3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to detect </a:t>
            </a:r>
            <a:r>
              <a:rPr lang="en-US" sz="3299">
                <a:solidFill>
                  <a:srgbClr val="00A44B"/>
                </a:solidFill>
                <a:latin typeface="Poppins"/>
                <a:ea typeface="Poppins"/>
                <a:cs typeface="Poppins"/>
                <a:sym typeface="Poppins"/>
              </a:rPr>
              <a:t>unexpected behaviours such as crashes, assertions, memory leaks, race conditions and undefined behaviours</a:t>
            </a:r>
          </a:p>
          <a:p>
            <a:pPr algn="l">
              <a:lnSpc>
                <a:spcPts val="4619"/>
              </a:lnSpc>
            </a:pPr>
            <a:endParaRPr lang="en-US" sz="3299">
              <a:solidFill>
                <a:srgbClr val="00A44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IS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?</a:t>
            </a:r>
          </a:p>
        </p:txBody>
      </p:sp>
      <p:sp>
        <p:nvSpPr>
          <p:cNvPr id="5" name="Freeform 5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332569">
            <a:off x="10638204" y="8779207"/>
            <a:ext cx="438102" cy="510163"/>
          </a:xfrm>
          <a:custGeom>
            <a:avLst/>
            <a:gdLst/>
            <a:ahLst/>
            <a:cxnLst/>
            <a:rect l="l" t="t" r="r" b="b"/>
            <a:pathLst>
              <a:path w="438102" h="510163">
                <a:moveTo>
                  <a:pt x="0" y="0"/>
                </a:moveTo>
                <a:lnTo>
                  <a:pt x="438102" y="0"/>
                </a:lnTo>
                <a:lnTo>
                  <a:pt x="438102" y="510162"/>
                </a:lnTo>
                <a:lnTo>
                  <a:pt x="0" y="5101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870810" y="2780270"/>
            <a:ext cx="7120395" cy="6030006"/>
          </a:xfrm>
          <a:custGeom>
            <a:avLst/>
            <a:gdLst/>
            <a:ahLst/>
            <a:cxnLst/>
            <a:rect l="l" t="t" r="r" b="b"/>
            <a:pathLst>
              <a:path w="7120395" h="6030006">
                <a:moveTo>
                  <a:pt x="0" y="0"/>
                </a:moveTo>
                <a:lnTo>
                  <a:pt x="7120395" y="0"/>
                </a:lnTo>
                <a:lnTo>
                  <a:pt x="7120395" y="6030006"/>
                </a:lnTo>
                <a:lnTo>
                  <a:pt x="0" y="60300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787" r="-535" b="-35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7585494" y="2226937"/>
            <a:ext cx="2096559" cy="1397706"/>
          </a:xfrm>
          <a:custGeom>
            <a:avLst/>
            <a:gdLst/>
            <a:ahLst/>
            <a:cxnLst/>
            <a:rect l="l" t="t" r="r" b="b"/>
            <a:pathLst>
              <a:path w="2096559" h="1397706">
                <a:moveTo>
                  <a:pt x="0" y="0"/>
                </a:moveTo>
                <a:lnTo>
                  <a:pt x="2096559" y="0"/>
                </a:lnTo>
                <a:lnTo>
                  <a:pt x="2096559" y="1397707"/>
                </a:lnTo>
                <a:lnTo>
                  <a:pt x="0" y="139770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28700" y="866775"/>
            <a:ext cx="6556794" cy="101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IS </a:t>
            </a:r>
            <a:r>
              <a:rPr lang="en-US" sz="56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FUZZING</a:t>
            </a: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?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057428" y="2391192"/>
            <a:ext cx="2118310" cy="673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54"/>
              </a:lnSpc>
              <a:spcBef>
                <a:spcPct val="0"/>
              </a:spcBef>
            </a:pPr>
            <a:r>
              <a:rPr lang="en-US" sz="375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program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116583" y="3990627"/>
            <a:ext cx="4123417" cy="48196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Fuzzed Input:</a:t>
            </a:r>
          </a:p>
          <a:p>
            <a:pPr marL="971556" lvl="1" indent="-485778" algn="l">
              <a:lnSpc>
                <a:spcPts val="6300"/>
              </a:lnSpc>
              <a:buFont typeface="Arial"/>
              <a:buChar char="•"/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DDLDRD</a:t>
            </a:r>
          </a:p>
          <a:p>
            <a:pPr marL="971556" lvl="1" indent="-485778" algn="l">
              <a:lnSpc>
                <a:spcPts val="6300"/>
              </a:lnSpc>
              <a:buFont typeface="Arial"/>
              <a:buChar char="•"/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DDLDDD</a:t>
            </a:r>
          </a:p>
          <a:p>
            <a:pPr marL="971556" lvl="1" indent="-485778" algn="l">
              <a:lnSpc>
                <a:spcPts val="6300"/>
              </a:lnSpc>
              <a:buFont typeface="Arial"/>
              <a:buChar char="•"/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DDLDRRRD</a:t>
            </a:r>
          </a:p>
          <a:p>
            <a:pPr marL="971556" lvl="1" indent="-485778" algn="l">
              <a:lnSpc>
                <a:spcPts val="6300"/>
              </a:lnSpc>
              <a:buFont typeface="Arial"/>
              <a:buChar char="•"/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DDLDRRD</a:t>
            </a:r>
          </a:p>
          <a:p>
            <a:pPr marL="971556" lvl="1" indent="-485778" algn="l">
              <a:lnSpc>
                <a:spcPts val="6300"/>
              </a:lnSpc>
              <a:spcBef>
                <a:spcPct val="0"/>
              </a:spcBef>
              <a:buFont typeface="Arial"/>
              <a:buChar char="•"/>
            </a:pPr>
            <a:r>
              <a:rPr lang="en-US" sz="45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DLRLRLRL</a:t>
            </a:r>
          </a:p>
        </p:txBody>
      </p:sp>
      <p:sp>
        <p:nvSpPr>
          <p:cNvPr id="8" name="Freeform 8"/>
          <p:cNvSpPr/>
          <p:nvPr/>
        </p:nvSpPr>
        <p:spPr>
          <a:xfrm>
            <a:off x="14774716" y="910547"/>
            <a:ext cx="2484584" cy="835039"/>
          </a:xfrm>
          <a:custGeom>
            <a:avLst/>
            <a:gdLst/>
            <a:ahLst/>
            <a:cxnLst/>
            <a:rect l="l" t="t" r="r" b="b"/>
            <a:pathLst>
              <a:path w="2484584" h="835039">
                <a:moveTo>
                  <a:pt x="0" y="0"/>
                </a:moveTo>
                <a:lnTo>
                  <a:pt x="2484584" y="0"/>
                </a:lnTo>
                <a:lnTo>
                  <a:pt x="2484584" y="835039"/>
                </a:lnTo>
                <a:lnTo>
                  <a:pt x="0" y="83503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Macintosh PowerPoint</Application>
  <PresentationFormat>Custom</PresentationFormat>
  <Paragraphs>168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Fira Code</vt:lpstr>
      <vt:lpstr>Poppins</vt:lpstr>
      <vt:lpstr>Calibri</vt:lpstr>
      <vt:lpstr>Poppins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pitch deck</dc:title>
  <cp:lastModifiedBy>MOHAMMED IMADUDDIN</cp:lastModifiedBy>
  <cp:revision>2</cp:revision>
  <dcterms:created xsi:type="dcterms:W3CDTF">2006-08-16T00:00:00Z</dcterms:created>
  <dcterms:modified xsi:type="dcterms:W3CDTF">2025-09-11T05:01:45Z</dcterms:modified>
  <dc:identifier>DAGyCOy-J68</dc:identifier>
</cp:coreProperties>
</file>