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8288000" cy="10287000"/>
  <p:notesSz cx="6858000" cy="9144000"/>
  <p:embeddedFontLst>
    <p:embeddedFont>
      <p:font typeface="Poppins Bold" charset="1" panose="00000800000000000000"/>
      <p:regular r:id="rId47"/>
    </p:embeddedFont>
    <p:embeddedFont>
      <p:font typeface="Poppins Light" charset="1" panose="00000400000000000000"/>
      <p:regular r:id="rId48"/>
    </p:embeddedFont>
    <p:embeddedFont>
      <p:font typeface="Poppins" charset="1" panose="00000500000000000000"/>
      <p:regular r:id="rId49"/>
    </p:embeddedFont>
    <p:embeddedFont>
      <p:font typeface="Fira Code" charset="1" panose="020B0809050000020004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1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11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5.png" Type="http://schemas.openxmlformats.org/officeDocument/2006/relationships/image"/><Relationship Id="rId5" Target="../media/image11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1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https://github.com/google/oss-fuzz" TargetMode="External" Type="http://schemas.openxmlformats.org/officeDocument/2006/relationships/hyperlink"/><Relationship Id="rId6" Target="https://github.com/google/oss-fuzz/tree/master/projects" TargetMode="External" Type="http://schemas.openxmlformats.org/officeDocument/2006/relationships/hyperlink"/><Relationship Id="rId7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517340" y="2732223"/>
            <a:ext cx="11253320" cy="3067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41"/>
              </a:lnSpc>
            </a:pPr>
            <a:r>
              <a:rPr lang="en-US" b="true" sz="8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INTRO TO OSS-FUZZ</a:t>
            </a:r>
          </a:p>
          <a:p>
            <a:pPr algn="ctr">
              <a:lnSpc>
                <a:spcPts val="1204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55132" y="4970504"/>
            <a:ext cx="9977737" cy="47625"/>
            <a:chOff x="0" y="0"/>
            <a:chExt cx="2627881" cy="125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27881" cy="12543"/>
            </a:xfrm>
            <a:custGeom>
              <a:avLst/>
              <a:gdLst/>
              <a:ahLst/>
              <a:cxnLst/>
              <a:rect r="r" b="b" t="t" l="l"/>
              <a:pathLst>
                <a:path h="12543" w="2627881">
                  <a:moveTo>
                    <a:pt x="0" y="0"/>
                  </a:moveTo>
                  <a:lnTo>
                    <a:pt x="2627881" y="0"/>
                  </a:lnTo>
                  <a:lnTo>
                    <a:pt x="262788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627881" cy="69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113161" y="5695112"/>
            <a:ext cx="10061677" cy="1927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9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BUILD, BREAK, AND HARDEN OPEN SOURCE SOFTWARE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155132" y="8528074"/>
            <a:ext cx="10061677" cy="483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28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Mohammed Imaduddin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0209" y="2397943"/>
            <a:ext cx="8053791" cy="7409488"/>
          </a:xfrm>
          <a:custGeom>
            <a:avLst/>
            <a:gdLst/>
            <a:ahLst/>
            <a:cxnLst/>
            <a:rect r="r" b="b" t="t" l="l"/>
            <a:pathLst>
              <a:path h="7409488" w="8053791">
                <a:moveTo>
                  <a:pt x="0" y="0"/>
                </a:moveTo>
                <a:lnTo>
                  <a:pt x="8053791" y="0"/>
                </a:lnTo>
                <a:lnTo>
                  <a:pt x="8053791" y="7409488"/>
                </a:lnTo>
                <a:lnTo>
                  <a:pt x="0" y="7409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98186" y="3301776"/>
            <a:ext cx="4236962" cy="667989"/>
          </a:xfrm>
          <a:custGeom>
            <a:avLst/>
            <a:gdLst/>
            <a:ahLst/>
            <a:cxnLst/>
            <a:rect r="r" b="b" t="t" l="l"/>
            <a:pathLst>
              <a:path h="667989" w="4236962">
                <a:moveTo>
                  <a:pt x="0" y="0"/>
                </a:moveTo>
                <a:lnTo>
                  <a:pt x="4236962" y="0"/>
                </a:lnTo>
                <a:lnTo>
                  <a:pt x="4236962" y="667990"/>
                </a:lnTo>
                <a:lnTo>
                  <a:pt x="0" y="667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649" t="-172623" r="-150081" b="-17571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66775"/>
            <a:ext cx="11706792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ATHERIS: PYTHON FUZZING ENGINE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437573" y="3846251"/>
            <a:ext cx="3193002" cy="2994834"/>
          </a:xfrm>
          <a:custGeom>
            <a:avLst/>
            <a:gdLst/>
            <a:ahLst/>
            <a:cxnLst/>
            <a:rect r="r" b="b" t="t" l="l"/>
            <a:pathLst>
              <a:path h="2994834" w="3193002">
                <a:moveTo>
                  <a:pt x="0" y="0"/>
                </a:moveTo>
                <a:lnTo>
                  <a:pt x="3193002" y="0"/>
                </a:lnTo>
                <a:lnTo>
                  <a:pt x="3193002" y="2994834"/>
                </a:lnTo>
                <a:lnTo>
                  <a:pt x="0" y="29948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092" t="0" r="-23184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771353" y="4389645"/>
            <a:ext cx="5821051" cy="629819"/>
          </a:xfrm>
          <a:custGeom>
            <a:avLst/>
            <a:gdLst/>
            <a:ahLst/>
            <a:cxnLst/>
            <a:rect r="r" b="b" t="t" l="l"/>
            <a:pathLst>
              <a:path h="629819" w="5821051">
                <a:moveTo>
                  <a:pt x="0" y="0"/>
                </a:moveTo>
                <a:lnTo>
                  <a:pt x="5821051" y="0"/>
                </a:lnTo>
                <a:lnTo>
                  <a:pt x="5821051" y="629818"/>
                </a:lnTo>
                <a:lnTo>
                  <a:pt x="0" y="6298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118" t="-187370" r="-82026" b="-18813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857255" y="3321446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Target function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57255" y="4390229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fuzzing entrypoint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078540" y="6812597"/>
            <a:ext cx="6685632" cy="2768280"/>
          </a:xfrm>
          <a:custGeom>
            <a:avLst/>
            <a:gdLst/>
            <a:ahLst/>
            <a:cxnLst/>
            <a:rect r="r" b="b" t="t" l="l"/>
            <a:pathLst>
              <a:path h="2768280" w="6685632">
                <a:moveTo>
                  <a:pt x="0" y="0"/>
                </a:moveTo>
                <a:lnTo>
                  <a:pt x="6685633" y="0"/>
                </a:lnTo>
                <a:lnTo>
                  <a:pt x="6685633" y="2768280"/>
                </a:lnTo>
                <a:lnTo>
                  <a:pt x="0" y="2768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551" t="0" r="-58486" b="-818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857255" y="5057775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turns raw bytes into useful types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093752" y="4605270"/>
            <a:ext cx="3594079" cy="2971639"/>
          </a:xfrm>
          <a:custGeom>
            <a:avLst/>
            <a:gdLst/>
            <a:ahLst/>
            <a:cxnLst/>
            <a:rect r="r" b="b" t="t" l="l"/>
            <a:pathLst>
              <a:path h="2971639" w="3594079">
                <a:moveTo>
                  <a:pt x="0" y="0"/>
                </a:moveTo>
                <a:lnTo>
                  <a:pt x="3594079" y="0"/>
                </a:lnTo>
                <a:lnTo>
                  <a:pt x="3594079" y="2971639"/>
                </a:lnTo>
                <a:lnTo>
                  <a:pt x="0" y="2971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627" t="0" r="-194813" b="-78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857255" y="5724525"/>
            <a:ext cx="1170679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call the target function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with crash condition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389912" y="6019800"/>
            <a:ext cx="5317005" cy="2797661"/>
          </a:xfrm>
          <a:custGeom>
            <a:avLst/>
            <a:gdLst/>
            <a:ahLst/>
            <a:cxnLst/>
            <a:rect r="r" b="b" t="t" l="l"/>
            <a:pathLst>
              <a:path h="2797661" w="5317005">
                <a:moveTo>
                  <a:pt x="0" y="0"/>
                </a:moveTo>
                <a:lnTo>
                  <a:pt x="5317004" y="0"/>
                </a:lnTo>
                <a:lnTo>
                  <a:pt x="5317004" y="2797661"/>
                </a:lnTo>
                <a:lnTo>
                  <a:pt x="0" y="279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267" t="0" r="-99282" b="-7047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57255" y="7104305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instrument modules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57255" y="7952030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setup the fuzzer and start fuzzing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35332" y="4557395"/>
            <a:ext cx="9817336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fuzzing </a:t>
            </a:r>
            <a:r>
              <a:rPr lang="en-US" sz="56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python-markdown2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43543">
            <a:off x="6868673" y="2635689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0" y="0"/>
                </a:moveTo>
                <a:lnTo>
                  <a:pt x="2561608" y="0"/>
                </a:lnTo>
                <a:lnTo>
                  <a:pt x="2561608" y="2561608"/>
                </a:lnTo>
                <a:lnTo>
                  <a:pt x="0" y="2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35332" y="4557395"/>
            <a:ext cx="9817336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fuzzing </a:t>
            </a:r>
            <a:r>
              <a:rPr lang="en-US" sz="56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python-markdown2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9452" y="2179581"/>
            <a:ext cx="3293459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popular Markdown parser</a:t>
            </a:r>
          </a:p>
        </p:txBody>
      </p:sp>
      <p:sp>
        <p:nvSpPr>
          <p:cNvPr name="Freeform 6" id="6"/>
          <p:cNvSpPr/>
          <p:nvPr/>
        </p:nvSpPr>
        <p:spPr>
          <a:xfrm flipH="false" flipV="true" rot="-3585980">
            <a:off x="10729442" y="2787530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0" y="2561609"/>
                </a:moveTo>
                <a:lnTo>
                  <a:pt x="2561609" y="2561609"/>
                </a:lnTo>
                <a:lnTo>
                  <a:pt x="2561609" y="0"/>
                </a:lnTo>
                <a:lnTo>
                  <a:pt x="0" y="0"/>
                </a:lnTo>
                <a:lnTo>
                  <a:pt x="0" y="2561609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3985270">
            <a:off x="7291728" y="5424732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2561609" y="0"/>
                </a:moveTo>
                <a:lnTo>
                  <a:pt x="0" y="0"/>
                </a:lnTo>
                <a:lnTo>
                  <a:pt x="0" y="2561609"/>
                </a:lnTo>
                <a:lnTo>
                  <a:pt x="2561609" y="2561609"/>
                </a:lnTo>
                <a:lnTo>
                  <a:pt x="256160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7271353">
            <a:off x="10518504" y="5197480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2561609" y="2561608"/>
                </a:moveTo>
                <a:lnTo>
                  <a:pt x="0" y="2561608"/>
                </a:lnTo>
                <a:lnTo>
                  <a:pt x="0" y="0"/>
                </a:lnTo>
                <a:lnTo>
                  <a:pt x="2561609" y="0"/>
                </a:lnTo>
                <a:lnTo>
                  <a:pt x="2561609" y="256160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023309" y="2634353"/>
            <a:ext cx="3912596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Processes user-controlled input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(Markdown → HTML)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64264" y="5878873"/>
            <a:ext cx="4395036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Parsing libraries are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common sources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of crashes or security issues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14095" y="6619811"/>
            <a:ext cx="3898816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 mature libraries can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fail on unexpected input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42683" y="4557395"/>
            <a:ext cx="7202635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target </a:t>
            </a:r>
            <a:r>
              <a:rPr lang="en-US" sz="56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LinkProcessor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42683" y="4557395"/>
            <a:ext cx="7202635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target </a:t>
            </a:r>
            <a:r>
              <a:rPr lang="en-US" sz="56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LinkProcessor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27507" y="1984179"/>
            <a:ext cx="2739982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andles links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inside Markdown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3585980">
            <a:off x="10729442" y="2787530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0" y="2561609"/>
                </a:moveTo>
                <a:lnTo>
                  <a:pt x="2561609" y="2561609"/>
                </a:lnTo>
                <a:lnTo>
                  <a:pt x="2561609" y="0"/>
                </a:lnTo>
                <a:lnTo>
                  <a:pt x="0" y="0"/>
                </a:lnTo>
                <a:lnTo>
                  <a:pt x="0" y="2561609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3985270">
            <a:off x="7291728" y="5424732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2561609" y="0"/>
                </a:moveTo>
                <a:lnTo>
                  <a:pt x="0" y="0"/>
                </a:lnTo>
                <a:lnTo>
                  <a:pt x="0" y="2561609"/>
                </a:lnTo>
                <a:lnTo>
                  <a:pt x="2561609" y="2561609"/>
                </a:lnTo>
                <a:lnTo>
                  <a:pt x="256160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7271353">
            <a:off x="10518504" y="5197480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2561609" y="2561608"/>
                </a:moveTo>
                <a:lnTo>
                  <a:pt x="0" y="2561608"/>
                </a:lnTo>
                <a:lnTo>
                  <a:pt x="0" y="0"/>
                </a:lnTo>
                <a:lnTo>
                  <a:pt x="2561609" y="0"/>
                </a:lnTo>
                <a:lnTo>
                  <a:pt x="2561609" y="256160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023309" y="2634353"/>
            <a:ext cx="3912596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requently executed in re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 usage, s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bugs have high impact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64264" y="5878873"/>
            <a:ext cx="4395036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als with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brackets, regex, and nested structures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which are error-prone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14095" y="6619811"/>
            <a:ext cx="3898816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Malform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 input can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trigger crashes or security issues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-6616994">
            <a:off x="6735075" y="2434487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0" y="0"/>
                </a:moveTo>
                <a:lnTo>
                  <a:pt x="2561608" y="0"/>
                </a:lnTo>
                <a:lnTo>
                  <a:pt x="2561608" y="2561609"/>
                </a:lnTo>
                <a:lnTo>
                  <a:pt x="0" y="2561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27376" y="4557395"/>
            <a:ext cx="8233247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Before we move ahead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27376" y="1359759"/>
            <a:ext cx="8405016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you have the setup?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94121" y="4248115"/>
            <a:ext cx="15071527" cy="3053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not, install </a:t>
            </a:r>
            <a:r>
              <a:rPr lang="en-US" sz="4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Python 3 + Docker</a:t>
            </a:r>
            <a:r>
              <a:rPr lang="en-US" sz="4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and run: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</a:p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$ git clone https://github.com/google/oss-fuzz</a:t>
            </a:r>
          </a:p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$ git clone https://github.com/mdimado/oosc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79266" y="4477067"/>
            <a:ext cx="8729468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Initializing the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65585" y="994167"/>
            <a:ext cx="14756830" cy="805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oss-fuzz</a:t>
            </a:r>
          </a:p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export PROJECT_NAME=python-markdown2</a:t>
            </a:r>
          </a:p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export LANGUAGE=python</a:t>
            </a:r>
          </a:p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python infra/helper.py generate \</a:t>
            </a:r>
          </a:p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$PROJECT_NAME \</a:t>
            </a:r>
          </a:p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--language=$LANGUAGE</a:t>
            </a:r>
          </a:p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projects/$PROJECT_NAME</a:t>
            </a:r>
          </a:p>
          <a:p>
            <a:pPr algn="l">
              <a:lnSpc>
                <a:spcPts val="8090"/>
              </a:lnSpc>
            </a:pPr>
            <a:r>
              <a:rPr lang="en-US" sz="44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ls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79266" y="4477067"/>
            <a:ext cx="8939407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Filling up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project.yaml</a:t>
            </a:r>
          </a:p>
        </p:txBody>
      </p:sp>
      <p:sp>
        <p:nvSpPr>
          <p:cNvPr name="Freeform 4" id="4"/>
          <p:cNvSpPr/>
          <p:nvPr/>
        </p:nvSpPr>
        <p:spPr>
          <a:xfrm flipH="false" flipV="true" rot="-3585980">
            <a:off x="10729442" y="2787530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0" y="2561609"/>
                </a:moveTo>
                <a:lnTo>
                  <a:pt x="2561609" y="2561609"/>
                </a:lnTo>
                <a:lnTo>
                  <a:pt x="2561609" y="0"/>
                </a:lnTo>
                <a:lnTo>
                  <a:pt x="0" y="0"/>
                </a:lnTo>
                <a:lnTo>
                  <a:pt x="0" y="2561609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3985270">
            <a:off x="7291728" y="5424732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2561609" y="0"/>
                </a:moveTo>
                <a:lnTo>
                  <a:pt x="0" y="0"/>
                </a:lnTo>
                <a:lnTo>
                  <a:pt x="0" y="2561609"/>
                </a:lnTo>
                <a:lnTo>
                  <a:pt x="2561609" y="2561609"/>
                </a:lnTo>
                <a:lnTo>
                  <a:pt x="256160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023309" y="2634353"/>
            <a:ext cx="3244607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egister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y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ct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 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OSS-Fuzz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26226" y="6619811"/>
            <a:ext cx="498668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Provides m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etadata: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project name, language, fuzzer executable, sanitizer settings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0649" y="4102932"/>
            <a:ext cx="544214" cy="544214"/>
            <a:chOff x="0" y="0"/>
            <a:chExt cx="725618" cy="72561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25618" cy="725618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142513" y="125380"/>
              <a:ext cx="440593" cy="440593"/>
            </a:xfrm>
            <a:custGeom>
              <a:avLst/>
              <a:gdLst/>
              <a:ahLst/>
              <a:cxnLst/>
              <a:rect r="r" b="b" t="t" l="l"/>
              <a:pathLst>
                <a:path h="440593" w="440593">
                  <a:moveTo>
                    <a:pt x="0" y="0"/>
                  </a:moveTo>
                  <a:lnTo>
                    <a:pt x="440592" y="0"/>
                  </a:lnTo>
                  <a:lnTo>
                    <a:pt x="440592" y="440592"/>
                  </a:lnTo>
                  <a:lnTo>
                    <a:pt x="0" y="44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5387458"/>
            <a:ext cx="544214" cy="544214"/>
            <a:chOff x="0" y="0"/>
            <a:chExt cx="725618" cy="72561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725618" cy="725618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142513" y="125380"/>
              <a:ext cx="440593" cy="440593"/>
            </a:xfrm>
            <a:custGeom>
              <a:avLst/>
              <a:gdLst/>
              <a:ahLst/>
              <a:cxnLst/>
              <a:rect r="r" b="b" t="t" l="l"/>
              <a:pathLst>
                <a:path h="440593" w="440593">
                  <a:moveTo>
                    <a:pt x="0" y="0"/>
                  </a:moveTo>
                  <a:lnTo>
                    <a:pt x="440592" y="0"/>
                  </a:lnTo>
                  <a:lnTo>
                    <a:pt x="440592" y="440592"/>
                  </a:lnTo>
                  <a:lnTo>
                    <a:pt x="0" y="44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6667618"/>
            <a:ext cx="544214" cy="544214"/>
            <a:chOff x="0" y="0"/>
            <a:chExt cx="725618" cy="72561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725618" cy="725618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142513" y="125380"/>
              <a:ext cx="440593" cy="440593"/>
            </a:xfrm>
            <a:custGeom>
              <a:avLst/>
              <a:gdLst/>
              <a:ahLst/>
              <a:cxnLst/>
              <a:rect r="r" b="b" t="t" l="l"/>
              <a:pathLst>
                <a:path h="440593" w="440593">
                  <a:moveTo>
                    <a:pt x="0" y="0"/>
                  </a:moveTo>
                  <a:lnTo>
                    <a:pt x="440592" y="0"/>
                  </a:lnTo>
                  <a:lnTo>
                    <a:pt x="440592" y="440592"/>
                  </a:lnTo>
                  <a:lnTo>
                    <a:pt x="0" y="44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60649" y="7947778"/>
            <a:ext cx="544214" cy="544214"/>
            <a:chOff x="0" y="0"/>
            <a:chExt cx="725618" cy="725618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725618" cy="725618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142513" y="125380"/>
              <a:ext cx="440593" cy="440593"/>
            </a:xfrm>
            <a:custGeom>
              <a:avLst/>
              <a:gdLst/>
              <a:ahLst/>
              <a:cxnLst/>
              <a:rect r="r" b="b" t="t" l="l"/>
              <a:pathLst>
                <a:path h="440593" w="440593">
                  <a:moveTo>
                    <a:pt x="0" y="0"/>
                  </a:moveTo>
                  <a:lnTo>
                    <a:pt x="440592" y="0"/>
                  </a:lnTo>
                  <a:lnTo>
                    <a:pt x="440592" y="440592"/>
                  </a:lnTo>
                  <a:lnTo>
                    <a:pt x="0" y="44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4556214" y="2545802"/>
            <a:ext cx="3086100" cy="85998"/>
            <a:chOff x="0" y="0"/>
            <a:chExt cx="812800" cy="2265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22650"/>
            </a:xfrm>
            <a:custGeom>
              <a:avLst/>
              <a:gdLst/>
              <a:ahLst/>
              <a:cxnLst/>
              <a:rect r="r" b="b" t="t" l="l"/>
              <a:pathLst>
                <a:path h="2265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650"/>
                  </a:lnTo>
                  <a:lnTo>
                    <a:pt x="0" y="22650"/>
                  </a:lnTo>
                  <a:close/>
                </a:path>
              </a:pathLst>
            </a:custGeom>
            <a:solidFill>
              <a:srgbClr val="ACA18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60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7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028700" y="866775"/>
            <a:ext cx="4648252" cy="2000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WORKSHOP AGENDA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32768" y="3996897"/>
            <a:ext cx="3553833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00819" y="5281423"/>
            <a:ext cx="4498083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FUZZING BASICS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900819" y="6561583"/>
            <a:ext cx="5662293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TARGETING markdown2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932768" y="7841743"/>
            <a:ext cx="6717203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OSS-FUZZ WORKFLOW DEMO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2418" y="3591381"/>
            <a:ext cx="11703165" cy="28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..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mv oosc/project.yaml \ 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oss-fuzz/projects/python-markdown2/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2761" y="3873873"/>
            <a:ext cx="8331239" cy="3801128"/>
          </a:xfrm>
          <a:custGeom>
            <a:avLst/>
            <a:gdLst/>
            <a:ahLst/>
            <a:cxnLst/>
            <a:rect r="r" b="b" t="t" l="l"/>
            <a:pathLst>
              <a:path h="3801128" w="8331239">
                <a:moveTo>
                  <a:pt x="0" y="0"/>
                </a:moveTo>
                <a:lnTo>
                  <a:pt x="8331239" y="0"/>
                </a:lnTo>
                <a:lnTo>
                  <a:pt x="8331239" y="3801127"/>
                </a:lnTo>
                <a:lnTo>
                  <a:pt x="0" y="3801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82047" y="2718333"/>
            <a:ext cx="6685632" cy="2768280"/>
          </a:xfrm>
          <a:custGeom>
            <a:avLst/>
            <a:gdLst/>
            <a:ahLst/>
            <a:cxnLst/>
            <a:rect r="r" b="b" t="t" l="l"/>
            <a:pathLst>
              <a:path h="2768280" w="6685632">
                <a:moveTo>
                  <a:pt x="0" y="0"/>
                </a:moveTo>
                <a:lnTo>
                  <a:pt x="6685632" y="0"/>
                </a:lnTo>
                <a:lnTo>
                  <a:pt x="6685632" y="2768279"/>
                </a:lnTo>
                <a:lnTo>
                  <a:pt x="0" y="27682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551" t="0" r="-58486" b="-8183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66775"/>
            <a:ext cx="11706792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project.yaml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97926" y="4035798"/>
            <a:ext cx="1170679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fuzzing tool(s) to use, here libFuzzer.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598847" y="4773122"/>
            <a:ext cx="7879044" cy="2574761"/>
          </a:xfrm>
          <a:custGeom>
            <a:avLst/>
            <a:gdLst/>
            <a:ahLst/>
            <a:cxnLst/>
            <a:rect r="r" b="b" t="t" l="l"/>
            <a:pathLst>
              <a:path h="2574761" w="7879044">
                <a:moveTo>
                  <a:pt x="0" y="0"/>
                </a:moveTo>
                <a:lnTo>
                  <a:pt x="7879044" y="0"/>
                </a:lnTo>
                <a:lnTo>
                  <a:pt x="7879044" y="2574762"/>
                </a:lnTo>
                <a:lnTo>
                  <a:pt x="0" y="25747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53" t="0" r="-34481" b="-16315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597926" y="5993828"/>
            <a:ext cx="7383946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Runtime checks to detect memory and undefined behavior errors.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220824" y="5861063"/>
            <a:ext cx="6276153" cy="2593774"/>
          </a:xfrm>
          <a:custGeom>
            <a:avLst/>
            <a:gdLst/>
            <a:ahLst/>
            <a:cxnLst/>
            <a:rect r="r" b="b" t="t" l="l"/>
            <a:pathLst>
              <a:path h="2593774" w="6276153">
                <a:moveTo>
                  <a:pt x="0" y="0"/>
                </a:moveTo>
                <a:lnTo>
                  <a:pt x="6276153" y="0"/>
                </a:lnTo>
                <a:lnTo>
                  <a:pt x="6276153" y="2593775"/>
                </a:lnTo>
                <a:lnTo>
                  <a:pt x="0" y="25937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239" t="0" r="-68826" b="-1546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597926" y="7091276"/>
            <a:ext cx="7154921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Contact email(s) of the project maintainer(s) or responsible person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79266" y="4477067"/>
            <a:ext cx="8939407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Filling up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Dockerfile</a:t>
            </a:r>
          </a:p>
        </p:txBody>
      </p:sp>
      <p:sp>
        <p:nvSpPr>
          <p:cNvPr name="Freeform 4" id="4"/>
          <p:cNvSpPr/>
          <p:nvPr/>
        </p:nvSpPr>
        <p:spPr>
          <a:xfrm flipH="false" flipV="true" rot="-3585980">
            <a:off x="10729442" y="2787530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0" y="2561609"/>
                </a:moveTo>
                <a:lnTo>
                  <a:pt x="2561609" y="2561609"/>
                </a:lnTo>
                <a:lnTo>
                  <a:pt x="2561609" y="0"/>
                </a:lnTo>
                <a:lnTo>
                  <a:pt x="0" y="0"/>
                </a:lnTo>
                <a:lnTo>
                  <a:pt x="0" y="2561609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3985270">
            <a:off x="7291728" y="5424732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2561609" y="0"/>
                </a:moveTo>
                <a:lnTo>
                  <a:pt x="0" y="0"/>
                </a:lnTo>
                <a:lnTo>
                  <a:pt x="0" y="2561609"/>
                </a:lnTo>
                <a:lnTo>
                  <a:pt x="2561609" y="2561609"/>
                </a:lnTo>
                <a:lnTo>
                  <a:pt x="256160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023309" y="2634353"/>
            <a:ext cx="4235991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eate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a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controlled environment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building and running 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f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uzzer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26226" y="6619811"/>
            <a:ext cx="4986684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Ensures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all dependencies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(Pytho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n, l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ibr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t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oo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s)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are present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2418" y="3591381"/>
            <a:ext cx="11703165" cy="28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..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mv oosc/Dockerfile \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oss-fuzz/projects/python-markdown2/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9584" y="3792909"/>
            <a:ext cx="11301259" cy="3574023"/>
          </a:xfrm>
          <a:custGeom>
            <a:avLst/>
            <a:gdLst/>
            <a:ahLst/>
            <a:cxnLst/>
            <a:rect r="r" b="b" t="t" l="l"/>
            <a:pathLst>
              <a:path h="3574023" w="11301259">
                <a:moveTo>
                  <a:pt x="0" y="0"/>
                </a:moveTo>
                <a:lnTo>
                  <a:pt x="11301259" y="0"/>
                </a:lnTo>
                <a:lnTo>
                  <a:pt x="11301259" y="3574023"/>
                </a:lnTo>
                <a:lnTo>
                  <a:pt x="0" y="357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03454" y="2494206"/>
            <a:ext cx="4599078" cy="2563428"/>
          </a:xfrm>
          <a:custGeom>
            <a:avLst/>
            <a:gdLst/>
            <a:ahLst/>
            <a:cxnLst/>
            <a:rect r="r" b="b" t="t" l="l"/>
            <a:pathLst>
              <a:path h="2563428" w="4599078">
                <a:moveTo>
                  <a:pt x="0" y="0"/>
                </a:moveTo>
                <a:lnTo>
                  <a:pt x="4599078" y="0"/>
                </a:lnTo>
                <a:lnTo>
                  <a:pt x="4599078" y="2563428"/>
                </a:lnTo>
                <a:lnTo>
                  <a:pt x="0" y="2563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338" t="0" r="-130390" b="-16829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66775"/>
            <a:ext cx="11706792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Dockerfile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79823" y="3247444"/>
            <a:ext cx="3779477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OSS-Fuzz’s Python base Docker image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539500" y="4003343"/>
            <a:ext cx="8763033" cy="2680649"/>
          </a:xfrm>
          <a:custGeom>
            <a:avLst/>
            <a:gdLst/>
            <a:ahLst/>
            <a:cxnLst/>
            <a:rect r="r" b="b" t="t" l="l"/>
            <a:pathLst>
              <a:path h="2680649" w="8763033">
                <a:moveTo>
                  <a:pt x="0" y="0"/>
                </a:moveTo>
                <a:lnTo>
                  <a:pt x="8763032" y="0"/>
                </a:lnTo>
                <a:lnTo>
                  <a:pt x="8763032" y="2680650"/>
                </a:lnTo>
                <a:lnTo>
                  <a:pt x="0" y="26806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049" t="0" r="-20915" b="-1172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479823" y="4971909"/>
            <a:ext cx="3779477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Copy all shell scripts and Python files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899328" y="5057634"/>
            <a:ext cx="8413786" cy="2692634"/>
          </a:xfrm>
          <a:custGeom>
            <a:avLst/>
            <a:gdLst/>
            <a:ahLst/>
            <a:cxnLst/>
            <a:rect r="r" b="b" t="t" l="l"/>
            <a:pathLst>
              <a:path h="2692634" w="8413786">
                <a:moveTo>
                  <a:pt x="0" y="0"/>
                </a:moveTo>
                <a:lnTo>
                  <a:pt x="8413786" y="0"/>
                </a:lnTo>
                <a:lnTo>
                  <a:pt x="8413786" y="2692635"/>
                </a:lnTo>
                <a:lnTo>
                  <a:pt x="0" y="26926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384" t="0" r="-25934" b="-11223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479823" y="6318226"/>
            <a:ext cx="4232047" cy="3977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 the working directory inside the container to the cloned markdown2 folder</a:t>
            </a:r>
          </a:p>
          <a:p>
            <a:pPr algn="l">
              <a:lnSpc>
                <a:spcPts val="3920"/>
              </a:lnSpc>
            </a:pPr>
          </a:p>
          <a:p>
            <a:pPr algn="l">
              <a:lnSpc>
                <a:spcPts val="3920"/>
              </a:lnSpc>
            </a:pPr>
          </a:p>
          <a:p>
            <a:pPr algn="l">
              <a:lnSpc>
                <a:spcPts val="3920"/>
              </a:lnSpc>
            </a:pPr>
          </a:p>
          <a:p>
            <a:pPr algn="l">
              <a:lnSpc>
                <a:spcPts val="392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79266" y="4477067"/>
            <a:ext cx="8939407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Filling up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build.sh</a:t>
            </a:r>
          </a:p>
        </p:txBody>
      </p:sp>
      <p:sp>
        <p:nvSpPr>
          <p:cNvPr name="Freeform 4" id="4"/>
          <p:cNvSpPr/>
          <p:nvPr/>
        </p:nvSpPr>
        <p:spPr>
          <a:xfrm flipH="false" flipV="true" rot="-3585980">
            <a:off x="10729442" y="2787530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0" y="2561609"/>
                </a:moveTo>
                <a:lnTo>
                  <a:pt x="2561609" y="2561609"/>
                </a:lnTo>
                <a:lnTo>
                  <a:pt x="2561609" y="0"/>
                </a:lnTo>
                <a:lnTo>
                  <a:pt x="0" y="0"/>
                </a:lnTo>
                <a:lnTo>
                  <a:pt x="0" y="2561609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3985270">
            <a:off x="7291728" y="5424732"/>
            <a:ext cx="2561608" cy="2561608"/>
          </a:xfrm>
          <a:custGeom>
            <a:avLst/>
            <a:gdLst/>
            <a:ahLst/>
            <a:cxnLst/>
            <a:rect r="r" b="b" t="t" l="l"/>
            <a:pathLst>
              <a:path h="2561608" w="2561608">
                <a:moveTo>
                  <a:pt x="2561609" y="0"/>
                </a:moveTo>
                <a:lnTo>
                  <a:pt x="0" y="0"/>
                </a:lnTo>
                <a:lnTo>
                  <a:pt x="0" y="2561609"/>
                </a:lnTo>
                <a:lnTo>
                  <a:pt x="2561609" y="2561609"/>
                </a:lnTo>
                <a:lnTo>
                  <a:pt x="256160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023309" y="2634353"/>
            <a:ext cx="4235991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Scrip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compile and prepare your project for fuzzing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98563" y="6619811"/>
            <a:ext cx="5514347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include 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inst</a:t>
            </a:r>
            <a:r>
              <a:rPr lang="en-US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allation of dependencies, compilation of C extensions,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etc.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2418" y="3591381"/>
            <a:ext cx="11703165" cy="28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..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mv oosc/build.sh \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oss-fuzz/projects/python-markdown2/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8817" y="3647558"/>
            <a:ext cx="11100978" cy="3700326"/>
          </a:xfrm>
          <a:custGeom>
            <a:avLst/>
            <a:gdLst/>
            <a:ahLst/>
            <a:cxnLst/>
            <a:rect r="r" b="b" t="t" l="l"/>
            <a:pathLst>
              <a:path h="3700326" w="11100978">
                <a:moveTo>
                  <a:pt x="0" y="0"/>
                </a:moveTo>
                <a:lnTo>
                  <a:pt x="11100978" y="0"/>
                </a:lnTo>
                <a:lnTo>
                  <a:pt x="11100978" y="3700326"/>
                </a:lnTo>
                <a:lnTo>
                  <a:pt x="0" y="3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40273" y="4583189"/>
            <a:ext cx="9648495" cy="2507675"/>
          </a:xfrm>
          <a:custGeom>
            <a:avLst/>
            <a:gdLst/>
            <a:ahLst/>
            <a:cxnLst/>
            <a:rect r="r" b="b" t="t" l="l"/>
            <a:pathLst>
              <a:path h="2507675" w="9648495">
                <a:moveTo>
                  <a:pt x="0" y="0"/>
                </a:moveTo>
                <a:lnTo>
                  <a:pt x="9648495" y="0"/>
                </a:lnTo>
                <a:lnTo>
                  <a:pt x="9648495" y="2507676"/>
                </a:lnTo>
                <a:lnTo>
                  <a:pt x="0" y="2507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311" t="0" r="-9818" b="-1942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66775"/>
            <a:ext cx="11706792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build.sh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532690" y="6423006"/>
            <a:ext cx="5407853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Compile each fuzzing script into a binary that OSS-Fuzz can run.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71760" y="4477067"/>
            <a:ext cx="9944480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Writing the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fuzz harness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2418" y="3591381"/>
            <a:ext cx="12827036" cy="28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..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mv oosc/fuzz_linkProcessor.py \ </a:t>
            </a:r>
          </a:p>
          <a:p>
            <a:pPr algn="l">
              <a:lnSpc>
                <a:spcPts val="7726"/>
              </a:lnSpc>
            </a:pPr>
            <a:r>
              <a:rPr lang="en-US" sz="4245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oss-fuzz/projects/python-markdown2/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91134"/>
            <a:ext cx="16018748" cy="520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38"/>
              </a:lnSpc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dynamic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>
                <a:solidFill>
                  <a:srgbClr val="000AFF"/>
                </a:solidFill>
                <a:latin typeface="Poppins"/>
                <a:ea typeface="Poppins"/>
                <a:cs typeface="Poppins"/>
                <a:sym typeface="Poppins"/>
              </a:rPr>
              <a:t>software testing mechanism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that </a:t>
            </a: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runs (in an instrumented and optimised fashion)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 </a:t>
            </a:r>
            <a:r>
              <a:rPr lang="en-US" sz="3299">
                <a:solidFill>
                  <a:srgbClr val="7400E8"/>
                </a:solidFill>
                <a:latin typeface="Poppins"/>
                <a:ea typeface="Poppins"/>
                <a:cs typeface="Poppins"/>
                <a:sym typeface="Poppins"/>
              </a:rPr>
              <a:t>software under test (through its harness)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-US" sz="3299">
                <a:solidFill>
                  <a:srgbClr val="FF6B00"/>
                </a:solidFill>
                <a:latin typeface="Poppins"/>
                <a:ea typeface="Poppins"/>
                <a:cs typeface="Poppins"/>
                <a:sym typeface="Poppins"/>
              </a:rPr>
              <a:t>tailored (eventually random) (formatted or unformatted) (eventually based on an initial corpus) inputs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detect </a:t>
            </a:r>
            <a:r>
              <a:rPr lang="en-US" sz="3299">
                <a:solidFill>
                  <a:srgbClr val="00A44B"/>
                </a:solidFill>
                <a:latin typeface="Poppins"/>
                <a:ea typeface="Poppins"/>
                <a:cs typeface="Poppins"/>
                <a:sym typeface="Poppins"/>
              </a:rPr>
              <a:t>unexpected behaviours such as crashes, assertions, memory leaks, race conditions and undefined behaviours</a:t>
            </a: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66775"/>
            <a:ext cx="6556794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IS FUZZING?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6607" y="2344074"/>
            <a:ext cx="8715745" cy="7506436"/>
          </a:xfrm>
          <a:custGeom>
            <a:avLst/>
            <a:gdLst/>
            <a:ahLst/>
            <a:cxnLst/>
            <a:rect r="r" b="b" t="t" l="l"/>
            <a:pathLst>
              <a:path h="7506436" w="8715745">
                <a:moveTo>
                  <a:pt x="0" y="0"/>
                </a:moveTo>
                <a:lnTo>
                  <a:pt x="8715745" y="0"/>
                </a:lnTo>
                <a:lnTo>
                  <a:pt x="8715745" y="7506436"/>
                </a:lnTo>
                <a:lnTo>
                  <a:pt x="0" y="7506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69955" y="3073176"/>
            <a:ext cx="4236962" cy="667989"/>
          </a:xfrm>
          <a:custGeom>
            <a:avLst/>
            <a:gdLst/>
            <a:ahLst/>
            <a:cxnLst/>
            <a:rect r="r" b="b" t="t" l="l"/>
            <a:pathLst>
              <a:path h="667989" w="4236962">
                <a:moveTo>
                  <a:pt x="0" y="0"/>
                </a:moveTo>
                <a:lnTo>
                  <a:pt x="4236961" y="0"/>
                </a:lnTo>
                <a:lnTo>
                  <a:pt x="4236961" y="667990"/>
                </a:lnTo>
                <a:lnTo>
                  <a:pt x="0" y="667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649" t="-172623" r="-150081" b="-17571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1356" y="3407171"/>
            <a:ext cx="3193002" cy="2994834"/>
          </a:xfrm>
          <a:custGeom>
            <a:avLst/>
            <a:gdLst/>
            <a:ahLst/>
            <a:cxnLst/>
            <a:rect r="r" b="b" t="t" l="l"/>
            <a:pathLst>
              <a:path h="2994834" w="3193002">
                <a:moveTo>
                  <a:pt x="0" y="0"/>
                </a:moveTo>
                <a:lnTo>
                  <a:pt x="3193002" y="0"/>
                </a:lnTo>
                <a:lnTo>
                  <a:pt x="3193002" y="2994834"/>
                </a:lnTo>
                <a:lnTo>
                  <a:pt x="0" y="299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092" t="0" r="-23184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76875" y="3975451"/>
            <a:ext cx="5821051" cy="629819"/>
          </a:xfrm>
          <a:custGeom>
            <a:avLst/>
            <a:gdLst/>
            <a:ahLst/>
            <a:cxnLst/>
            <a:rect r="r" b="b" t="t" l="l"/>
            <a:pathLst>
              <a:path h="629819" w="5821051">
                <a:moveTo>
                  <a:pt x="0" y="0"/>
                </a:moveTo>
                <a:lnTo>
                  <a:pt x="5821051" y="0"/>
                </a:lnTo>
                <a:lnTo>
                  <a:pt x="5821051" y="629819"/>
                </a:lnTo>
                <a:lnTo>
                  <a:pt x="0" y="629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118" t="-187370" r="-82026" b="-18813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78540" y="7110815"/>
            <a:ext cx="6685632" cy="2768280"/>
          </a:xfrm>
          <a:custGeom>
            <a:avLst/>
            <a:gdLst/>
            <a:ahLst/>
            <a:cxnLst/>
            <a:rect r="r" b="b" t="t" l="l"/>
            <a:pathLst>
              <a:path h="2768280" w="6685632">
                <a:moveTo>
                  <a:pt x="0" y="0"/>
                </a:moveTo>
                <a:lnTo>
                  <a:pt x="6685633" y="0"/>
                </a:lnTo>
                <a:lnTo>
                  <a:pt x="6685633" y="2768280"/>
                </a:lnTo>
                <a:lnTo>
                  <a:pt x="0" y="2768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51" t="0" r="-58486" b="-818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931546" y="5210356"/>
            <a:ext cx="5682813" cy="2994834"/>
          </a:xfrm>
          <a:custGeom>
            <a:avLst/>
            <a:gdLst/>
            <a:ahLst/>
            <a:cxnLst/>
            <a:rect r="r" b="b" t="t" l="l"/>
            <a:pathLst>
              <a:path h="2994834" w="5682813">
                <a:moveTo>
                  <a:pt x="0" y="0"/>
                </a:moveTo>
                <a:lnTo>
                  <a:pt x="5682812" y="0"/>
                </a:lnTo>
                <a:lnTo>
                  <a:pt x="5682812" y="2994834"/>
                </a:lnTo>
                <a:lnTo>
                  <a:pt x="0" y="299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13" t="0" r="-8645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64479" y="3975451"/>
            <a:ext cx="5317005" cy="2797661"/>
          </a:xfrm>
          <a:custGeom>
            <a:avLst/>
            <a:gdLst/>
            <a:ahLst/>
            <a:cxnLst/>
            <a:rect r="r" b="b" t="t" l="l"/>
            <a:pathLst>
              <a:path h="2797661" w="5317005">
                <a:moveTo>
                  <a:pt x="0" y="0"/>
                </a:moveTo>
                <a:lnTo>
                  <a:pt x="5317005" y="0"/>
                </a:lnTo>
                <a:lnTo>
                  <a:pt x="5317005" y="2797661"/>
                </a:lnTo>
                <a:lnTo>
                  <a:pt x="0" y="279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267" t="0" r="-99282" b="-704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866775"/>
            <a:ext cx="11706792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fuzz_linkProcessor.py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57255" y="3056729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Target function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57255" y="3976036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fuzzing entrypoint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857255" y="4600575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turns raw bytes into useful types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57255" y="5288557"/>
            <a:ext cx="7709279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create Markdown and LinkProcessor instances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57255" y="6393448"/>
            <a:ext cx="794389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Runs the link processor on the fuzzed input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57255" y="8241298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setup the fuzzer and start fuzzing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430136" y="6343650"/>
            <a:ext cx="6217866" cy="2779342"/>
          </a:xfrm>
          <a:custGeom>
            <a:avLst/>
            <a:gdLst/>
            <a:ahLst/>
            <a:cxnLst/>
            <a:rect r="r" b="b" t="t" l="l"/>
            <a:pathLst>
              <a:path h="2779342" w="6217866">
                <a:moveTo>
                  <a:pt x="0" y="0"/>
                </a:moveTo>
                <a:lnTo>
                  <a:pt x="6217866" y="0"/>
                </a:lnTo>
                <a:lnTo>
                  <a:pt x="6217866" y="2779342"/>
                </a:lnTo>
                <a:lnTo>
                  <a:pt x="0" y="277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345" t="0" r="-70409" b="-7753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857255" y="7647596"/>
            <a:ext cx="1170679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instrument all modules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94032" y="4477067"/>
            <a:ext cx="7899937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Building the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fuzzers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60559" y="2120593"/>
            <a:ext cx="16654652" cy="5750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oss-fuzz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python infra/helper.py \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build_fuzzers \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$PROJECT_NAME</a:t>
            </a:r>
          </a:p>
          <a:p>
            <a:pPr algn="l">
              <a:lnSpc>
                <a:spcPts val="9221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65800" y="4477067"/>
            <a:ext cx="7899937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Running the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fuzzer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60559" y="2120593"/>
            <a:ext cx="16654652" cy="6921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oss-fuzz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python infra/helper.py \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run_fuzzer \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$PROJECT_NAME \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fuzz_linkProcessor</a:t>
            </a:r>
          </a:p>
          <a:p>
            <a:pPr algn="l">
              <a:lnSpc>
                <a:spcPts val="9221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73945" y="4477067"/>
            <a:ext cx="4140110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Crash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6137" y="243996"/>
            <a:ext cx="17695725" cy="9799008"/>
          </a:xfrm>
          <a:custGeom>
            <a:avLst/>
            <a:gdLst/>
            <a:ahLst/>
            <a:cxnLst/>
            <a:rect r="r" b="b" t="t" l="l"/>
            <a:pathLst>
              <a:path h="9799008" w="17695725">
                <a:moveTo>
                  <a:pt x="0" y="0"/>
                </a:moveTo>
                <a:lnTo>
                  <a:pt x="17695726" y="0"/>
                </a:lnTo>
                <a:lnTo>
                  <a:pt x="17695726" y="9799008"/>
                </a:lnTo>
                <a:lnTo>
                  <a:pt x="0" y="979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51322" y="1340709"/>
            <a:ext cx="10185355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caused the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Crash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16674" y="3704683"/>
            <a:ext cx="16654652" cy="457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cd build/out/python-markdown2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ls</a:t>
            </a:r>
          </a:p>
          <a:p>
            <a:pPr algn="l">
              <a:lnSpc>
                <a:spcPts val="9221"/>
              </a:lnSpc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host $ less ./crash-</a:t>
            </a:r>
          </a:p>
          <a:p>
            <a:pPr algn="l">
              <a:lnSpc>
                <a:spcPts val="9221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47725"/>
            <a:ext cx="12747631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it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matters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59033"/>
            <a:ext cx="17259300" cy="446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</a:p>
          <a:p>
            <a:pPr algn="l" marL="906769" indent="-453384" lvl="1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 well-tested libraries can have </a:t>
            </a:r>
            <a:r>
              <a:rPr lang="en-US" sz="41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hidden assumptions</a:t>
            </a: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 marL="906769" indent="-453384" lvl="1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</a:t>
            </a: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 </a:t>
            </a:r>
            <a:r>
              <a:rPr lang="en-US" sz="41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uncovers these edge cases automatically</a:t>
            </a: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 marL="906769" indent="-453384" lvl="1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crash is minor (AttributeError), but it shows the kind of </a:t>
            </a:r>
            <a:r>
              <a:rPr lang="en-US" sz="41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unexpected behavior fuzzers ca</a:t>
            </a:r>
            <a:r>
              <a:rPr lang="en-US" sz="41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n rev</a:t>
            </a:r>
            <a:r>
              <a:rPr lang="en-US" sz="41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eal</a:t>
            </a: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587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47725"/>
            <a:ext cx="12747631" cy="228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Having a PR 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ccepted in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 t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OSS-Fuzz</a:t>
            </a: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repo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150645"/>
            <a:ext cx="17259300" cy="465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Describe Project purpose and importance.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 major users.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Highlight critical role 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 project.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Link maintainer's approval and fuzz target PR.</a:t>
            </a:r>
          </a:p>
          <a:p>
            <a:pPr algn="l">
              <a:lnSpc>
                <a:spcPts val="4619"/>
              </a:lnSpc>
            </a:pP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Tip: Addressing these points helps our panel decide on accepting your i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tegration.</a:t>
            </a: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0810" y="2780270"/>
            <a:ext cx="7120395" cy="6030006"/>
          </a:xfrm>
          <a:custGeom>
            <a:avLst/>
            <a:gdLst/>
            <a:ahLst/>
            <a:cxnLst/>
            <a:rect r="r" b="b" t="t" l="l"/>
            <a:pathLst>
              <a:path h="6030006" w="7120395">
                <a:moveTo>
                  <a:pt x="0" y="0"/>
                </a:moveTo>
                <a:lnTo>
                  <a:pt x="7120395" y="0"/>
                </a:lnTo>
                <a:lnTo>
                  <a:pt x="7120395" y="6030006"/>
                </a:lnTo>
                <a:lnTo>
                  <a:pt x="0" y="603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787" r="-535" b="-35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85494" y="2226937"/>
            <a:ext cx="2096559" cy="1397706"/>
          </a:xfrm>
          <a:custGeom>
            <a:avLst/>
            <a:gdLst/>
            <a:ahLst/>
            <a:cxnLst/>
            <a:rect r="r" b="b" t="t" l="l"/>
            <a:pathLst>
              <a:path h="1397706" w="2096559">
                <a:moveTo>
                  <a:pt x="0" y="0"/>
                </a:moveTo>
                <a:lnTo>
                  <a:pt x="2096559" y="0"/>
                </a:lnTo>
                <a:lnTo>
                  <a:pt x="2096559" y="1397707"/>
                </a:lnTo>
                <a:lnTo>
                  <a:pt x="0" y="13977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66775"/>
            <a:ext cx="6556794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IS FUZZING?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57428" y="2391192"/>
            <a:ext cx="2118310" cy="673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4"/>
              </a:lnSpc>
              <a:spcBef>
                <a:spcPct val="0"/>
              </a:spcBef>
            </a:pPr>
            <a:r>
              <a:rPr lang="en-US" sz="375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16583" y="3990627"/>
            <a:ext cx="3877121" cy="4819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Fuzzed Input:</a:t>
            </a:r>
          </a:p>
          <a:p>
            <a:pPr algn="l" marL="971556" indent="-485778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DDLDRD</a:t>
            </a:r>
          </a:p>
          <a:p>
            <a:pPr algn="l" marL="971556" indent="-485778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DDLDDD</a:t>
            </a:r>
          </a:p>
          <a:p>
            <a:pPr algn="l" marL="971556" indent="-485778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DDLDRRRD</a:t>
            </a:r>
          </a:p>
          <a:p>
            <a:pPr algn="l" marL="971556" indent="-485778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DDLDRRD</a:t>
            </a:r>
          </a:p>
          <a:p>
            <a:pPr algn="l" marL="971556" indent="-485778" lvl="1">
              <a:lnSpc>
                <a:spcPts val="6300"/>
              </a:lnSpc>
              <a:spcBef>
                <a:spcPct val="0"/>
              </a:spcBef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DLRLRLRL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47725"/>
            <a:ext cx="12747631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Resources &amp; </a:t>
            </a: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Next Steps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5694" y="2578118"/>
            <a:ext cx="17259300" cy="349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Atheris GitHub: </a:t>
            </a:r>
            <a:r>
              <a:rPr lang="en-US" sz="3299" u="sng">
                <a:solidFill>
                  <a:srgbClr val="000AFF"/>
                </a:solidFill>
                <a:latin typeface="Poppins"/>
                <a:ea typeface="Poppins"/>
                <a:cs typeface="Poppins"/>
                <a:sym typeface="Poppins"/>
              </a:rPr>
              <a:t>https://github.com/google/ather</a:t>
            </a:r>
            <a:r>
              <a:rPr lang="en-US" sz="3299" u="sng">
                <a:solidFill>
                  <a:srgbClr val="000AFF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299" u="sng">
                <a:solidFill>
                  <a:srgbClr val="000A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Python fuzzing library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OSS-Fuzz Documentati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on: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u="sng">
                <a:solidFill>
                  <a:srgbClr val="000AFF"/>
                </a:solidFill>
                <a:latin typeface="Poppins"/>
                <a:ea typeface="Poppins"/>
                <a:cs typeface="Poppins"/>
                <a:sym typeface="Poppins"/>
              </a:rPr>
              <a:t>https://google.github.io/oss-fuzz/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Guide to continuous fuzzing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Demo Repository: </a:t>
            </a:r>
            <a:r>
              <a:rPr lang="en-US" sz="3299" u="sng">
                <a:solidFill>
                  <a:srgbClr val="000AFF"/>
                </a:solidFill>
                <a:latin typeface="Poppins"/>
                <a:ea typeface="Poppins"/>
                <a:cs typeface="Poppins"/>
                <a:sym typeface="Poppins"/>
              </a:rPr>
              <a:t>https://github.com/mdimado/oosc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Contains example harness, Dockerfile, and build scripts</a:t>
            </a: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5694" y="6474745"/>
            <a:ext cx="17259300" cy="2335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3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fuzzing your own Pyth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3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</a:t>
            </a:r>
            <a:r>
              <a:rPr lang="en-US" sz="3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3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ts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using Atheris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Explore fuzzing Python projects w</a:t>
            </a:r>
            <a:r>
              <a:rPr lang="en-US" sz="3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ith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 extensions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Investigate crashes, reproduce them, and submit fixes or patches</a:t>
            </a: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77113" y="1259298"/>
            <a:ext cx="10533775" cy="416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02"/>
              </a:lnSpc>
            </a:pPr>
            <a:r>
              <a:rPr lang="en-US" sz="107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  <a:p>
            <a:pPr algn="ctr">
              <a:lnSpc>
                <a:spcPts val="12031"/>
              </a:lnSpc>
            </a:pPr>
            <a:r>
              <a:rPr lang="en-US" sz="63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Any questions?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99685" y="7866411"/>
            <a:ext cx="3088630" cy="1058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21"/>
              </a:lnSpc>
              <a:spcBef>
                <a:spcPct val="0"/>
              </a:spcBef>
            </a:pPr>
            <a:r>
              <a:rPr lang="en-US" sz="5066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@mdimado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672589" y="6381371"/>
            <a:ext cx="1071507" cy="1071507"/>
          </a:xfrm>
          <a:custGeom>
            <a:avLst/>
            <a:gdLst/>
            <a:ahLst/>
            <a:cxnLst/>
            <a:rect r="r" b="b" t="t" l="l"/>
            <a:pathLst>
              <a:path h="1071507" w="1071507">
                <a:moveTo>
                  <a:pt x="0" y="0"/>
                </a:moveTo>
                <a:lnTo>
                  <a:pt x="1071507" y="0"/>
                </a:lnTo>
                <a:lnTo>
                  <a:pt x="1071507" y="1071507"/>
                </a:lnTo>
                <a:lnTo>
                  <a:pt x="0" y="1071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11739" y="6381371"/>
            <a:ext cx="1017825" cy="1017825"/>
          </a:xfrm>
          <a:custGeom>
            <a:avLst/>
            <a:gdLst/>
            <a:ahLst/>
            <a:cxnLst/>
            <a:rect r="r" b="b" t="t" l="l"/>
            <a:pathLst>
              <a:path h="1017825" w="1017825">
                <a:moveTo>
                  <a:pt x="0" y="0"/>
                </a:moveTo>
                <a:lnTo>
                  <a:pt x="1017825" y="0"/>
                </a:lnTo>
                <a:lnTo>
                  <a:pt x="1017825" y="1017824"/>
                </a:lnTo>
                <a:lnTo>
                  <a:pt x="0" y="1017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99685" y="6327688"/>
            <a:ext cx="1125190" cy="1125190"/>
          </a:xfrm>
          <a:custGeom>
            <a:avLst/>
            <a:gdLst/>
            <a:ahLst/>
            <a:cxnLst/>
            <a:rect r="r" b="b" t="t" l="l"/>
            <a:pathLst>
              <a:path h="1125190" w="1125190">
                <a:moveTo>
                  <a:pt x="0" y="0"/>
                </a:moveTo>
                <a:lnTo>
                  <a:pt x="1125190" y="0"/>
                </a:lnTo>
                <a:lnTo>
                  <a:pt x="1125190" y="1125190"/>
                </a:lnTo>
                <a:lnTo>
                  <a:pt x="0" y="1125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82125" y="6280514"/>
            <a:ext cx="1172364" cy="1172364"/>
          </a:xfrm>
          <a:custGeom>
            <a:avLst/>
            <a:gdLst/>
            <a:ahLst/>
            <a:cxnLst/>
            <a:rect r="r" b="b" t="t" l="l"/>
            <a:pathLst>
              <a:path h="1172364" w="1172364">
                <a:moveTo>
                  <a:pt x="0" y="0"/>
                </a:moveTo>
                <a:lnTo>
                  <a:pt x="1172364" y="0"/>
                </a:lnTo>
                <a:lnTo>
                  <a:pt x="1172364" y="1172364"/>
                </a:lnTo>
                <a:lnTo>
                  <a:pt x="0" y="11723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70293" y="311203"/>
            <a:ext cx="10494397" cy="9767639"/>
          </a:xfrm>
          <a:custGeom>
            <a:avLst/>
            <a:gdLst/>
            <a:ahLst/>
            <a:cxnLst/>
            <a:rect r="r" b="b" t="t" l="l"/>
            <a:pathLst>
              <a:path h="9767639" w="10494397">
                <a:moveTo>
                  <a:pt x="0" y="0"/>
                </a:moveTo>
                <a:lnTo>
                  <a:pt x="10494397" y="0"/>
                </a:lnTo>
                <a:lnTo>
                  <a:pt x="10494397" y="9767639"/>
                </a:lnTo>
                <a:lnTo>
                  <a:pt x="0" y="9767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66775"/>
            <a:ext cx="6556794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IS FUZZING?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66775"/>
            <a:ext cx="6556794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IS FUZZING?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153034"/>
            <a:ext cx="16018748" cy="2385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Fuzzing is a w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 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</a:t>
            </a: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testing software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by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>
                <a:solidFill>
                  <a:srgbClr val="000AFF"/>
                </a:solidFill>
                <a:latin typeface="Poppins"/>
                <a:ea typeface="Poppins"/>
                <a:cs typeface="Poppins"/>
                <a:sym typeface="Poppins"/>
              </a:rPr>
              <a:t>automatically feeding it lots of generated inputs (random or from examples)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</a:t>
            </a:r>
            <a:r>
              <a:rPr lang="en-US" sz="3299">
                <a:solidFill>
                  <a:srgbClr val="00A44B"/>
                </a:solidFill>
                <a:latin typeface="Poppins"/>
                <a:ea typeface="Poppins"/>
                <a:cs typeface="Poppins"/>
                <a:sym typeface="Poppins"/>
              </a:rPr>
              <a:t>see if it crashes or behaves unexpectedly.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66775"/>
            <a:ext cx="11515938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Random vs Coverage-guided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19117"/>
            <a:ext cx="17259300" cy="5240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Random fuzzing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Feeds purely random inputs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Finds only shallow bugs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Inefficient, many invalid inputs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Coverage-guided fuzzing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Tracks which code paths are exercised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Mutates inputs to reach unexplored branches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More efficient, finds deeper bugs</a:t>
            </a: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60121" y="679230"/>
            <a:ext cx="1547300" cy="1547300"/>
          </a:xfrm>
          <a:custGeom>
            <a:avLst/>
            <a:gdLst/>
            <a:ahLst/>
            <a:cxnLst/>
            <a:rect r="r" b="b" t="t" l="l"/>
            <a:pathLst>
              <a:path h="1547300" w="1547300">
                <a:moveTo>
                  <a:pt x="0" y="0"/>
                </a:moveTo>
                <a:lnTo>
                  <a:pt x="1547300" y="0"/>
                </a:lnTo>
                <a:lnTo>
                  <a:pt x="1547300" y="1547300"/>
                </a:lnTo>
                <a:lnTo>
                  <a:pt x="0" y="154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66775"/>
            <a:ext cx="9569226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OSS-FUZZ FROM GOOGLE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4350" y="3515338"/>
            <a:ext cx="17259300" cy="5240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Continuous fuzzing infrastructure for </a:t>
            </a: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critical open source projects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5" tooltip="https://github.com/google/oss-fuzz"/>
              </a:rPr>
              <a:t>OSS-Fuzz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has helped identify and fix over </a:t>
            </a: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10,000 vulnerabilities and 36,000 bugs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across </a:t>
            </a:r>
            <a:r>
              <a:rPr lang="en-US" sz="32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github.com/google/oss-fuzz/tree/master/projects"/>
              </a:rPr>
              <a:t>1,000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projects 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Supports: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Multiple fuzzers: libFuzzer, AFL++, Honggfuzz, and Centipede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Multiple languages: </a:t>
            </a:r>
            <a:r>
              <a:rPr lang="en-US" sz="32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C, C++, Go, Java, Javascript, Python, Rust, and Swift</a:t>
            </a:r>
          </a:p>
          <a:p>
            <a:pPr algn="l" marL="1424927" indent="-474976" lvl="2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CPU architectures: x86_64, i386</a:t>
            </a: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32569">
            <a:off x="10638204" y="8779207"/>
            <a:ext cx="438102" cy="510163"/>
          </a:xfrm>
          <a:custGeom>
            <a:avLst/>
            <a:gdLst/>
            <a:ahLst/>
            <a:cxnLst/>
            <a:rect r="r" b="b" t="t" l="l"/>
            <a:pathLst>
              <a:path h="510163" w="438102">
                <a:moveTo>
                  <a:pt x="0" y="0"/>
                </a:moveTo>
                <a:lnTo>
                  <a:pt x="438102" y="0"/>
                </a:lnTo>
                <a:lnTo>
                  <a:pt x="438102" y="510162"/>
                </a:lnTo>
                <a:lnTo>
                  <a:pt x="0" y="51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66775"/>
            <a:ext cx="11706792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ATHERIS: PYTHON FUZZING ENGINE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47253"/>
            <a:ext cx="17259300" cy="349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Coverage-guided fuzzer built for Python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Instruments Python bytecode at runtime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rks with pure Python code and C extension modules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Detects crashes</a:t>
            </a:r>
            <a:r>
              <a:rPr lang="en-US" sz="3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exceptions, and sanitizer issues</a:t>
            </a:r>
          </a:p>
          <a:p>
            <a:pPr algn="l"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tegrates seamlessly with OSS-Fuzz infrastructure</a:t>
            </a: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43882" y="791935"/>
            <a:ext cx="2875773" cy="966513"/>
          </a:xfrm>
          <a:custGeom>
            <a:avLst/>
            <a:gdLst/>
            <a:ahLst/>
            <a:cxnLst/>
            <a:rect r="r" b="b" t="t" l="l"/>
            <a:pathLst>
              <a:path h="966513" w="2875773">
                <a:moveTo>
                  <a:pt x="0" y="0"/>
                </a:moveTo>
                <a:lnTo>
                  <a:pt x="2875773" y="0"/>
                </a:lnTo>
                <a:lnTo>
                  <a:pt x="2875773" y="966513"/>
                </a:lnTo>
                <a:lnTo>
                  <a:pt x="0" y="9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DAGxbfULf2M</dc:identifier>
  <dcterms:modified xsi:type="dcterms:W3CDTF">2011-08-01T06:04:30Z</dcterms:modified>
  <cp:revision>1</cp:revision>
  <dc:title>Workshop</dc:title>
</cp:coreProperties>
</file>