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5" autoAdjust="0"/>
    <p:restoredTop sz="94660"/>
  </p:normalViewPr>
  <p:slideViewPr>
    <p:cSldViewPr snapToGrid="0">
      <p:cViewPr varScale="1">
        <p:scale>
          <a:sx n="90" d="100"/>
          <a:sy n="90" d="100"/>
        </p:scale>
        <p:origin x="63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4/26/2025</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42697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4/26/2025</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3952963498"/>
      </p:ext>
    </p:extLst>
  </p:cSld>
  <p:clrMap bg1="dk1" tx1="lt1" bg2="dk2" tx2="lt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Freeform: Shape 23">
            <a:extLst>
              <a:ext uri="{FF2B5EF4-FFF2-40B4-BE49-F238E27FC236}">
                <a16:creationId xmlns:a16="http://schemas.microsoft.com/office/drawing/2014/main" id="{3EE42C3D-9FF4-4A79-B1A6-8CD4E7A2F0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custGeom>
            <a:avLst/>
            <a:gdLst>
              <a:gd name="connsiteX0" fmla="*/ 4657775 w 12192000"/>
              <a:gd name="connsiteY0" fmla="*/ 0 h 6858000"/>
              <a:gd name="connsiteX1" fmla="*/ 12192000 w 12192000"/>
              <a:gd name="connsiteY1" fmla="*/ 0 h 6858000"/>
              <a:gd name="connsiteX2" fmla="*/ 12192000 w 12192000"/>
              <a:gd name="connsiteY2" fmla="*/ 6858000 h 6858000"/>
              <a:gd name="connsiteX3" fmla="*/ 12191999 w 12192000"/>
              <a:gd name="connsiteY3" fmla="*/ 6858000 h 6858000"/>
              <a:gd name="connsiteX4" fmla="*/ 12191999 w 12192000"/>
              <a:gd name="connsiteY4" fmla="*/ 1526601 h 6858000"/>
              <a:gd name="connsiteX5" fmla="*/ 7524745 w 12192000"/>
              <a:gd name="connsiteY5" fmla="*/ 6856911 h 6858000"/>
              <a:gd name="connsiteX6" fmla="*/ 12191999 w 12192000"/>
              <a:gd name="connsiteY6" fmla="*/ 6858000 h 6858000"/>
              <a:gd name="connsiteX7" fmla="*/ 0 w 12192000"/>
              <a:gd name="connsiteY7" fmla="*/ 6858000 h 6858000"/>
              <a:gd name="connsiteX8" fmla="*/ 0 w 12192000"/>
              <a:gd name="connsiteY8" fmla="*/ 53144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4657775" y="0"/>
                </a:moveTo>
                <a:lnTo>
                  <a:pt x="12192000" y="0"/>
                </a:lnTo>
                <a:lnTo>
                  <a:pt x="12192000" y="6858000"/>
                </a:lnTo>
                <a:lnTo>
                  <a:pt x="12191999" y="6858000"/>
                </a:lnTo>
                <a:lnTo>
                  <a:pt x="12191999" y="1526601"/>
                </a:lnTo>
                <a:lnTo>
                  <a:pt x="7524745" y="6856911"/>
                </a:lnTo>
                <a:lnTo>
                  <a:pt x="12191999" y="6858000"/>
                </a:lnTo>
                <a:lnTo>
                  <a:pt x="0" y="6858000"/>
                </a:lnTo>
                <a:lnTo>
                  <a:pt x="0" y="5314455"/>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room with several computer servers&#10;&#10;AI-generated content may be incorrect.">
            <a:extLst>
              <a:ext uri="{FF2B5EF4-FFF2-40B4-BE49-F238E27FC236}">
                <a16:creationId xmlns:a16="http://schemas.microsoft.com/office/drawing/2014/main" id="{952DB509-D6BF-03E2-7D75-0CE5052B7DDA}"/>
              </a:ext>
            </a:extLst>
          </p:cNvPr>
          <p:cNvPicPr>
            <a:picLocks noChangeAspect="1"/>
          </p:cNvPicPr>
          <p:nvPr/>
        </p:nvPicPr>
        <p:blipFill>
          <a:blip r:embed="rId2">
            <a:extLst>
              <a:ext uri="{28A0092B-C50C-407E-A947-70E740481C1C}">
                <a14:useLocalDpi xmlns:a14="http://schemas.microsoft.com/office/drawing/2010/main" val="0"/>
              </a:ext>
            </a:extLst>
          </a:blip>
          <a:srcRect l="21980" r="28721" b="2"/>
          <a:stretch/>
        </p:blipFill>
        <p:spPr>
          <a:xfrm>
            <a:off x="-5622" y="10"/>
            <a:ext cx="4650449" cy="5306086"/>
          </a:xfrm>
          <a:custGeom>
            <a:avLst/>
            <a:gdLst/>
            <a:ahLst/>
            <a:cxnLst/>
            <a:rect l="l" t="t" r="r" b="b"/>
            <a:pathLst>
              <a:path w="4650449" h="5306096">
                <a:moveTo>
                  <a:pt x="0" y="0"/>
                </a:moveTo>
                <a:lnTo>
                  <a:pt x="4650449" y="0"/>
                </a:lnTo>
                <a:lnTo>
                  <a:pt x="0" y="5306096"/>
                </a:lnTo>
                <a:close/>
              </a:path>
            </a:pathLst>
          </a:custGeom>
        </p:spPr>
      </p:pic>
      <p:sp>
        <p:nvSpPr>
          <p:cNvPr id="32" name="Freeform: Shape 31">
            <a:extLst>
              <a:ext uri="{FF2B5EF4-FFF2-40B4-BE49-F238E27FC236}">
                <a16:creationId xmlns:a16="http://schemas.microsoft.com/office/drawing/2014/main" id="{9794B099-8EC2-4F82-8AC1-DB27E5FEB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7775" cy="5314455"/>
          </a:xfrm>
          <a:custGeom>
            <a:avLst/>
            <a:gdLst>
              <a:gd name="connsiteX0" fmla="*/ 2428441 w 4657775"/>
              <a:gd name="connsiteY0" fmla="*/ 0 h 5314455"/>
              <a:gd name="connsiteX1" fmla="*/ 4657775 w 4657775"/>
              <a:gd name="connsiteY1" fmla="*/ 0 h 5314455"/>
              <a:gd name="connsiteX2" fmla="*/ 0 w 4657775"/>
              <a:gd name="connsiteY2" fmla="*/ 5314455 h 5314455"/>
              <a:gd name="connsiteX3" fmla="*/ 0 w 4657775"/>
              <a:gd name="connsiteY3" fmla="*/ 2770816 h 5314455"/>
            </a:gdLst>
            <a:ahLst/>
            <a:cxnLst>
              <a:cxn ang="0">
                <a:pos x="connsiteX0" y="connsiteY0"/>
              </a:cxn>
              <a:cxn ang="0">
                <a:pos x="connsiteX1" y="connsiteY1"/>
              </a:cxn>
              <a:cxn ang="0">
                <a:pos x="connsiteX2" y="connsiteY2"/>
              </a:cxn>
              <a:cxn ang="0">
                <a:pos x="connsiteX3" y="connsiteY3"/>
              </a:cxn>
            </a:cxnLst>
            <a:rect l="l" t="t" r="r" b="b"/>
            <a:pathLst>
              <a:path w="4657775" h="5314455">
                <a:moveTo>
                  <a:pt x="2428441" y="0"/>
                </a:moveTo>
                <a:lnTo>
                  <a:pt x="4657775" y="0"/>
                </a:lnTo>
                <a:lnTo>
                  <a:pt x="0" y="5314455"/>
                </a:lnTo>
                <a:lnTo>
                  <a:pt x="0" y="2770816"/>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udy oil paint art">
            <a:extLst>
              <a:ext uri="{FF2B5EF4-FFF2-40B4-BE49-F238E27FC236}">
                <a16:creationId xmlns:a16="http://schemas.microsoft.com/office/drawing/2014/main" id="{AB2B077F-68B7-6EB4-FB4F-2BD311BE0722}"/>
              </a:ext>
            </a:extLst>
          </p:cNvPr>
          <p:cNvPicPr>
            <a:picLocks noChangeAspect="1"/>
          </p:cNvPicPr>
          <p:nvPr/>
        </p:nvPicPr>
        <p:blipFill>
          <a:blip r:embed="rId3"/>
          <a:srcRect r="41254" b="-2"/>
          <a:stretch/>
        </p:blipFill>
        <p:spPr>
          <a:xfrm>
            <a:off x="7510406" y="1546605"/>
            <a:ext cx="4676439" cy="5313651"/>
          </a:xfrm>
          <a:custGeom>
            <a:avLst/>
            <a:gdLst/>
            <a:ahLst/>
            <a:cxnLst/>
            <a:rect l="l" t="t" r="r" b="b"/>
            <a:pathLst>
              <a:path w="4676439" h="5313651">
                <a:moveTo>
                  <a:pt x="4671444" y="0"/>
                </a:moveTo>
                <a:cubicBezTo>
                  <a:pt x="4673110" y="1771218"/>
                  <a:pt x="4674774" y="3542434"/>
                  <a:pt x="4676439" y="5313651"/>
                </a:cubicBezTo>
                <a:lnTo>
                  <a:pt x="0" y="5313650"/>
                </a:lnTo>
                <a:close/>
              </a:path>
            </a:pathLst>
          </a:custGeom>
        </p:spPr>
      </p:pic>
      <p:sp>
        <p:nvSpPr>
          <p:cNvPr id="2" name="Title 1">
            <a:extLst>
              <a:ext uri="{FF2B5EF4-FFF2-40B4-BE49-F238E27FC236}">
                <a16:creationId xmlns:a16="http://schemas.microsoft.com/office/drawing/2014/main" id="{0BBD4CB8-28FA-5FDB-850E-41768BFA136D}"/>
              </a:ext>
            </a:extLst>
          </p:cNvPr>
          <p:cNvSpPr>
            <a:spLocks noGrp="1"/>
          </p:cNvSpPr>
          <p:nvPr>
            <p:ph type="ctrTitle"/>
          </p:nvPr>
        </p:nvSpPr>
        <p:spPr>
          <a:xfrm>
            <a:off x="2940015" y="512233"/>
            <a:ext cx="6262254" cy="3213099"/>
          </a:xfrm>
        </p:spPr>
        <p:txBody>
          <a:bodyPr anchor="b">
            <a:normAutofit/>
          </a:bodyPr>
          <a:lstStyle/>
          <a:p>
            <a:pPr algn="ctr">
              <a:lnSpc>
                <a:spcPct val="90000"/>
              </a:lnSpc>
            </a:pPr>
            <a:r>
              <a:rPr lang="en-US" sz="3400" dirty="0">
                <a:effectLst/>
              </a:rPr>
              <a:t>The Future of Virtualization: Trends, Technologies, and Market Insights</a:t>
            </a:r>
            <a:endParaRPr lang="en-US" sz="3400" dirty="0"/>
          </a:p>
        </p:txBody>
      </p:sp>
      <p:sp>
        <p:nvSpPr>
          <p:cNvPr id="3" name="Subtitle 2">
            <a:extLst>
              <a:ext uri="{FF2B5EF4-FFF2-40B4-BE49-F238E27FC236}">
                <a16:creationId xmlns:a16="http://schemas.microsoft.com/office/drawing/2014/main" id="{3475541A-E74E-DB6D-019F-ED60B76860B1}"/>
              </a:ext>
            </a:extLst>
          </p:cNvPr>
          <p:cNvSpPr>
            <a:spLocks noGrp="1"/>
          </p:cNvSpPr>
          <p:nvPr>
            <p:ph type="subTitle" idx="1"/>
          </p:nvPr>
        </p:nvSpPr>
        <p:spPr>
          <a:xfrm>
            <a:off x="2226735" y="4411246"/>
            <a:ext cx="7205132" cy="1846426"/>
          </a:xfrm>
        </p:spPr>
        <p:txBody>
          <a:bodyPr>
            <a:normAutofit/>
          </a:bodyPr>
          <a:lstStyle/>
          <a:p>
            <a:pPr algn="ctr"/>
            <a:r>
              <a:rPr lang="en-US" dirty="0">
                <a:effectLst/>
              </a:rPr>
              <a:t>Exploring Key Developments and Strategic Directions in Virtualization for 2025 and Beyond</a:t>
            </a:r>
          </a:p>
          <a:p>
            <a:pPr algn="ctr"/>
            <a:endParaRPr lang="en-US" dirty="0"/>
          </a:p>
          <a:p>
            <a:pPr marL="285750" indent="-285750" algn="ctr">
              <a:buFontTx/>
              <a:buChar char="-"/>
            </a:pPr>
            <a:r>
              <a:rPr lang="en-US" dirty="0"/>
              <a:t>Saquib Akhtar, Linux IDM T3 Specialist &amp; Lead </a:t>
            </a:r>
          </a:p>
          <a:p>
            <a:pPr algn="ctr"/>
            <a:r>
              <a:rPr lang="en-US" dirty="0"/>
              <a:t>Nokia</a:t>
            </a:r>
          </a:p>
        </p:txBody>
      </p:sp>
      <p:cxnSp>
        <p:nvCxnSpPr>
          <p:cNvPr id="33" name="Straight Connector 32">
            <a:extLst>
              <a:ext uri="{FF2B5EF4-FFF2-40B4-BE49-F238E27FC236}">
                <a16:creationId xmlns:a16="http://schemas.microsoft.com/office/drawing/2014/main" id="{071DF4C0-7A22-4E59-9E9C-BD2E245364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9869" y="4316888"/>
            <a:ext cx="195858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Freeform: Shape 33">
            <a:extLst>
              <a:ext uri="{FF2B5EF4-FFF2-40B4-BE49-F238E27FC236}">
                <a16:creationId xmlns:a16="http://schemas.microsoft.com/office/drawing/2014/main" id="{C0A272B2-3CF9-4581-B898-DA40BE65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6497" y="1526602"/>
            <a:ext cx="4667254" cy="5330310"/>
          </a:xfrm>
          <a:custGeom>
            <a:avLst/>
            <a:gdLst>
              <a:gd name="connsiteX0" fmla="*/ 4667254 w 4667254"/>
              <a:gd name="connsiteY0" fmla="*/ 0 h 5325271"/>
              <a:gd name="connsiteX1" fmla="*/ 4667254 w 4667254"/>
              <a:gd name="connsiteY1" fmla="*/ 2543639 h 5325271"/>
              <a:gd name="connsiteX2" fmla="*/ 2229334 w 4667254"/>
              <a:gd name="connsiteY2" fmla="*/ 5325271 h 5325271"/>
              <a:gd name="connsiteX3" fmla="*/ 0 w 4667254"/>
              <a:gd name="connsiteY3" fmla="*/ 5325271 h 5325271"/>
            </a:gdLst>
            <a:ahLst/>
            <a:cxnLst>
              <a:cxn ang="0">
                <a:pos x="connsiteX0" y="connsiteY0"/>
              </a:cxn>
              <a:cxn ang="0">
                <a:pos x="connsiteX1" y="connsiteY1"/>
              </a:cxn>
              <a:cxn ang="0">
                <a:pos x="connsiteX2" y="connsiteY2"/>
              </a:cxn>
              <a:cxn ang="0">
                <a:pos x="connsiteX3" y="connsiteY3"/>
              </a:cxn>
            </a:cxnLst>
            <a:rect l="l" t="t" r="r" b="b"/>
            <a:pathLst>
              <a:path w="4667254" h="5325271">
                <a:moveTo>
                  <a:pt x="4667254" y="0"/>
                </a:moveTo>
                <a:lnTo>
                  <a:pt x="4667254" y="2543639"/>
                </a:lnTo>
                <a:lnTo>
                  <a:pt x="2229334" y="5325271"/>
                </a:lnTo>
                <a:lnTo>
                  <a:pt x="0" y="5325271"/>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782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7A38-B2B7-CA54-7C0D-B204FDD9752E}"/>
              </a:ext>
            </a:extLst>
          </p:cNvPr>
          <p:cNvSpPr>
            <a:spLocks noGrp="1"/>
          </p:cNvSpPr>
          <p:nvPr>
            <p:ph type="ctrTitle"/>
          </p:nvPr>
        </p:nvSpPr>
        <p:spPr>
          <a:xfrm>
            <a:off x="135467" y="63498"/>
            <a:ext cx="11997266" cy="833969"/>
          </a:xfrm>
        </p:spPr>
        <p:txBody>
          <a:bodyPr>
            <a:normAutofit/>
          </a:bodyPr>
          <a:lstStyle/>
          <a:p>
            <a:pPr algn="ctr"/>
            <a:r>
              <a:rPr lang="en-US" sz="4400" dirty="0">
                <a:effectLst/>
              </a:rPr>
              <a:t>SWOT Analysis of Virtualization</a:t>
            </a:r>
            <a:endParaRPr lang="en-US" sz="4400" dirty="0"/>
          </a:p>
        </p:txBody>
      </p:sp>
      <p:pic>
        <p:nvPicPr>
          <p:cNvPr id="5" name="Picture 4">
            <a:extLst>
              <a:ext uri="{FF2B5EF4-FFF2-40B4-BE49-F238E27FC236}">
                <a16:creationId xmlns:a16="http://schemas.microsoft.com/office/drawing/2014/main" id="{F2CA8E3B-2EAB-0BDD-43BA-7E237E772079}"/>
              </a:ext>
            </a:extLst>
          </p:cNvPr>
          <p:cNvPicPr>
            <a:picLocks noChangeAspect="1"/>
          </p:cNvPicPr>
          <p:nvPr/>
        </p:nvPicPr>
        <p:blipFill>
          <a:blip r:embed="rId2"/>
          <a:stretch>
            <a:fillRect/>
          </a:stretch>
        </p:blipFill>
        <p:spPr>
          <a:xfrm>
            <a:off x="504133" y="1048849"/>
            <a:ext cx="11065199" cy="3947502"/>
          </a:xfrm>
          <a:prstGeom prst="rect">
            <a:avLst/>
          </a:prstGeom>
        </p:spPr>
      </p:pic>
    </p:spTree>
    <p:extLst>
      <p:ext uri="{BB962C8B-B14F-4D97-AF65-F5344CB8AC3E}">
        <p14:creationId xmlns:p14="http://schemas.microsoft.com/office/powerpoint/2010/main" val="92401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0902-5A63-A94F-81EB-90719E5F82AE}"/>
              </a:ext>
            </a:extLst>
          </p:cNvPr>
          <p:cNvSpPr>
            <a:spLocks noGrp="1"/>
          </p:cNvSpPr>
          <p:nvPr>
            <p:ph type="ctrTitle"/>
          </p:nvPr>
        </p:nvSpPr>
        <p:spPr>
          <a:xfrm>
            <a:off x="101600" y="88898"/>
            <a:ext cx="11988800" cy="766235"/>
          </a:xfrm>
        </p:spPr>
        <p:txBody>
          <a:bodyPr>
            <a:normAutofit/>
          </a:bodyPr>
          <a:lstStyle/>
          <a:p>
            <a:pPr algn="ctr"/>
            <a:r>
              <a:rPr lang="en-US" sz="3600" dirty="0">
                <a:effectLst/>
              </a:rPr>
              <a:t>Conclusion: Virtualization's Core Role</a:t>
            </a:r>
            <a:endParaRPr lang="en-US" sz="3600" dirty="0"/>
          </a:p>
        </p:txBody>
      </p:sp>
      <p:sp>
        <p:nvSpPr>
          <p:cNvPr id="3" name="Subtitle 2">
            <a:extLst>
              <a:ext uri="{FF2B5EF4-FFF2-40B4-BE49-F238E27FC236}">
                <a16:creationId xmlns:a16="http://schemas.microsoft.com/office/drawing/2014/main" id="{1A7A0B58-D362-D53B-4045-22C0F35AFD8F}"/>
              </a:ext>
            </a:extLst>
          </p:cNvPr>
          <p:cNvSpPr>
            <a:spLocks noGrp="1"/>
          </p:cNvSpPr>
          <p:nvPr>
            <p:ph type="subTitle" idx="1"/>
          </p:nvPr>
        </p:nvSpPr>
        <p:spPr>
          <a:xfrm>
            <a:off x="101600" y="855133"/>
            <a:ext cx="11988800" cy="4174067"/>
          </a:xfrm>
        </p:spPr>
        <p:txBody>
          <a:bodyPr/>
          <a:lstStyle/>
          <a:p>
            <a:pPr algn="just"/>
            <a:r>
              <a:rPr lang="en-US" sz="2400" kern="0" dirty="0">
                <a:effectLst/>
                <a:latin typeface="Arial" panose="020B0604020202020204" pitchFamily="34" charset="0"/>
                <a:ea typeface="Times New Roman" panose="02020603050405020304" pitchFamily="18" charset="0"/>
                <a:cs typeface="Arial" panose="020B0604020202020204" pitchFamily="34" charset="0"/>
              </a:rPr>
              <a:t>Virtualization remains foundational to infrastructure strategies. From powering traditional data centers to enabling flexible hybrid and edge environments, it adapts and integrates with container-based and cloud-native paradigms. Hypervisors and virtualization platforms like OpenStack and OpenShift illustrate how the underlying technologies evolve while maintaining their core importance in enterprise computing.</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411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8F2C205-EBEE-7771-4F80-2851DFBDB0A5}"/>
              </a:ext>
            </a:extLst>
          </p:cNvPr>
          <p:cNvGraphicFramePr>
            <a:graphicFrameLocks noGrp="1"/>
          </p:cNvGraphicFramePr>
          <p:nvPr>
            <p:extLst>
              <p:ext uri="{D42A27DB-BD31-4B8C-83A1-F6EECF244321}">
                <p14:modId xmlns:p14="http://schemas.microsoft.com/office/powerpoint/2010/main" val="4281196308"/>
              </p:ext>
            </p:extLst>
          </p:nvPr>
        </p:nvGraphicFramePr>
        <p:xfrm>
          <a:off x="1109134" y="118531"/>
          <a:ext cx="9990666" cy="6544737"/>
        </p:xfrm>
        <a:graphic>
          <a:graphicData uri="http://schemas.openxmlformats.org/drawingml/2006/table">
            <a:tbl>
              <a:tblPr firstRow="1" firstCol="1" bandRow="1">
                <a:tableStyleId>{5C22544A-7EE6-4342-B048-85BDC9FD1C3A}</a:tableStyleId>
              </a:tblPr>
              <a:tblGrid>
                <a:gridCol w="4991337">
                  <a:extLst>
                    <a:ext uri="{9D8B030D-6E8A-4147-A177-3AD203B41FA5}">
                      <a16:colId xmlns:a16="http://schemas.microsoft.com/office/drawing/2014/main" val="923916130"/>
                    </a:ext>
                  </a:extLst>
                </a:gridCol>
                <a:gridCol w="4999329">
                  <a:extLst>
                    <a:ext uri="{9D8B030D-6E8A-4147-A177-3AD203B41FA5}">
                      <a16:colId xmlns:a16="http://schemas.microsoft.com/office/drawing/2014/main" val="2178119075"/>
                    </a:ext>
                  </a:extLst>
                </a:gridCol>
              </a:tblGrid>
              <a:tr h="245123">
                <a:tc>
                  <a:txBody>
                    <a:bodyPr/>
                    <a:lstStyle/>
                    <a:p>
                      <a:pPr>
                        <a:lnSpc>
                          <a:spcPct val="107000"/>
                        </a:lnSpc>
                        <a:spcAft>
                          <a:spcPts val="800"/>
                        </a:spcAft>
                      </a:pPr>
                      <a:r>
                        <a:rPr lang="en-US" sz="1200" kern="0" dirty="0">
                          <a:effectLst/>
                          <a:latin typeface="Arial" panose="020B0604020202020204" pitchFamily="34" charset="0"/>
                          <a:cs typeface="Arial" panose="020B0604020202020204" pitchFamily="34" charset="0"/>
                        </a:rPr>
                        <a:t>Report Attribute</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5325" marR="25325" marT="25325" marB="25325" anchor="ctr"/>
                </a:tc>
                <a:tc>
                  <a:txBody>
                    <a:bodyPr/>
                    <a:lstStyle/>
                    <a:p>
                      <a:pPr>
                        <a:lnSpc>
                          <a:spcPct val="107000"/>
                        </a:lnSpc>
                        <a:spcAft>
                          <a:spcPts val="800"/>
                        </a:spcAft>
                      </a:pPr>
                      <a:r>
                        <a:rPr lang="en-US" sz="1200" kern="0">
                          <a:effectLst/>
                          <a:latin typeface="Arial" panose="020B0604020202020204" pitchFamily="34" charset="0"/>
                          <a:cs typeface="Arial" panose="020B0604020202020204" pitchFamily="34" charset="0"/>
                        </a:rPr>
                        <a:t>Details</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5325" marR="25325" marT="25325" marB="25325" anchor="ctr"/>
                </a:tc>
                <a:extLst>
                  <a:ext uri="{0D108BD9-81ED-4DB2-BD59-A6C34878D82A}">
                    <a16:rowId xmlns:a16="http://schemas.microsoft.com/office/drawing/2014/main" val="157130660"/>
                  </a:ext>
                </a:extLst>
              </a:tr>
              <a:tr h="245123">
                <a:tc>
                  <a:txBody>
                    <a:bodyPr/>
                    <a:lstStyle/>
                    <a:p>
                      <a:pPr>
                        <a:lnSpc>
                          <a:spcPct val="107000"/>
                        </a:lnSpc>
                        <a:spcAft>
                          <a:spcPts val="800"/>
                        </a:spcAft>
                      </a:pPr>
                      <a:r>
                        <a:rPr lang="en-US" sz="1200" kern="0">
                          <a:effectLst/>
                          <a:latin typeface="Arial" panose="020B0604020202020204" pitchFamily="34" charset="0"/>
                          <a:cs typeface="Arial" panose="020B0604020202020204" pitchFamily="34" charset="0"/>
                        </a:rPr>
                        <a:t>Market Size Value In 2025</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5325" marR="25325" marT="25325" marB="25325" anchor="ctr"/>
                </a:tc>
                <a:tc>
                  <a:txBody>
                    <a:bodyPr/>
                    <a:lstStyle/>
                    <a:p>
                      <a:pPr>
                        <a:lnSpc>
                          <a:spcPct val="107000"/>
                        </a:lnSpc>
                        <a:spcAft>
                          <a:spcPts val="800"/>
                        </a:spcAft>
                      </a:pPr>
                      <a:r>
                        <a:rPr lang="en-US" sz="1200" kern="0">
                          <a:effectLst/>
                          <a:latin typeface="Arial" panose="020B0604020202020204" pitchFamily="34" charset="0"/>
                          <a:cs typeface="Arial" panose="020B0604020202020204" pitchFamily="34" charset="0"/>
                        </a:rPr>
                        <a:t>$100.19 billion</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5325" marR="25325" marT="25325" marB="25325" anchor="ctr"/>
                </a:tc>
                <a:extLst>
                  <a:ext uri="{0D108BD9-81ED-4DB2-BD59-A6C34878D82A}">
                    <a16:rowId xmlns:a16="http://schemas.microsoft.com/office/drawing/2014/main" val="2985011849"/>
                  </a:ext>
                </a:extLst>
              </a:tr>
              <a:tr h="245123">
                <a:tc>
                  <a:txBody>
                    <a:bodyPr/>
                    <a:lstStyle/>
                    <a:p>
                      <a:pPr>
                        <a:lnSpc>
                          <a:spcPct val="107000"/>
                        </a:lnSpc>
                        <a:spcAft>
                          <a:spcPts val="800"/>
                        </a:spcAft>
                      </a:pPr>
                      <a:r>
                        <a:rPr lang="en-US" sz="1200" kern="0" dirty="0">
                          <a:effectLst/>
                          <a:latin typeface="Arial" panose="020B0604020202020204" pitchFamily="34" charset="0"/>
                          <a:cs typeface="Arial" panose="020B0604020202020204" pitchFamily="34" charset="0"/>
                        </a:rPr>
                        <a:t>Revenue Forecast In 2034</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5325" marR="25325" marT="25325" marB="25325" anchor="ctr"/>
                </a:tc>
                <a:tc>
                  <a:txBody>
                    <a:bodyPr/>
                    <a:lstStyle/>
                    <a:p>
                      <a:pPr>
                        <a:lnSpc>
                          <a:spcPct val="107000"/>
                        </a:lnSpc>
                        <a:spcAft>
                          <a:spcPts val="800"/>
                        </a:spcAft>
                      </a:pPr>
                      <a:r>
                        <a:rPr lang="en-US" sz="1200" kern="0">
                          <a:effectLst/>
                          <a:latin typeface="Arial" panose="020B0604020202020204" pitchFamily="34" charset="0"/>
                          <a:cs typeface="Arial" panose="020B0604020202020204" pitchFamily="34" charset="0"/>
                        </a:rPr>
                        <a:t>$186.19 billion</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5325" marR="25325" marT="25325" marB="25325" anchor="ctr"/>
                </a:tc>
                <a:extLst>
                  <a:ext uri="{0D108BD9-81ED-4DB2-BD59-A6C34878D82A}">
                    <a16:rowId xmlns:a16="http://schemas.microsoft.com/office/drawing/2014/main" val="2859631273"/>
                  </a:ext>
                </a:extLst>
              </a:tr>
              <a:tr h="245123">
                <a:tc>
                  <a:txBody>
                    <a:bodyPr/>
                    <a:lstStyle/>
                    <a:p>
                      <a:pPr>
                        <a:lnSpc>
                          <a:spcPct val="107000"/>
                        </a:lnSpc>
                        <a:spcAft>
                          <a:spcPts val="800"/>
                        </a:spcAft>
                      </a:pPr>
                      <a:r>
                        <a:rPr lang="en-US" sz="1200" kern="0">
                          <a:effectLst/>
                          <a:latin typeface="Arial" panose="020B0604020202020204" pitchFamily="34" charset="0"/>
                          <a:cs typeface="Arial" panose="020B0604020202020204" pitchFamily="34" charset="0"/>
                        </a:rPr>
                        <a:t>Growth Rate</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5325" marR="25325" marT="25325" marB="25325" anchor="ctr"/>
                </a:tc>
                <a:tc>
                  <a:txBody>
                    <a:bodyPr/>
                    <a:lstStyle/>
                    <a:p>
                      <a:pPr>
                        <a:lnSpc>
                          <a:spcPct val="107000"/>
                        </a:lnSpc>
                        <a:spcAft>
                          <a:spcPts val="800"/>
                        </a:spcAft>
                      </a:pPr>
                      <a:r>
                        <a:rPr lang="en-US" sz="1200" kern="0">
                          <a:effectLst/>
                          <a:latin typeface="Arial" panose="020B0604020202020204" pitchFamily="34" charset="0"/>
                          <a:cs typeface="Arial" panose="020B0604020202020204" pitchFamily="34" charset="0"/>
                        </a:rPr>
                        <a:t>CAGR of 16.8% from 2025 to 2034</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5325" marR="25325" marT="25325" marB="25325" anchor="ctr"/>
                </a:tc>
                <a:extLst>
                  <a:ext uri="{0D108BD9-81ED-4DB2-BD59-A6C34878D82A}">
                    <a16:rowId xmlns:a16="http://schemas.microsoft.com/office/drawing/2014/main" val="1474941092"/>
                  </a:ext>
                </a:extLst>
              </a:tr>
              <a:tr h="245123">
                <a:tc>
                  <a:txBody>
                    <a:bodyPr/>
                    <a:lstStyle/>
                    <a:p>
                      <a:pPr>
                        <a:lnSpc>
                          <a:spcPct val="107000"/>
                        </a:lnSpc>
                        <a:spcAft>
                          <a:spcPts val="800"/>
                        </a:spcAft>
                      </a:pPr>
                      <a:r>
                        <a:rPr lang="en-US" sz="1200" kern="0">
                          <a:effectLst/>
                          <a:latin typeface="Arial" panose="020B0604020202020204" pitchFamily="34" charset="0"/>
                          <a:cs typeface="Arial" panose="020B0604020202020204" pitchFamily="34" charset="0"/>
                        </a:rPr>
                        <a:t>Base Year For Estimation</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5325" marR="25325" marT="25325" marB="25325" anchor="ctr"/>
                </a:tc>
                <a:tc>
                  <a:txBody>
                    <a:bodyPr/>
                    <a:lstStyle/>
                    <a:p>
                      <a:pPr>
                        <a:lnSpc>
                          <a:spcPct val="107000"/>
                        </a:lnSpc>
                        <a:spcAft>
                          <a:spcPts val="800"/>
                        </a:spcAft>
                      </a:pPr>
                      <a:r>
                        <a:rPr lang="en-US" sz="1200" kern="0">
                          <a:effectLst/>
                          <a:latin typeface="Arial" panose="020B0604020202020204" pitchFamily="34" charset="0"/>
                          <a:cs typeface="Arial" panose="020B0604020202020204" pitchFamily="34" charset="0"/>
                        </a:rPr>
                        <a:t>2024</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5325" marR="25325" marT="25325" marB="25325" anchor="ctr"/>
                </a:tc>
                <a:extLst>
                  <a:ext uri="{0D108BD9-81ED-4DB2-BD59-A6C34878D82A}">
                    <a16:rowId xmlns:a16="http://schemas.microsoft.com/office/drawing/2014/main" val="3383434492"/>
                  </a:ext>
                </a:extLst>
              </a:tr>
              <a:tr h="245123">
                <a:tc>
                  <a:txBody>
                    <a:bodyPr/>
                    <a:lstStyle/>
                    <a:p>
                      <a:pPr>
                        <a:lnSpc>
                          <a:spcPct val="107000"/>
                        </a:lnSpc>
                        <a:spcAft>
                          <a:spcPts val="800"/>
                        </a:spcAft>
                      </a:pPr>
                      <a:r>
                        <a:rPr lang="en-US" sz="1200" kern="0" dirty="0">
                          <a:effectLst/>
                          <a:latin typeface="Arial" panose="020B0604020202020204" pitchFamily="34" charset="0"/>
                          <a:cs typeface="Arial" panose="020B0604020202020204" pitchFamily="34" charset="0"/>
                        </a:rPr>
                        <a:t>Actual Estimates/Historical Data</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5325" marR="25325" marT="25325" marB="25325" anchor="ctr"/>
                </a:tc>
                <a:tc>
                  <a:txBody>
                    <a:bodyPr/>
                    <a:lstStyle/>
                    <a:p>
                      <a:pPr>
                        <a:lnSpc>
                          <a:spcPct val="107000"/>
                        </a:lnSpc>
                        <a:spcAft>
                          <a:spcPts val="800"/>
                        </a:spcAft>
                      </a:pPr>
                      <a:r>
                        <a:rPr lang="en-US" sz="1200" kern="0">
                          <a:effectLst/>
                          <a:latin typeface="Arial" panose="020B0604020202020204" pitchFamily="34" charset="0"/>
                          <a:cs typeface="Arial" panose="020B0604020202020204" pitchFamily="34" charset="0"/>
                        </a:rPr>
                        <a:t>2019-2024</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5325" marR="25325" marT="25325" marB="25325" anchor="ctr"/>
                </a:tc>
                <a:extLst>
                  <a:ext uri="{0D108BD9-81ED-4DB2-BD59-A6C34878D82A}">
                    <a16:rowId xmlns:a16="http://schemas.microsoft.com/office/drawing/2014/main" val="3141079686"/>
                  </a:ext>
                </a:extLst>
              </a:tr>
              <a:tr h="245123">
                <a:tc>
                  <a:txBody>
                    <a:bodyPr/>
                    <a:lstStyle/>
                    <a:p>
                      <a:pPr>
                        <a:lnSpc>
                          <a:spcPct val="107000"/>
                        </a:lnSpc>
                        <a:spcAft>
                          <a:spcPts val="800"/>
                        </a:spcAft>
                      </a:pPr>
                      <a:r>
                        <a:rPr lang="en-US" sz="1200" kern="0">
                          <a:effectLst/>
                          <a:latin typeface="Arial" panose="020B0604020202020204" pitchFamily="34" charset="0"/>
                          <a:cs typeface="Arial" panose="020B0604020202020204" pitchFamily="34" charset="0"/>
                        </a:rPr>
                        <a:t>Forecast Period</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5325" marR="25325" marT="25325" marB="25325" anchor="ctr"/>
                </a:tc>
                <a:tc>
                  <a:txBody>
                    <a:bodyPr/>
                    <a:lstStyle/>
                    <a:p>
                      <a:pPr>
                        <a:lnSpc>
                          <a:spcPct val="107000"/>
                        </a:lnSpc>
                        <a:spcAft>
                          <a:spcPts val="800"/>
                        </a:spcAft>
                      </a:pPr>
                      <a:r>
                        <a:rPr lang="en-US" sz="1200" kern="0">
                          <a:effectLst/>
                          <a:latin typeface="Arial" panose="020B0604020202020204" pitchFamily="34" charset="0"/>
                          <a:cs typeface="Arial" panose="020B0604020202020204" pitchFamily="34" charset="0"/>
                        </a:rPr>
                        <a:t>2025 - 2029 - 2034</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5325" marR="25325" marT="25325" marB="25325" anchor="ctr"/>
                </a:tc>
                <a:extLst>
                  <a:ext uri="{0D108BD9-81ED-4DB2-BD59-A6C34878D82A}">
                    <a16:rowId xmlns:a16="http://schemas.microsoft.com/office/drawing/2014/main" val="224890128"/>
                  </a:ext>
                </a:extLst>
              </a:tr>
              <a:tr h="245123">
                <a:tc>
                  <a:txBody>
                    <a:bodyPr/>
                    <a:lstStyle/>
                    <a:p>
                      <a:pPr>
                        <a:lnSpc>
                          <a:spcPct val="107000"/>
                        </a:lnSpc>
                        <a:spcAft>
                          <a:spcPts val="800"/>
                        </a:spcAft>
                      </a:pPr>
                      <a:r>
                        <a:rPr lang="en-US" sz="1200" kern="0">
                          <a:effectLst/>
                          <a:latin typeface="Arial" panose="020B0604020202020204" pitchFamily="34" charset="0"/>
                          <a:cs typeface="Arial" panose="020B0604020202020204" pitchFamily="34" charset="0"/>
                        </a:rPr>
                        <a:t>Market Representation</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5325" marR="25325" marT="25325" marB="25325" anchor="ctr"/>
                </a:tc>
                <a:tc>
                  <a:txBody>
                    <a:bodyPr/>
                    <a:lstStyle/>
                    <a:p>
                      <a:pPr>
                        <a:lnSpc>
                          <a:spcPct val="107000"/>
                        </a:lnSpc>
                        <a:spcAft>
                          <a:spcPts val="800"/>
                        </a:spcAft>
                      </a:pPr>
                      <a:r>
                        <a:rPr lang="en-US" sz="1200" kern="0">
                          <a:effectLst/>
                          <a:latin typeface="Arial" panose="020B0604020202020204" pitchFamily="34" charset="0"/>
                          <a:cs typeface="Arial" panose="020B0604020202020204" pitchFamily="34" charset="0"/>
                        </a:rPr>
                        <a:t>Revenue in USD Billion and CAGR from 2025 to 2034</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25325" marR="25325" marT="25325" marB="25325" anchor="ctr"/>
                </a:tc>
                <a:extLst>
                  <a:ext uri="{0D108BD9-81ED-4DB2-BD59-A6C34878D82A}">
                    <a16:rowId xmlns:a16="http://schemas.microsoft.com/office/drawing/2014/main" val="602834956"/>
                  </a:ext>
                </a:extLst>
              </a:tr>
              <a:tr h="4583753">
                <a:tc>
                  <a:txBody>
                    <a:bodyPr/>
                    <a:lstStyle/>
                    <a:p>
                      <a:pPr>
                        <a:lnSpc>
                          <a:spcPct val="107000"/>
                        </a:lnSpc>
                        <a:spcAft>
                          <a:spcPts val="800"/>
                        </a:spcAft>
                      </a:pPr>
                      <a:r>
                        <a:rPr lang="en-US" sz="1200" kern="0" dirty="0">
                          <a:effectLst/>
                          <a:latin typeface="Arial" panose="020B0604020202020204" pitchFamily="34" charset="0"/>
                          <a:cs typeface="Arial" panose="020B0604020202020204" pitchFamily="34" charset="0"/>
                        </a:rPr>
                        <a:t>Segments Covered</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5325" marR="25325" marT="25325" marB="25325" anchor="ctr"/>
                </a:tc>
                <a:tc>
                  <a:txBody>
                    <a:bodyPr/>
                    <a:lstStyle/>
                    <a:p>
                      <a:pPr>
                        <a:lnSpc>
                          <a:spcPct val="107000"/>
                        </a:lnSpc>
                        <a:spcAft>
                          <a:spcPts val="800"/>
                        </a:spcAft>
                      </a:pPr>
                      <a:r>
                        <a:rPr lang="en-US" sz="1200" kern="0" dirty="0">
                          <a:effectLst/>
                          <a:latin typeface="Arial" panose="020B0604020202020204" pitchFamily="34" charset="0"/>
                          <a:cs typeface="Arial" panose="020B0604020202020204" pitchFamily="34" charset="0"/>
                        </a:rPr>
                        <a:t>1) By Type: Storage Virtualization, Application Virtualization, Network Virtualization, Hardware Virtualization, Server Virtualization, Operating System (OS) Virtualization, Other Types</a:t>
                      </a:r>
                      <a:br>
                        <a:rPr lang="en-US" sz="1200" kern="0" dirty="0">
                          <a:effectLst/>
                          <a:latin typeface="Arial" panose="020B0604020202020204" pitchFamily="34" charset="0"/>
                          <a:cs typeface="Arial" panose="020B0604020202020204" pitchFamily="34" charset="0"/>
                        </a:rPr>
                      </a:br>
                      <a:r>
                        <a:rPr lang="en-US" sz="1200" kern="0" dirty="0">
                          <a:effectLst/>
                          <a:latin typeface="Arial" panose="020B0604020202020204" pitchFamily="34" charset="0"/>
                          <a:cs typeface="Arial" panose="020B0604020202020204" pitchFamily="34" charset="0"/>
                        </a:rPr>
                        <a:t>2) By Platform: PC Virtualization, Mobile Virtualization</a:t>
                      </a:r>
                      <a:br>
                        <a:rPr lang="en-US" sz="1200" kern="0" dirty="0">
                          <a:effectLst/>
                          <a:latin typeface="Arial" panose="020B0604020202020204" pitchFamily="34" charset="0"/>
                          <a:cs typeface="Arial" panose="020B0604020202020204" pitchFamily="34" charset="0"/>
                        </a:rPr>
                      </a:br>
                      <a:r>
                        <a:rPr lang="en-US" sz="1200" kern="0" dirty="0">
                          <a:effectLst/>
                          <a:latin typeface="Arial" panose="020B0604020202020204" pitchFamily="34" charset="0"/>
                          <a:cs typeface="Arial" panose="020B0604020202020204" pitchFamily="34" charset="0"/>
                        </a:rPr>
                        <a:t>3) By Deployment: On-Premises Virtualization, Cloud-Based Virtualization</a:t>
                      </a:r>
                      <a:br>
                        <a:rPr lang="en-US" sz="1200" kern="0" dirty="0">
                          <a:effectLst/>
                          <a:latin typeface="Arial" panose="020B0604020202020204" pitchFamily="34" charset="0"/>
                          <a:cs typeface="Arial" panose="020B0604020202020204" pitchFamily="34" charset="0"/>
                        </a:rPr>
                      </a:br>
                      <a:r>
                        <a:rPr lang="en-US" sz="1200" kern="0" dirty="0">
                          <a:effectLst/>
                          <a:latin typeface="Arial" panose="020B0604020202020204" pitchFamily="34" charset="0"/>
                          <a:cs typeface="Arial" panose="020B0604020202020204" pitchFamily="34" charset="0"/>
                        </a:rPr>
                        <a:t>4) By Organization Size: Small And Medium-Sized Enterprises (SMEs), Large Enterprises Subsegments: 1) By Storage Virtualization: Block-Level Storage Virtualization, File-Level Storage Virtualization, Object Storage Virtualization</a:t>
                      </a:r>
                      <a:br>
                        <a:rPr lang="en-US" sz="1200" kern="0" dirty="0">
                          <a:effectLst/>
                          <a:latin typeface="Arial" panose="020B0604020202020204" pitchFamily="34" charset="0"/>
                          <a:cs typeface="Arial" panose="020B0604020202020204" pitchFamily="34" charset="0"/>
                        </a:rPr>
                      </a:br>
                      <a:r>
                        <a:rPr lang="en-US" sz="1200" kern="0" dirty="0">
                          <a:effectLst/>
                          <a:latin typeface="Arial" panose="020B0604020202020204" pitchFamily="34" charset="0"/>
                          <a:cs typeface="Arial" panose="020B0604020202020204" pitchFamily="34" charset="0"/>
                        </a:rPr>
                        <a:t>2) By Application Virtualization: Desktop Virtualization, Virtualized Application Streaming, Application Delivery</a:t>
                      </a:r>
                      <a:br>
                        <a:rPr lang="en-US" sz="1200" kern="0" dirty="0">
                          <a:effectLst/>
                          <a:latin typeface="Arial" panose="020B0604020202020204" pitchFamily="34" charset="0"/>
                          <a:cs typeface="Arial" panose="020B0604020202020204" pitchFamily="34" charset="0"/>
                        </a:rPr>
                      </a:br>
                      <a:r>
                        <a:rPr lang="en-US" sz="1200" kern="0" dirty="0">
                          <a:effectLst/>
                          <a:latin typeface="Arial" panose="020B0604020202020204" pitchFamily="34" charset="0"/>
                          <a:cs typeface="Arial" panose="020B0604020202020204" pitchFamily="34" charset="0"/>
                        </a:rPr>
                        <a:t>3) By Network Virtualization: Software-Defined Networking (SDN), Network Function Virtualization (NFV), Virtual Network Infrastructure</a:t>
                      </a:r>
                      <a:br>
                        <a:rPr lang="en-US" sz="1200" kern="0" dirty="0">
                          <a:effectLst/>
                          <a:latin typeface="Arial" panose="020B0604020202020204" pitchFamily="34" charset="0"/>
                          <a:cs typeface="Arial" panose="020B0604020202020204" pitchFamily="34" charset="0"/>
                        </a:rPr>
                      </a:br>
                      <a:r>
                        <a:rPr lang="en-US" sz="1200" kern="0" dirty="0">
                          <a:effectLst/>
                          <a:latin typeface="Arial" panose="020B0604020202020204" pitchFamily="34" charset="0"/>
                          <a:cs typeface="Arial" panose="020B0604020202020204" pitchFamily="34" charset="0"/>
                        </a:rPr>
                        <a:t>4) By Hardware Virtualization: Full Virtualization, Paravirtualization, Hardware-Assisted Virtualization</a:t>
                      </a:r>
                      <a:br>
                        <a:rPr lang="en-US" sz="1200" kern="0" dirty="0">
                          <a:effectLst/>
                          <a:latin typeface="Arial" panose="020B0604020202020204" pitchFamily="34" charset="0"/>
                          <a:cs typeface="Arial" panose="020B0604020202020204" pitchFamily="34" charset="0"/>
                        </a:rPr>
                      </a:br>
                      <a:r>
                        <a:rPr lang="en-US" sz="1200" kern="0" dirty="0">
                          <a:effectLst/>
                          <a:latin typeface="Arial" panose="020B0604020202020204" pitchFamily="34" charset="0"/>
                          <a:cs typeface="Arial" panose="020B0604020202020204" pitchFamily="34" charset="0"/>
                        </a:rPr>
                        <a:t>5) By Server Virtualization: Virtual Machine (VM) Server Virtualization, Containerization (Docker, Kubernetes), Hypervisor-based Virtualization 6) By Operating System (OS) Virtualization: OS-Level Virtualization (Containers), Virtual Private Servers (VPS), Lightweight Virtualization 7) By Other Types: Storage Area Network (SAN) Virtualization, Data Virtualization, Cloud Virtualization</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a:txBody>
                  <a:tcPr marL="25325" marR="25325" marT="25325" marB="25325" anchor="ctr"/>
                </a:tc>
                <a:extLst>
                  <a:ext uri="{0D108BD9-81ED-4DB2-BD59-A6C34878D82A}">
                    <a16:rowId xmlns:a16="http://schemas.microsoft.com/office/drawing/2014/main" val="160534666"/>
                  </a:ext>
                </a:extLst>
              </a:tr>
            </a:tbl>
          </a:graphicData>
        </a:graphic>
      </p:graphicFrame>
    </p:spTree>
    <p:extLst>
      <p:ext uri="{BB962C8B-B14F-4D97-AF65-F5344CB8AC3E}">
        <p14:creationId xmlns:p14="http://schemas.microsoft.com/office/powerpoint/2010/main" val="2818420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86C1-F719-385B-F021-BCB4E1537E40}"/>
              </a:ext>
            </a:extLst>
          </p:cNvPr>
          <p:cNvSpPr>
            <a:spLocks noGrp="1"/>
          </p:cNvSpPr>
          <p:nvPr>
            <p:ph type="ctrTitle"/>
          </p:nvPr>
        </p:nvSpPr>
        <p:spPr>
          <a:xfrm>
            <a:off x="2645580" y="221357"/>
            <a:ext cx="6188583" cy="753500"/>
          </a:xfrm>
        </p:spPr>
        <p:txBody>
          <a:bodyPr>
            <a:normAutofit fontScale="90000"/>
          </a:bodyPr>
          <a:lstStyle/>
          <a:p>
            <a:pPr algn="ctr"/>
            <a:r>
              <a:rPr lang="en-US" b="1" i="0" dirty="0">
                <a:solidFill>
                  <a:srgbClr val="FFFFFF"/>
                </a:solidFill>
                <a:effectLst/>
                <a:latin typeface="Jost"/>
              </a:rPr>
              <a:t>Table of Contents</a:t>
            </a:r>
            <a:endParaRPr lang="en-US" dirty="0"/>
          </a:p>
        </p:txBody>
      </p:sp>
      <p:pic>
        <p:nvPicPr>
          <p:cNvPr id="5" name="Picture 4">
            <a:extLst>
              <a:ext uri="{FF2B5EF4-FFF2-40B4-BE49-F238E27FC236}">
                <a16:creationId xmlns:a16="http://schemas.microsoft.com/office/drawing/2014/main" id="{73969E71-E683-1C34-B703-9497EA33A6C7}"/>
              </a:ext>
            </a:extLst>
          </p:cNvPr>
          <p:cNvPicPr>
            <a:picLocks noChangeAspect="1"/>
          </p:cNvPicPr>
          <p:nvPr/>
        </p:nvPicPr>
        <p:blipFill>
          <a:blip r:embed="rId2"/>
          <a:stretch>
            <a:fillRect/>
          </a:stretch>
        </p:blipFill>
        <p:spPr>
          <a:xfrm>
            <a:off x="2040040" y="1170513"/>
            <a:ext cx="7716079" cy="3877906"/>
          </a:xfrm>
          <a:prstGeom prst="rect">
            <a:avLst/>
          </a:prstGeom>
        </p:spPr>
      </p:pic>
    </p:spTree>
    <p:extLst>
      <p:ext uri="{BB962C8B-B14F-4D97-AF65-F5344CB8AC3E}">
        <p14:creationId xmlns:p14="http://schemas.microsoft.com/office/powerpoint/2010/main" val="272393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4660-F0AD-DC49-4BB5-68236A9F6297}"/>
              </a:ext>
            </a:extLst>
          </p:cNvPr>
          <p:cNvSpPr>
            <a:spLocks noGrp="1"/>
          </p:cNvSpPr>
          <p:nvPr>
            <p:ph type="ctrTitle"/>
          </p:nvPr>
        </p:nvSpPr>
        <p:spPr>
          <a:xfrm>
            <a:off x="181369" y="228913"/>
            <a:ext cx="11713388" cy="914087"/>
          </a:xfrm>
        </p:spPr>
        <p:txBody>
          <a:bodyPr>
            <a:normAutofit/>
          </a:bodyPr>
          <a:lstStyle/>
          <a:p>
            <a:pPr algn="ctr"/>
            <a:r>
              <a:rPr lang="en-US" sz="4400" dirty="0">
                <a:effectLst/>
              </a:rPr>
              <a:t>Introduction to Virtualization</a:t>
            </a:r>
            <a:endParaRPr lang="en-US" sz="4400" dirty="0"/>
          </a:p>
        </p:txBody>
      </p:sp>
      <p:sp>
        <p:nvSpPr>
          <p:cNvPr id="3" name="Subtitle 2">
            <a:extLst>
              <a:ext uri="{FF2B5EF4-FFF2-40B4-BE49-F238E27FC236}">
                <a16:creationId xmlns:a16="http://schemas.microsoft.com/office/drawing/2014/main" id="{755A3CE7-5E7A-DB57-7DFB-5E6C43C07EDC}"/>
              </a:ext>
            </a:extLst>
          </p:cNvPr>
          <p:cNvSpPr>
            <a:spLocks noGrp="1"/>
          </p:cNvSpPr>
          <p:nvPr>
            <p:ph type="subTitle" idx="1"/>
          </p:nvPr>
        </p:nvSpPr>
        <p:spPr>
          <a:xfrm>
            <a:off x="677333" y="1238656"/>
            <a:ext cx="10896600" cy="3782077"/>
          </a:xfrm>
        </p:spPr>
        <p:txBody>
          <a:bodyPr/>
          <a:lstStyle/>
          <a:p>
            <a:pPr algn="just"/>
            <a:r>
              <a:rPr lang="en-US" sz="1800" b="1" kern="0" dirty="0">
                <a:effectLst/>
                <a:latin typeface="Arial" panose="020B0604020202020204" pitchFamily="34" charset="0"/>
                <a:ea typeface="Times New Roman" panose="02020603050405020304" pitchFamily="18" charset="0"/>
                <a:cs typeface="Arial" panose="020B0604020202020204" pitchFamily="34" charset="0"/>
              </a:rPr>
              <a:t>Abstract</a:t>
            </a:r>
            <a:r>
              <a:rPr lang="en-US" sz="1800" kern="0" dirty="0">
                <a:effectLst/>
                <a:latin typeface="Arial" panose="020B0604020202020204" pitchFamily="34" charset="0"/>
                <a:ea typeface="Times New Roman" panose="02020603050405020304" pitchFamily="18" charset="0"/>
                <a:cs typeface="Arial" panose="020B0604020202020204" pitchFamily="34" charset="0"/>
              </a:rPr>
              <a:t> Virtualization continues to be the bedrock of modern IT infrastructure, enabling flexible, efficient, and scalable environments. This paper outlines key trends in virtualization, explains the role of hypervisors, and provides a concise understanding of how platforms like OpenStack and OpenShift build upon these technologies. It aims to present a 360-degree view of how virtualization continues to evolve and support emerging computing paradigms.</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r>
              <a:rPr lang="en-US" sz="1800" kern="0" dirty="0">
                <a:effectLst/>
                <a:latin typeface="Arial" panose="020B0604020202020204" pitchFamily="34" charset="0"/>
                <a:ea typeface="Times New Roman" panose="02020603050405020304" pitchFamily="18" charset="0"/>
                <a:cs typeface="Arial" panose="020B0604020202020204" pitchFamily="34" charset="0"/>
              </a:rPr>
              <a:t>Virtualization, once primarily used for server consolidation, has evolved into a core component of cloud-native architecture. As enterprises move toward hybrid cloud and edge deployments, virtualization technologies underpin not only traditional VMs but also containers, microservices, and orchestration platforms like Kubernetes. This paper highlights the trends, types of hypervisors, and the role of virtualization in managing platforms like OpenStack and OpenShift.</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799589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029C0-09F1-C54D-AAC5-B1ADFB1C6F76}"/>
              </a:ext>
            </a:extLst>
          </p:cNvPr>
          <p:cNvSpPr>
            <a:spLocks noGrp="1"/>
          </p:cNvSpPr>
          <p:nvPr>
            <p:ph type="subTitle" idx="1"/>
          </p:nvPr>
        </p:nvSpPr>
        <p:spPr>
          <a:xfrm>
            <a:off x="651933" y="1111655"/>
            <a:ext cx="11150600" cy="3993745"/>
          </a:xfrm>
        </p:spPr>
        <p:txBody>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US" sz="1800" b="1" kern="0" dirty="0">
                <a:effectLst/>
                <a:latin typeface="Arial" panose="020B0604020202020204" pitchFamily="34" charset="0"/>
                <a:ea typeface="Times New Roman" panose="02020603050405020304" pitchFamily="18" charset="0"/>
                <a:cs typeface="Arial" panose="020B0604020202020204" pitchFamily="34" charset="0"/>
              </a:rPr>
              <a:t>Hybrid and Multi-Cloud Infrastructures</a:t>
            </a:r>
            <a:r>
              <a:rPr lang="en-US" sz="1800" kern="0" dirty="0">
                <a:effectLst/>
                <a:latin typeface="Arial" panose="020B0604020202020204" pitchFamily="34" charset="0"/>
                <a:ea typeface="Times New Roman" panose="02020603050405020304" pitchFamily="18" charset="0"/>
                <a:cs typeface="Arial" panose="020B0604020202020204" pitchFamily="34" charset="0"/>
              </a:rPr>
              <a:t>: Organizations use virtualization to run workloads seamlessly across private and public clouds.</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sz="1800" b="1" kern="0" dirty="0">
                <a:effectLst/>
                <a:latin typeface="Arial" panose="020B0604020202020204" pitchFamily="34" charset="0"/>
                <a:ea typeface="Times New Roman" panose="02020603050405020304" pitchFamily="18" charset="0"/>
                <a:cs typeface="Arial" panose="020B0604020202020204" pitchFamily="34" charset="0"/>
              </a:rPr>
              <a:t>Container-native Virtualization</a:t>
            </a:r>
            <a:r>
              <a:rPr lang="en-US" sz="1800" kern="0" dirty="0">
                <a:effectLst/>
                <a:latin typeface="Arial" panose="020B0604020202020204" pitchFamily="34" charset="0"/>
                <a:ea typeface="Times New Roman" panose="02020603050405020304" pitchFamily="18" charset="0"/>
                <a:cs typeface="Arial" panose="020B0604020202020204" pitchFamily="34" charset="0"/>
              </a:rPr>
              <a:t>: Containers rely on virtualization at the OS level. Technologies like Kata Containers bridge the gap between containers and VMs.</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sz="1800" b="1" kern="0" dirty="0">
                <a:effectLst/>
                <a:latin typeface="Arial" panose="020B0604020202020204" pitchFamily="34" charset="0"/>
                <a:ea typeface="Times New Roman" panose="02020603050405020304" pitchFamily="18" charset="0"/>
                <a:cs typeface="Arial" panose="020B0604020202020204" pitchFamily="34" charset="0"/>
              </a:rPr>
              <a:t>Edge Virtualization</a:t>
            </a:r>
            <a:r>
              <a:rPr lang="en-US" sz="1800" kern="0" dirty="0">
                <a:effectLst/>
                <a:latin typeface="Arial" panose="020B0604020202020204" pitchFamily="34" charset="0"/>
                <a:ea typeface="Times New Roman" panose="02020603050405020304" pitchFamily="18" charset="0"/>
                <a:cs typeface="Arial" panose="020B0604020202020204" pitchFamily="34" charset="0"/>
              </a:rPr>
              <a:t>: With latency-sensitive applications growing, KVM and lightweight hypervisors are being used on edge devices.</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sz="1800" b="1" kern="0" dirty="0">
                <a:effectLst/>
                <a:latin typeface="Arial" panose="020B0604020202020204" pitchFamily="34" charset="0"/>
                <a:ea typeface="Times New Roman" panose="02020603050405020304" pitchFamily="18" charset="0"/>
                <a:cs typeface="Arial" panose="020B0604020202020204" pitchFamily="34" charset="0"/>
              </a:rPr>
              <a:t>Security Enhancements</a:t>
            </a:r>
            <a:r>
              <a:rPr lang="en-US" sz="1800" kern="0" dirty="0">
                <a:effectLst/>
                <a:latin typeface="Arial" panose="020B0604020202020204" pitchFamily="34" charset="0"/>
                <a:ea typeface="Times New Roman" panose="02020603050405020304" pitchFamily="18" charset="0"/>
                <a:cs typeface="Arial" panose="020B0604020202020204" pitchFamily="34" charset="0"/>
              </a:rPr>
              <a:t>: Modern hypervisors incorporate features like encrypted memory, VM introspection, and secure boot.</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5A4D88D6-C50F-F359-5790-B3AC7C6FD9B4}"/>
              </a:ext>
            </a:extLst>
          </p:cNvPr>
          <p:cNvSpPr>
            <a:spLocks noGrp="1"/>
          </p:cNvSpPr>
          <p:nvPr>
            <p:ph type="ctrTitle"/>
          </p:nvPr>
        </p:nvSpPr>
        <p:spPr>
          <a:xfrm>
            <a:off x="228599" y="131232"/>
            <a:ext cx="11827933" cy="1528235"/>
          </a:xfrm>
        </p:spPr>
        <p:txBody>
          <a:bodyPr>
            <a:normAutofit/>
          </a:bodyPr>
          <a:lstStyle/>
          <a:p>
            <a:pPr algn="ctr"/>
            <a:r>
              <a:rPr lang="en-US" sz="4400" dirty="0">
                <a:effectLst/>
              </a:rPr>
              <a:t>Key Virtualization Trends in 2025</a:t>
            </a:r>
            <a:endParaRPr lang="en-US" sz="4400" dirty="0"/>
          </a:p>
        </p:txBody>
      </p:sp>
    </p:spTree>
    <p:extLst>
      <p:ext uri="{BB962C8B-B14F-4D97-AF65-F5344CB8AC3E}">
        <p14:creationId xmlns:p14="http://schemas.microsoft.com/office/powerpoint/2010/main" val="1241729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DCAF7-FE7B-2F54-84E4-BF9E32B855E3}"/>
              </a:ext>
            </a:extLst>
          </p:cNvPr>
          <p:cNvSpPr>
            <a:spLocks noGrp="1"/>
          </p:cNvSpPr>
          <p:nvPr>
            <p:ph type="ctrTitle"/>
          </p:nvPr>
        </p:nvSpPr>
        <p:spPr>
          <a:xfrm>
            <a:off x="203199" y="105831"/>
            <a:ext cx="11777133" cy="1257302"/>
          </a:xfrm>
        </p:spPr>
        <p:txBody>
          <a:bodyPr>
            <a:noAutofit/>
          </a:bodyPr>
          <a:lstStyle/>
          <a:p>
            <a:pPr algn="ctr"/>
            <a:r>
              <a:rPr lang="en-US" sz="3200" dirty="0">
                <a:effectLst/>
              </a:rPr>
              <a:t>Understanding Hypervisor Technologies</a:t>
            </a:r>
            <a:endParaRPr lang="en-US" sz="3200" dirty="0"/>
          </a:p>
        </p:txBody>
      </p:sp>
      <p:sp>
        <p:nvSpPr>
          <p:cNvPr id="3" name="Subtitle 2">
            <a:extLst>
              <a:ext uri="{FF2B5EF4-FFF2-40B4-BE49-F238E27FC236}">
                <a16:creationId xmlns:a16="http://schemas.microsoft.com/office/drawing/2014/main" id="{45041B01-63E5-FD65-AC7E-96E645AFC931}"/>
              </a:ext>
            </a:extLst>
          </p:cNvPr>
          <p:cNvSpPr>
            <a:spLocks noGrp="1"/>
          </p:cNvSpPr>
          <p:nvPr>
            <p:ph type="subTitle" idx="1"/>
          </p:nvPr>
        </p:nvSpPr>
        <p:spPr>
          <a:xfrm>
            <a:off x="211668" y="1064682"/>
            <a:ext cx="11768664" cy="4252385"/>
          </a:xfrm>
        </p:spPr>
        <p:txBody>
          <a:bodyPr/>
          <a:lstStyle/>
          <a:p>
            <a:pPr algn="just">
              <a:lnSpc>
                <a:spcPct val="107000"/>
              </a:lnSpc>
              <a:spcAft>
                <a:spcPts val="800"/>
              </a:spcAft>
            </a:pPr>
            <a:r>
              <a:rPr lang="en-US" sz="1600" kern="0" dirty="0">
                <a:effectLst/>
                <a:latin typeface="Arial" panose="020B0604020202020204" pitchFamily="34" charset="0"/>
                <a:ea typeface="Times New Roman" panose="02020603050405020304" pitchFamily="18" charset="0"/>
                <a:cs typeface="Arial" panose="020B0604020202020204" pitchFamily="34" charset="0"/>
              </a:rPr>
              <a:t>Hypervisors are categorized into two types:</a:t>
            </a:r>
            <a:endParaRPr lang="en-US" sz="16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sz="1600" b="1" kern="0" dirty="0">
                <a:effectLst/>
                <a:latin typeface="Arial" panose="020B0604020202020204" pitchFamily="34" charset="0"/>
                <a:ea typeface="Times New Roman" panose="02020603050405020304" pitchFamily="18" charset="0"/>
                <a:cs typeface="Arial" panose="020B0604020202020204" pitchFamily="34" charset="0"/>
              </a:rPr>
              <a:t>Type 1 (Bare-metal)</a:t>
            </a:r>
            <a:r>
              <a:rPr lang="en-US" sz="1600" kern="0" dirty="0">
                <a:effectLst/>
                <a:latin typeface="Arial" panose="020B0604020202020204" pitchFamily="34" charset="0"/>
                <a:ea typeface="Times New Roman" panose="02020603050405020304" pitchFamily="18" charset="0"/>
                <a:cs typeface="Arial" panose="020B0604020202020204" pitchFamily="34" charset="0"/>
              </a:rPr>
              <a:t>:</a:t>
            </a:r>
            <a:endParaRPr lang="en-US" sz="1600" kern="100" dirty="0">
              <a:effectLst/>
              <a:latin typeface="Arial" panose="020B0604020202020204" pitchFamily="34" charset="0"/>
              <a:ea typeface="Aptos" panose="020B0004020202020204" pitchFamily="34" charset="0"/>
              <a:cs typeface="Arial" panose="020B0604020202020204" pitchFamily="34"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n-US" sz="1600" b="1" i="0" kern="0" dirty="0">
                <a:effectLst/>
                <a:latin typeface="Arial" panose="020B0604020202020204" pitchFamily="34" charset="0"/>
                <a:ea typeface="Times New Roman" panose="02020603050405020304" pitchFamily="18" charset="0"/>
                <a:cs typeface="Arial" panose="020B0604020202020204" pitchFamily="34" charset="0"/>
              </a:rPr>
              <a:t>VMware ESXi</a:t>
            </a:r>
            <a:r>
              <a:rPr lang="en-US" sz="1600" i="0" kern="0" dirty="0">
                <a:effectLst/>
                <a:latin typeface="Arial" panose="020B0604020202020204" pitchFamily="34" charset="0"/>
                <a:ea typeface="Times New Roman" panose="02020603050405020304" pitchFamily="18" charset="0"/>
                <a:cs typeface="Arial" panose="020B0604020202020204" pitchFamily="34" charset="0"/>
              </a:rPr>
              <a:t>: Industry standard in enterprise environments.</a:t>
            </a:r>
            <a:endParaRPr lang="en-US" sz="1600" i="0" kern="100" dirty="0">
              <a:effectLst/>
              <a:latin typeface="Arial" panose="020B0604020202020204" pitchFamily="34" charset="0"/>
              <a:ea typeface="Aptos" panose="020B0004020202020204" pitchFamily="34" charset="0"/>
              <a:cs typeface="Arial" panose="020B0604020202020204" pitchFamily="34"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n-US" sz="1600" b="1" i="0" kern="0" dirty="0">
                <a:effectLst/>
                <a:latin typeface="Arial" panose="020B0604020202020204" pitchFamily="34" charset="0"/>
                <a:ea typeface="Times New Roman" panose="02020603050405020304" pitchFamily="18" charset="0"/>
                <a:cs typeface="Arial" panose="020B0604020202020204" pitchFamily="34" charset="0"/>
              </a:rPr>
              <a:t>KVM</a:t>
            </a:r>
            <a:r>
              <a:rPr lang="en-US" sz="1600" i="0" kern="0" dirty="0">
                <a:effectLst/>
                <a:latin typeface="Arial" panose="020B0604020202020204" pitchFamily="34" charset="0"/>
                <a:ea typeface="Times New Roman" panose="02020603050405020304" pitchFamily="18" charset="0"/>
                <a:cs typeface="Arial" panose="020B0604020202020204" pitchFamily="34" charset="0"/>
              </a:rPr>
              <a:t>: Embedded in the Linux kernel, default choice for open-source platforms.</a:t>
            </a:r>
            <a:endParaRPr lang="en-US" sz="1600" i="0" kern="100" dirty="0">
              <a:effectLst/>
              <a:latin typeface="Arial" panose="020B0604020202020204" pitchFamily="34" charset="0"/>
              <a:ea typeface="Aptos" panose="020B0004020202020204" pitchFamily="34" charset="0"/>
              <a:cs typeface="Arial" panose="020B0604020202020204" pitchFamily="34"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n-US" sz="1600" b="1" i="0" kern="0" dirty="0">
                <a:effectLst/>
                <a:latin typeface="Arial" panose="020B0604020202020204" pitchFamily="34" charset="0"/>
                <a:ea typeface="Times New Roman" panose="02020603050405020304" pitchFamily="18" charset="0"/>
                <a:cs typeface="Arial" panose="020B0604020202020204" pitchFamily="34" charset="0"/>
              </a:rPr>
              <a:t>Xen</a:t>
            </a:r>
            <a:r>
              <a:rPr lang="en-US" sz="1600" i="0" kern="0" dirty="0">
                <a:effectLst/>
                <a:latin typeface="Arial" panose="020B0604020202020204" pitchFamily="34" charset="0"/>
                <a:ea typeface="Times New Roman" panose="02020603050405020304" pitchFamily="18" charset="0"/>
                <a:cs typeface="Arial" panose="020B0604020202020204" pitchFamily="34" charset="0"/>
              </a:rPr>
              <a:t>: Used in cloud services such as Amazon EC2.</a:t>
            </a:r>
            <a:endParaRPr lang="en-US" sz="1600" i="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sz="1600" b="1" kern="0" dirty="0">
                <a:effectLst/>
                <a:latin typeface="Arial" panose="020B0604020202020204" pitchFamily="34" charset="0"/>
                <a:ea typeface="Times New Roman" panose="02020603050405020304" pitchFamily="18" charset="0"/>
                <a:cs typeface="Arial" panose="020B0604020202020204" pitchFamily="34" charset="0"/>
              </a:rPr>
              <a:t>Type 2 (Hosted)</a:t>
            </a:r>
            <a:r>
              <a:rPr lang="en-US" sz="1600" kern="0" dirty="0">
                <a:effectLst/>
                <a:latin typeface="Arial" panose="020B0604020202020204" pitchFamily="34" charset="0"/>
                <a:ea typeface="Times New Roman" panose="02020603050405020304" pitchFamily="18" charset="0"/>
                <a:cs typeface="Arial" panose="020B0604020202020204" pitchFamily="34" charset="0"/>
              </a:rPr>
              <a:t>:</a:t>
            </a:r>
            <a:endParaRPr lang="en-US" sz="1600" kern="100" dirty="0">
              <a:effectLst/>
              <a:latin typeface="Arial" panose="020B0604020202020204" pitchFamily="34" charset="0"/>
              <a:ea typeface="Aptos" panose="020B0004020202020204" pitchFamily="34" charset="0"/>
              <a:cs typeface="Arial" panose="020B0604020202020204" pitchFamily="34"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n-US" sz="1600" b="1" i="0" kern="0" dirty="0">
                <a:effectLst/>
                <a:latin typeface="Arial" panose="020B0604020202020204" pitchFamily="34" charset="0"/>
                <a:ea typeface="Times New Roman" panose="02020603050405020304" pitchFamily="18" charset="0"/>
                <a:cs typeface="Arial" panose="020B0604020202020204" pitchFamily="34" charset="0"/>
              </a:rPr>
              <a:t>Oracle VirtualBox</a:t>
            </a:r>
            <a:r>
              <a:rPr lang="en-US" sz="1600" i="0" kern="0" dirty="0">
                <a:effectLst/>
                <a:latin typeface="Arial" panose="020B0604020202020204" pitchFamily="34" charset="0"/>
                <a:ea typeface="Times New Roman" panose="02020603050405020304" pitchFamily="18" charset="0"/>
                <a:cs typeface="Arial" panose="020B0604020202020204" pitchFamily="34" charset="0"/>
              </a:rPr>
              <a:t>: Widely used in development environments.</a:t>
            </a:r>
            <a:endParaRPr lang="en-US" sz="1600" i="0" kern="100" dirty="0">
              <a:effectLst/>
              <a:latin typeface="Arial" panose="020B0604020202020204" pitchFamily="34" charset="0"/>
              <a:ea typeface="Aptos" panose="020B0004020202020204" pitchFamily="34" charset="0"/>
              <a:cs typeface="Arial" panose="020B0604020202020204" pitchFamily="34"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n-US" sz="1600" b="1" i="0" kern="0" dirty="0">
                <a:effectLst/>
                <a:latin typeface="Arial" panose="020B0604020202020204" pitchFamily="34" charset="0"/>
                <a:ea typeface="Times New Roman" panose="02020603050405020304" pitchFamily="18" charset="0"/>
                <a:cs typeface="Arial" panose="020B0604020202020204" pitchFamily="34" charset="0"/>
              </a:rPr>
              <a:t>VMware Workstation/Fusion</a:t>
            </a:r>
            <a:r>
              <a:rPr lang="en-US" sz="1600" i="0" kern="0" dirty="0">
                <a:effectLst/>
                <a:latin typeface="Arial" panose="020B0604020202020204" pitchFamily="34" charset="0"/>
                <a:ea typeface="Times New Roman" panose="02020603050405020304" pitchFamily="18" charset="0"/>
                <a:cs typeface="Arial" panose="020B0604020202020204" pitchFamily="34" charset="0"/>
              </a:rPr>
              <a:t>: Professional desktop hypervisors.</a:t>
            </a:r>
            <a:endParaRPr lang="en-US" sz="1600" i="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07000"/>
              </a:lnSpc>
              <a:spcAft>
                <a:spcPts val="800"/>
              </a:spcAft>
            </a:pPr>
            <a:r>
              <a:rPr lang="en-US" sz="1600" kern="0" dirty="0">
                <a:effectLst/>
                <a:latin typeface="Arial" panose="020B0604020202020204" pitchFamily="34" charset="0"/>
                <a:ea typeface="Times New Roman" panose="02020603050405020304" pitchFamily="18" charset="0"/>
                <a:cs typeface="Arial" panose="020B0604020202020204" pitchFamily="34" charset="0"/>
              </a:rPr>
              <a:t>These technologies isolate workloads and enable the running of multiple operating systems on the same hardware platform.</a:t>
            </a:r>
            <a:endParaRPr lang="en-US" sz="16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04732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9EE9-BB75-4528-A435-9F1402A31FB1}"/>
              </a:ext>
            </a:extLst>
          </p:cNvPr>
          <p:cNvSpPr>
            <a:spLocks noGrp="1"/>
          </p:cNvSpPr>
          <p:nvPr>
            <p:ph type="ctrTitle"/>
          </p:nvPr>
        </p:nvSpPr>
        <p:spPr>
          <a:xfrm>
            <a:off x="177799" y="131231"/>
            <a:ext cx="11895667" cy="1045636"/>
          </a:xfrm>
        </p:spPr>
        <p:txBody>
          <a:bodyPr>
            <a:normAutofit/>
          </a:bodyPr>
          <a:lstStyle/>
          <a:p>
            <a:pPr algn="ctr"/>
            <a:r>
              <a:rPr lang="en-US" sz="4400" dirty="0">
                <a:effectLst/>
              </a:rPr>
              <a:t>OpenStack: Virtualization in I</a:t>
            </a:r>
            <a:r>
              <a:rPr lang="en-US" sz="3200" dirty="0">
                <a:effectLst/>
              </a:rPr>
              <a:t>aa</a:t>
            </a:r>
            <a:r>
              <a:rPr lang="en-US" sz="4400" dirty="0">
                <a:effectLst/>
              </a:rPr>
              <a:t>S</a:t>
            </a:r>
            <a:endParaRPr lang="en-US" sz="4400" dirty="0"/>
          </a:p>
        </p:txBody>
      </p:sp>
      <p:sp>
        <p:nvSpPr>
          <p:cNvPr id="3" name="Subtitle 2">
            <a:extLst>
              <a:ext uri="{FF2B5EF4-FFF2-40B4-BE49-F238E27FC236}">
                <a16:creationId xmlns:a16="http://schemas.microsoft.com/office/drawing/2014/main" id="{63E93F00-6651-CD43-16D4-93CB88D2D12F}"/>
              </a:ext>
            </a:extLst>
          </p:cNvPr>
          <p:cNvSpPr>
            <a:spLocks noGrp="1"/>
          </p:cNvSpPr>
          <p:nvPr>
            <p:ph type="subTitle" idx="1"/>
          </p:nvPr>
        </p:nvSpPr>
        <p:spPr>
          <a:xfrm>
            <a:off x="364066" y="1060855"/>
            <a:ext cx="11497733" cy="3917545"/>
          </a:xfrm>
        </p:spPr>
        <p:txBody>
          <a:bodyPr/>
          <a:lstStyle/>
          <a:p>
            <a:pPr>
              <a:lnSpc>
                <a:spcPct val="107000"/>
              </a:lnSpc>
              <a:spcAft>
                <a:spcPts val="800"/>
              </a:spcAft>
            </a:pPr>
            <a:r>
              <a:rPr lang="en-US" sz="1800" kern="0" dirty="0">
                <a:effectLst/>
                <a:latin typeface="Arial" panose="020B0604020202020204" pitchFamily="34" charset="0"/>
                <a:ea typeface="Times New Roman" panose="02020603050405020304" pitchFamily="18" charset="0"/>
                <a:cs typeface="Arial" panose="020B0604020202020204" pitchFamily="34" charset="0"/>
              </a:rPr>
              <a:t>OpenStack is an Infrastructure-as-a-Service (IaaS) platform built entirely on virtualization:</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b="1" kern="0" dirty="0">
                <a:effectLst/>
                <a:latin typeface="Arial" panose="020B0604020202020204" pitchFamily="34" charset="0"/>
                <a:ea typeface="Times New Roman" panose="02020603050405020304" pitchFamily="18" charset="0"/>
                <a:cs typeface="Arial" panose="020B0604020202020204" pitchFamily="34" charset="0"/>
              </a:rPr>
              <a:t>Nova (Compute)</a:t>
            </a:r>
            <a:r>
              <a:rPr lang="en-US" sz="1800" kern="0" dirty="0">
                <a:effectLst/>
                <a:latin typeface="Arial" panose="020B0604020202020204" pitchFamily="34" charset="0"/>
                <a:ea typeface="Times New Roman" panose="02020603050405020304" pitchFamily="18" charset="0"/>
                <a:cs typeface="Arial" panose="020B0604020202020204" pitchFamily="34" charset="0"/>
              </a:rPr>
              <a:t> relies on hypervisors like KVM, Xen, or VMware.</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b="1" kern="0" dirty="0">
                <a:effectLst/>
                <a:latin typeface="Arial" panose="020B0604020202020204" pitchFamily="34" charset="0"/>
                <a:ea typeface="Times New Roman" panose="02020603050405020304" pitchFamily="18" charset="0"/>
                <a:cs typeface="Arial" panose="020B0604020202020204" pitchFamily="34" charset="0"/>
              </a:rPr>
              <a:t>Neutron (Networking)</a:t>
            </a:r>
            <a:r>
              <a:rPr lang="en-US" sz="1800" kern="0" dirty="0">
                <a:effectLst/>
                <a:latin typeface="Arial" panose="020B0604020202020204" pitchFamily="34" charset="0"/>
                <a:ea typeface="Times New Roman" panose="02020603050405020304" pitchFamily="18" charset="0"/>
                <a:cs typeface="Arial" panose="020B0604020202020204" pitchFamily="34" charset="0"/>
              </a:rPr>
              <a:t> provides virtualized network components.</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b="1" kern="0" dirty="0">
                <a:effectLst/>
                <a:latin typeface="Arial" panose="020B0604020202020204" pitchFamily="34" charset="0"/>
                <a:ea typeface="Times New Roman" panose="02020603050405020304" pitchFamily="18" charset="0"/>
                <a:cs typeface="Arial" panose="020B0604020202020204" pitchFamily="34" charset="0"/>
              </a:rPr>
              <a:t>Cinder (Block Storage)</a:t>
            </a:r>
            <a:r>
              <a:rPr lang="en-US" sz="1800" kern="0" dirty="0">
                <a:effectLst/>
                <a:latin typeface="Arial" panose="020B0604020202020204" pitchFamily="34" charset="0"/>
                <a:ea typeface="Times New Roman" panose="02020603050405020304" pitchFamily="18" charset="0"/>
                <a:cs typeface="Arial" panose="020B0604020202020204" pitchFamily="34" charset="0"/>
              </a:rPr>
              <a:t> and </a:t>
            </a:r>
            <a:r>
              <a:rPr lang="en-US" sz="1800" b="1" kern="0" dirty="0">
                <a:effectLst/>
                <a:latin typeface="Arial" panose="020B0604020202020204" pitchFamily="34" charset="0"/>
                <a:ea typeface="Times New Roman" panose="02020603050405020304" pitchFamily="18" charset="0"/>
                <a:cs typeface="Arial" panose="020B0604020202020204" pitchFamily="34" charset="0"/>
              </a:rPr>
              <a:t>Glance (Images)</a:t>
            </a:r>
            <a:r>
              <a:rPr lang="en-US" sz="1800" kern="0" dirty="0">
                <a:effectLst/>
                <a:latin typeface="Arial" panose="020B0604020202020204" pitchFamily="34" charset="0"/>
                <a:ea typeface="Times New Roman" panose="02020603050405020304" pitchFamily="18" charset="0"/>
                <a:cs typeface="Arial" panose="020B0604020202020204" pitchFamily="34" charset="0"/>
              </a:rPr>
              <a:t> manage virtual disk volumes and images.</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kern="0" dirty="0">
                <a:effectLst/>
                <a:latin typeface="Arial" panose="020B0604020202020204" pitchFamily="34" charset="0"/>
                <a:ea typeface="Times New Roman" panose="02020603050405020304" pitchFamily="18" charset="0"/>
                <a:cs typeface="Arial" panose="020B0604020202020204" pitchFamily="34" charset="0"/>
              </a:rPr>
              <a:t>OpenStack enables automation and orchestration of virtual machines, making it a go-to choice for private cloud and NFV environments.</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9742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95DF8-1266-788E-0E7B-3D7B8F7314E0}"/>
              </a:ext>
            </a:extLst>
          </p:cNvPr>
          <p:cNvSpPr>
            <a:spLocks noGrp="1"/>
          </p:cNvSpPr>
          <p:nvPr>
            <p:ph type="ctrTitle"/>
          </p:nvPr>
        </p:nvSpPr>
        <p:spPr>
          <a:xfrm>
            <a:off x="207433" y="181538"/>
            <a:ext cx="11777133" cy="1113368"/>
          </a:xfrm>
        </p:spPr>
        <p:txBody>
          <a:bodyPr>
            <a:noAutofit/>
          </a:bodyPr>
          <a:lstStyle/>
          <a:p>
            <a:pPr algn="ctr"/>
            <a:r>
              <a:rPr lang="en-US" sz="3600" dirty="0">
                <a:effectLst/>
              </a:rPr>
              <a:t>OpenShift: Bridging Containers &amp; VMs</a:t>
            </a:r>
            <a:endParaRPr lang="en-US" sz="3600" dirty="0"/>
          </a:p>
        </p:txBody>
      </p:sp>
      <p:sp>
        <p:nvSpPr>
          <p:cNvPr id="3" name="Subtitle 2">
            <a:extLst>
              <a:ext uri="{FF2B5EF4-FFF2-40B4-BE49-F238E27FC236}">
                <a16:creationId xmlns:a16="http://schemas.microsoft.com/office/drawing/2014/main" id="{09D26D76-D257-99A9-E5FA-0A516D3169E3}"/>
              </a:ext>
            </a:extLst>
          </p:cNvPr>
          <p:cNvSpPr>
            <a:spLocks noGrp="1"/>
          </p:cNvSpPr>
          <p:nvPr>
            <p:ph type="subTitle" idx="1"/>
          </p:nvPr>
        </p:nvSpPr>
        <p:spPr>
          <a:xfrm>
            <a:off x="287866" y="969750"/>
            <a:ext cx="11696699" cy="4110250"/>
          </a:xfrm>
        </p:spPr>
        <p:txBody>
          <a:bodyPr/>
          <a:lstStyle/>
          <a:p>
            <a:pPr>
              <a:lnSpc>
                <a:spcPct val="107000"/>
              </a:lnSpc>
              <a:spcAft>
                <a:spcPts val="800"/>
              </a:spcAft>
            </a:pPr>
            <a:r>
              <a:rPr lang="en-US" kern="0" dirty="0">
                <a:effectLst/>
                <a:latin typeface="Arial" panose="020B0604020202020204" pitchFamily="34" charset="0"/>
                <a:ea typeface="Times New Roman" panose="02020603050405020304" pitchFamily="18" charset="0"/>
                <a:cs typeface="Arial" panose="020B0604020202020204" pitchFamily="34" charset="0"/>
              </a:rPr>
              <a:t>OpenShift, Red Hat's Kubernetes-based PaaS, emphasizes containerization but still uses virtualization concepts:</a:t>
            </a:r>
            <a:endParaRPr lang="en-US"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b="1" kern="0" dirty="0">
                <a:effectLst/>
                <a:latin typeface="Arial" panose="020B0604020202020204" pitchFamily="34" charset="0"/>
                <a:ea typeface="Times New Roman" panose="02020603050405020304" pitchFamily="18" charset="0"/>
                <a:cs typeface="Arial" panose="020B0604020202020204" pitchFamily="34" charset="0"/>
              </a:rPr>
              <a:t>CRI-O and Podman</a:t>
            </a:r>
            <a:r>
              <a:rPr lang="en-US" kern="0" dirty="0">
                <a:effectLst/>
                <a:latin typeface="Arial" panose="020B0604020202020204" pitchFamily="34" charset="0"/>
                <a:ea typeface="Times New Roman" panose="02020603050405020304" pitchFamily="18" charset="0"/>
                <a:cs typeface="Arial" panose="020B0604020202020204" pitchFamily="34" charset="0"/>
              </a:rPr>
              <a:t> manage container runtimes.</a:t>
            </a:r>
            <a:endParaRPr lang="en-US"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b="1" kern="0" dirty="0" err="1">
                <a:effectLst/>
                <a:latin typeface="Arial" panose="020B0604020202020204" pitchFamily="34" charset="0"/>
                <a:ea typeface="Times New Roman" panose="02020603050405020304" pitchFamily="18" charset="0"/>
                <a:cs typeface="Arial" panose="020B0604020202020204" pitchFamily="34" charset="0"/>
              </a:rPr>
              <a:t>KubeVirt</a:t>
            </a:r>
            <a:r>
              <a:rPr lang="en-US" kern="0" dirty="0">
                <a:effectLst/>
                <a:latin typeface="Arial" panose="020B0604020202020204" pitchFamily="34" charset="0"/>
                <a:ea typeface="Times New Roman" panose="02020603050405020304" pitchFamily="18" charset="0"/>
                <a:cs typeface="Arial" panose="020B0604020202020204" pitchFamily="34" charset="0"/>
              </a:rPr>
              <a:t> allows VMs to run alongside containers in Kubernetes clusters, using KVM under the hood.</a:t>
            </a:r>
            <a:endParaRPr lang="en-US"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kern="0" dirty="0">
                <a:effectLst/>
                <a:latin typeface="Arial" panose="020B0604020202020204" pitchFamily="34" charset="0"/>
                <a:ea typeface="Times New Roman" panose="02020603050405020304" pitchFamily="18" charset="0"/>
                <a:cs typeface="Arial" panose="020B0604020202020204" pitchFamily="34" charset="0"/>
              </a:rPr>
              <a:t>This blending of virtual machines and containers ensures compatibility for legacy applications while moving toward microservices.</a:t>
            </a:r>
            <a:endParaRPr lang="en-US"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77327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7E8F-E5EF-E957-5473-70B283BA2B15}"/>
              </a:ext>
            </a:extLst>
          </p:cNvPr>
          <p:cNvSpPr>
            <a:spLocks noGrp="1"/>
          </p:cNvSpPr>
          <p:nvPr>
            <p:ph type="ctrTitle"/>
          </p:nvPr>
        </p:nvSpPr>
        <p:spPr>
          <a:xfrm>
            <a:off x="0" y="0"/>
            <a:ext cx="12192000" cy="1075267"/>
          </a:xfrm>
        </p:spPr>
        <p:txBody>
          <a:bodyPr>
            <a:normAutofit/>
          </a:bodyPr>
          <a:lstStyle/>
          <a:p>
            <a:pPr algn="ctr"/>
            <a:r>
              <a:rPr lang="en-US" sz="4000" dirty="0">
                <a:effectLst/>
              </a:rPr>
              <a:t>Future Directions in Virtualization</a:t>
            </a:r>
            <a:endParaRPr lang="en-US" sz="4000" dirty="0"/>
          </a:p>
        </p:txBody>
      </p:sp>
      <p:pic>
        <p:nvPicPr>
          <p:cNvPr id="5" name="Picture 4">
            <a:extLst>
              <a:ext uri="{FF2B5EF4-FFF2-40B4-BE49-F238E27FC236}">
                <a16:creationId xmlns:a16="http://schemas.microsoft.com/office/drawing/2014/main" id="{5D4598FD-B543-FB40-9DBE-C8882F3BAB51}"/>
              </a:ext>
            </a:extLst>
          </p:cNvPr>
          <p:cNvPicPr>
            <a:picLocks noChangeAspect="1"/>
          </p:cNvPicPr>
          <p:nvPr/>
        </p:nvPicPr>
        <p:blipFill>
          <a:blip r:embed="rId2"/>
          <a:stretch>
            <a:fillRect/>
          </a:stretch>
        </p:blipFill>
        <p:spPr>
          <a:xfrm>
            <a:off x="377973" y="883332"/>
            <a:ext cx="11232853" cy="3787468"/>
          </a:xfrm>
          <a:prstGeom prst="rect">
            <a:avLst/>
          </a:prstGeom>
        </p:spPr>
      </p:pic>
    </p:spTree>
    <p:extLst>
      <p:ext uri="{BB962C8B-B14F-4D97-AF65-F5344CB8AC3E}">
        <p14:creationId xmlns:p14="http://schemas.microsoft.com/office/powerpoint/2010/main" val="98647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0EC3-C4EF-3DCF-850E-FAE49D01BE57}"/>
              </a:ext>
            </a:extLst>
          </p:cNvPr>
          <p:cNvSpPr>
            <a:spLocks noGrp="1"/>
          </p:cNvSpPr>
          <p:nvPr>
            <p:ph type="ctrTitle"/>
          </p:nvPr>
        </p:nvSpPr>
        <p:spPr>
          <a:xfrm>
            <a:off x="93132" y="88898"/>
            <a:ext cx="11895667" cy="850902"/>
          </a:xfrm>
        </p:spPr>
        <p:txBody>
          <a:bodyPr>
            <a:normAutofit/>
          </a:bodyPr>
          <a:lstStyle/>
          <a:p>
            <a:r>
              <a:rPr lang="en-US" sz="3600" dirty="0">
                <a:effectLst/>
              </a:rPr>
              <a:t>Market Insights: Virtualization Growth</a:t>
            </a:r>
            <a:endParaRPr lang="en-US" sz="3600" dirty="0"/>
          </a:p>
        </p:txBody>
      </p:sp>
      <p:pic>
        <p:nvPicPr>
          <p:cNvPr id="5" name="Picture 4">
            <a:extLst>
              <a:ext uri="{FF2B5EF4-FFF2-40B4-BE49-F238E27FC236}">
                <a16:creationId xmlns:a16="http://schemas.microsoft.com/office/drawing/2014/main" id="{B297CC96-4475-22C3-EBB3-000AC39DB89D}"/>
              </a:ext>
            </a:extLst>
          </p:cNvPr>
          <p:cNvPicPr>
            <a:picLocks noChangeAspect="1"/>
          </p:cNvPicPr>
          <p:nvPr/>
        </p:nvPicPr>
        <p:blipFill>
          <a:blip r:embed="rId2"/>
          <a:stretch>
            <a:fillRect/>
          </a:stretch>
        </p:blipFill>
        <p:spPr>
          <a:xfrm>
            <a:off x="388145" y="1113631"/>
            <a:ext cx="10958510" cy="3665538"/>
          </a:xfrm>
          <a:prstGeom prst="rect">
            <a:avLst/>
          </a:prstGeom>
        </p:spPr>
      </p:pic>
    </p:spTree>
    <p:extLst>
      <p:ext uri="{BB962C8B-B14F-4D97-AF65-F5344CB8AC3E}">
        <p14:creationId xmlns:p14="http://schemas.microsoft.com/office/powerpoint/2010/main" val="2682892971"/>
      </p:ext>
    </p:extLst>
  </p:cSld>
  <p:clrMapOvr>
    <a:masterClrMapping/>
  </p:clrMapOvr>
</p:sld>
</file>

<file path=ppt/theme/theme1.xml><?xml version="1.0" encoding="utf-8"?>
<a:theme xmlns:a="http://schemas.openxmlformats.org/drawingml/2006/main" name="RegattaVTI">
  <a:themeElements>
    <a:clrScheme name="Regatta Yellow">
      <a:dk1>
        <a:sysClr val="windowText" lastClr="000000"/>
      </a:dk1>
      <a:lt1>
        <a:sysClr val="window" lastClr="FFFFFF"/>
      </a:lt1>
      <a:dk2>
        <a:srgbClr val="181C30"/>
      </a:dk2>
      <a:lt2>
        <a:srgbClr val="C8E1F4"/>
      </a:lt2>
      <a:accent1>
        <a:srgbClr val="217ED3"/>
      </a:accent1>
      <a:accent2>
        <a:srgbClr val="B92525"/>
      </a:accent2>
      <a:accent3>
        <a:srgbClr val="18558C"/>
      </a:accent3>
      <a:accent4>
        <a:srgbClr val="1D8B35"/>
      </a:accent4>
      <a:accent5>
        <a:srgbClr val="EA75AA"/>
      </a:accent5>
      <a:accent6>
        <a:srgbClr val="F5A700"/>
      </a:accent6>
      <a:hlink>
        <a:srgbClr val="DB0000"/>
      </a:hlink>
      <a:folHlink>
        <a:srgbClr val="066BB6"/>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docProps/app.xml><?xml version="1.0" encoding="utf-8"?>
<Properties xmlns="http://schemas.openxmlformats.org/officeDocument/2006/extended-properties" xmlns:vt="http://schemas.openxmlformats.org/officeDocument/2006/docPropsVTypes">
  <TotalTime>45</TotalTime>
  <Words>831</Words>
  <Application>Microsoft Office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Courier New</vt:lpstr>
      <vt:lpstr>Jost</vt:lpstr>
      <vt:lpstr>Symbol</vt:lpstr>
      <vt:lpstr>Walbaum Display</vt:lpstr>
      <vt:lpstr>RegattaVTI</vt:lpstr>
      <vt:lpstr>The Future of Virtualization: Trends, Technologies, and Market Insights</vt:lpstr>
      <vt:lpstr>Table of Contents</vt:lpstr>
      <vt:lpstr>Introduction to Virtualization</vt:lpstr>
      <vt:lpstr>Key Virtualization Trends in 2025</vt:lpstr>
      <vt:lpstr>Understanding Hypervisor Technologies</vt:lpstr>
      <vt:lpstr>OpenStack: Virtualization in IaaS</vt:lpstr>
      <vt:lpstr>OpenShift: Bridging Containers &amp; VMs</vt:lpstr>
      <vt:lpstr>Future Directions in Virtualization</vt:lpstr>
      <vt:lpstr>Market Insights: Virtualization Growth</vt:lpstr>
      <vt:lpstr>SWOT Analysis of Virtualization</vt:lpstr>
      <vt:lpstr>Conclusion: Virtualization's Core Role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Saquib Akhtar (Nokia)</dc:creator>
  <cp:lastModifiedBy>Saquib Akhtar (Nokia)</cp:lastModifiedBy>
  <cp:revision>1</cp:revision>
  <dcterms:created xsi:type="dcterms:W3CDTF">2025-04-25T20:19:11Z</dcterms:created>
  <dcterms:modified xsi:type="dcterms:W3CDTF">2025-04-25T21:04:43Z</dcterms:modified>
</cp:coreProperties>
</file>