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y="6858000" cx="12192000"/>
  <p:notesSz cx="6858000" cy="12192000"/>
  <p:embeddedFontLst>
    <p:embeddedFont>
      <p:font typeface="Ubuntu"/>
      <p:regular r:id="rId29"/>
      <p:bold r:id="rId30"/>
      <p:italic r:id="rId31"/>
      <p:boldItalic r:id="rId32"/>
    </p:embeddedFont>
    <p:embeddedFont>
      <p:font typeface="Ubuntu Mono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DAA8DF5-78F1-4C28-8E6C-A8EE744F57A8}">
  <a:tblStyle styleId="{9DAA8DF5-78F1-4C28-8E6C-A8EE744F57A8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Ubuntu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Ubuntu-italic.fntdata"/><Relationship Id="rId30" Type="http://schemas.openxmlformats.org/officeDocument/2006/relationships/font" Target="fonts/Ubuntu-bold.fntdata"/><Relationship Id="rId11" Type="http://schemas.openxmlformats.org/officeDocument/2006/relationships/slide" Target="slides/slide6.xml"/><Relationship Id="rId33" Type="http://schemas.openxmlformats.org/officeDocument/2006/relationships/font" Target="fonts/UbuntuMono-regular.fntdata"/><Relationship Id="rId10" Type="http://schemas.openxmlformats.org/officeDocument/2006/relationships/slide" Target="slides/slide5.xml"/><Relationship Id="rId32" Type="http://schemas.openxmlformats.org/officeDocument/2006/relationships/font" Target="fonts/Ubuntu-boldItalic.fntdata"/><Relationship Id="rId13" Type="http://schemas.openxmlformats.org/officeDocument/2006/relationships/slide" Target="slides/slide8.xml"/><Relationship Id="rId35" Type="http://schemas.openxmlformats.org/officeDocument/2006/relationships/font" Target="fonts/UbuntuMono-italic.fntdata"/><Relationship Id="rId12" Type="http://schemas.openxmlformats.org/officeDocument/2006/relationships/slide" Target="slides/slide7.xml"/><Relationship Id="rId34" Type="http://schemas.openxmlformats.org/officeDocument/2006/relationships/font" Target="fonts/UbuntuMono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font" Target="fonts/UbuntuMono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Opening. Frame the whole talk in one line: we already encrypt data at rest and in transit — this session is about the third state, data in use, and what Ubuntu plus Confidential Containers gives you today. 30 minutes, roughly 20 for content, 5 for the demo walkthrough, 5 for questions.</a:t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7" name="Google Shape;27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This is the single most important slide. If the audience remembers one thing, it is steps 5 through 7: verification is remote, policy-driven, and the key never exists in host memory.</a:t>
            </a:r>
            <a:endParaRPr/>
          </a:p>
        </p:txBody>
      </p:sp>
      <p:sp>
        <p:nvSpPr>
          <p:cNvPr id="278" name="Google Shape;278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3" name="Google Shape;33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Play the ~2min clip. After DENIED, say the honesty line: on Killercoda the evidence is JSON; on TDX it is a hardware-signed quote, but the decision logic is identical. This sets up the Trustee slide.</a:t>
            </a:r>
            <a:endParaRPr/>
          </a:p>
        </p:txBody>
      </p:sp>
      <p:sp>
        <p:nvSpPr>
          <p:cNvPr id="334" name="Google Shape;334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0" name="Google Shape;35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Say plainly: teams get this wrong by shipping a permissive policy to make the demo work and never tightening it. The Rego file is the thing an auditor should be reading.</a:t>
            </a:r>
            <a:endParaRPr/>
          </a:p>
        </p:txBody>
      </p:sp>
      <p:sp>
        <p:nvSpPr>
          <p:cNvPr id="351" name="Google Shape;351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9" name="Google Shape;37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Sealed secrets are the detail people miss: the value in the manifest is inert. Anyone who reads your YAML, your Git history or your etcd gets nothing.</a:t>
            </a:r>
            <a:endParaRPr/>
          </a:p>
        </p:txBody>
      </p:sp>
      <p:sp>
        <p:nvSpPr>
          <p:cNvPr id="380" name="Google Shape;380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8" name="Google Shape;428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This is the Ubuntu-community payoff slide. The argument is not brand loyalty — it is that confidential computing puts the guest kernel inside your TCB, which makes distro maintenance policy a first-class security control.</a:t>
            </a:r>
            <a:endParaRPr/>
          </a:p>
        </p:txBody>
      </p:sp>
      <p:sp>
        <p:nvSpPr>
          <p:cNvPr id="429" name="Google Shape;429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1" name="Google Shape;47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If the live demo network fails, this slide is the fallback — read the terminal top to bottom. Mention coco-dev explicitly; it is the most common way people accidentally demo nothing.</a:t>
            </a:r>
            <a:endParaRPr/>
          </a:p>
        </p:txBody>
      </p:sp>
      <p:sp>
        <p:nvSpPr>
          <p:cNvPr id="472" name="Google Shape;472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8" name="Google Shape;49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Hold on this slide. The one-line-diff claim is what wins the room over — it is the difference between CoCo and every enclave SDK that came before it.</a:t>
            </a:r>
            <a:endParaRPr/>
          </a:p>
        </p:txBody>
      </p:sp>
      <p:sp>
        <p:nvSpPr>
          <p:cNvPr id="499" name="Google Shape;499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7" name="Google Shape;527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Run this live if the hardware cooperates. Root on the host, in front of the room, failing to read a running process — that image is what people take home. Then immediately reassure the ops people with the kubectl exec line.</a:t>
            </a:r>
            <a:endParaRPr/>
          </a:p>
        </p:txBody>
      </p:sp>
      <p:sp>
        <p:nvSpPr>
          <p:cNvPr id="528" name="Google Shape;528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4" name="Google Shape;55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 scrupulously honest about these numbers being indicative. A senior audience will trust you more for the caveat than for a precise-looking chart.</a:t>
            </a:r>
            <a:endParaRPr/>
          </a:p>
        </p:txBody>
      </p:sp>
      <p:sp>
        <p:nvSpPr>
          <p:cNvPr id="555" name="Google Shape;555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1" name="Google Shape;581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This is the slide that separates a conference demo from production experience. Slow down on reference-value drift — it is the number one cause of fleet-wide outages in early CoCo adoption.</a:t>
            </a:r>
            <a:endParaRPr/>
          </a:p>
        </p:txBody>
      </p:sp>
      <p:sp>
        <p:nvSpPr>
          <p:cNvPr id="582" name="Google Shape;582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" name="Google Shape;2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Keep this to 45 seconds. The relevant credential for this room is the kernel-security and cloud-native side — that is the lens for everything that follows.</a:t>
            </a:r>
            <a:endParaRPr/>
          </a:p>
        </p:txBody>
      </p:sp>
      <p:sp>
        <p:nvSpPr>
          <p:cNvPr id="29" name="Google Shape;29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3" name="Google Shape;62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Frame CoCo as the missing pillar rather than a replacement. Nobody has to throw away their mesh or their Vault deployment.</a:t>
            </a:r>
            <a:endParaRPr/>
          </a:p>
        </p:txBody>
      </p:sp>
      <p:sp>
        <p:nvSpPr>
          <p:cNvPr id="624" name="Google Shape;624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7" name="Google Shape;637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Close the technical arc here. The pivot line at the bottom sets up the takeaways: this is now an operations problem, not a silicon problem.</a:t>
            </a:r>
            <a:endParaRPr/>
          </a:p>
        </p:txBody>
      </p:sp>
      <p:sp>
        <p:nvSpPr>
          <p:cNvPr id="638" name="Google Shape;638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5" name="Google Shape;675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Deliver these looking at the room, not the screen. Point four is the call to action — make it concrete and personal.</a:t>
            </a:r>
            <a:endParaRPr/>
          </a:p>
        </p:txBody>
      </p:sp>
      <p:sp>
        <p:nvSpPr>
          <p:cNvPr id="676" name="Google Shape;676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6" name="Google Shape;706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Leave this up for Q&amp;A. Likely questions: cost of TEE instances, GPU support, whether this works on managed EKS/GKE (answer: peer pods), and how attestation interacts with existing Vault deployments.</a:t>
            </a:r>
            <a:endParaRPr/>
          </a:p>
        </p:txBody>
      </p:sp>
      <p:sp>
        <p:nvSpPr>
          <p:cNvPr id="707" name="Google Shape;707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This is the hinge of the talk. Pause on card three. The point is not that the industry has been lazy — it is that closing data-in-use requires hardware, and the hardware only became broadly available in the last few years.</a:t>
            </a:r>
            <a:endParaRPr/>
          </a:p>
        </p:txBody>
      </p:sp>
      <p:sp>
        <p:nvSpPr>
          <p:cNvPr id="69" name="Google Shape;69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Ask the room: how many of you have ever been asked by an auditor to prove the cloud provider cannot read your memory? That question has had no good answer until now.</a:t>
            </a:r>
            <a:endParaRPr/>
          </a:p>
        </p:txBody>
      </p:sp>
      <p:sp>
        <p:nvSpPr>
          <p:cNvPr id="100" name="Google Shape;100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Play the ~90s clip. Land the closing line yourself: root never opened the container. Then advance — the next slide explains why the classic controls cannot stop this.</a:t>
            </a:r>
            <a:endParaRPr/>
          </a:p>
        </p:txBody>
      </p:sp>
      <p:sp>
        <p:nvSpPr>
          <p:cNvPr id="120" name="Google Shape;120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 precise here: namespaces are an isolation abstraction built by the kernel, so they cannot possibly protect you from the kernel. That is not a bug — it is the definition. To move the boundary you have to move it below the kernel, into silicon.</a:t>
            </a:r>
            <a:endParaRPr/>
          </a:p>
        </p:txBody>
      </p:sp>
      <p:sp>
        <p:nvSpPr>
          <p:cNvPr id="137" name="Google Shape;137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Do not get lost in vendor detail. The takeaway is the last line: CoCo turns a hardware feature into a scheduling decision.</a:t>
            </a:r>
            <a:endParaRPr/>
          </a:p>
        </p:txBody>
      </p:sp>
      <p:sp>
        <p:nvSpPr>
          <p:cNvPr id="177" name="Google Shape;177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" name="Google Shape;19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Walk left to right. Emphasise that the shim is the last host-side component that sees anything meaningful — after that, memory is ciphertext. Then point at Trustee: everything hinges on that box being somewhere the host operator does not control.</a:t>
            </a:r>
            <a:endParaRPr/>
          </a:p>
        </p:txBody>
      </p:sp>
      <p:sp>
        <p:nvSpPr>
          <p:cNvPr id="193" name="Google Shape;193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5" name="Google Shape;23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Do not read the grid. Land three points: the image is pulled inside the guest, the agent channel is policy-gated, and Trustee is the only thing holding keys.</a:t>
            </a:r>
            <a:endParaRPr/>
          </a:p>
        </p:txBody>
      </p:sp>
      <p:sp>
        <p:nvSpPr>
          <p:cNvPr id="236" name="Google Shape;236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drive.google.com/file/d/11gXki8jy1e_70BPV584-BcdxEcJ8t5mn/view" TargetMode="External"/><Relationship Id="rId4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drive.google.com/file/d/1MlHmpnu6QOh8oKaoA3W8fP6a2TEV_-rr/view" TargetMode="External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9857232" y="2240280"/>
            <a:ext cx="2194560" cy="2194560"/>
          </a:xfrm>
          <a:prstGeom prst="ellipse">
            <a:avLst/>
          </a:prstGeom>
          <a:noFill/>
          <a:ln cap="flat" cmpd="sng" w="63500">
            <a:solidFill>
              <a:srgbClr val="FDF1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10634472" y="1920240"/>
            <a:ext cx="640080" cy="640080"/>
          </a:xfrm>
          <a:prstGeom prst="ellipse">
            <a:avLst/>
          </a:prstGeom>
          <a:solidFill>
            <a:srgbClr val="FDF1EC"/>
          </a:solidFill>
          <a:ln cap="flat" cmpd="sng" w="12700">
            <a:solidFill>
              <a:srgbClr val="FDF1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9684228" y="3566160"/>
            <a:ext cx="640080" cy="640080"/>
          </a:xfrm>
          <a:prstGeom prst="ellipse">
            <a:avLst/>
          </a:prstGeom>
          <a:solidFill>
            <a:srgbClr val="FDF1EC"/>
          </a:solidFill>
          <a:ln cap="flat" cmpd="sng" w="12700">
            <a:solidFill>
              <a:srgbClr val="FDF1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11584716" y="3566160"/>
            <a:ext cx="640080" cy="640080"/>
          </a:xfrm>
          <a:prstGeom prst="ellipse">
            <a:avLst/>
          </a:prstGeom>
          <a:solidFill>
            <a:srgbClr val="FDF1EC"/>
          </a:solidFill>
          <a:ln cap="flat" cmpd="sng" w="12700">
            <a:solidFill>
              <a:srgbClr val="FDF1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685800" y="1170432"/>
            <a:ext cx="8778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200"/>
              <a:buFont typeface="Ubuntu"/>
              <a:buNone/>
            </a:pPr>
            <a:r>
              <a:rPr b="1" i="0" lang="en-US" sz="120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UBUCON ASIA 2026  ·  TAIPEI  ·  NTUST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685800" y="1627632"/>
            <a:ext cx="8869680" cy="1783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4200"/>
              <a:buFont typeface="Ubuntu"/>
              <a:buNone/>
            </a:pPr>
            <a:r>
              <a:rPr b="1" i="0" lang="en-US" sz="42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Zero-Trust Workloads with</a:t>
            </a:r>
            <a:endParaRPr b="0" i="0" sz="4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4200"/>
              <a:buFont typeface="Ubuntu"/>
              <a:buNone/>
            </a:pPr>
            <a:r>
              <a:rPr b="1" i="0" lang="en-US" sz="42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Confidential Containers on Ubuntu</a:t>
            </a:r>
            <a:endParaRPr b="0" i="0" sz="4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/>
          <p:nvPr/>
        </p:nvSpPr>
        <p:spPr>
          <a:xfrm>
            <a:off x="685800" y="3474720"/>
            <a:ext cx="85039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700"/>
              <a:buFont typeface="Ubuntu"/>
              <a:buNone/>
            </a:pPr>
            <a:r>
              <a:rPr b="0" i="1" lang="en-US" sz="17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Closing the data-in-use gap with hardware-attested execution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" name="Google Shape;23;p3"/>
          <p:cNvCxnSpPr/>
          <p:nvPr/>
        </p:nvCxnSpPr>
        <p:spPr>
          <a:xfrm>
            <a:off x="685800" y="4169664"/>
            <a:ext cx="5486400" cy="0"/>
          </a:xfrm>
          <a:prstGeom prst="straightConnector1">
            <a:avLst/>
          </a:prstGeom>
          <a:noFill/>
          <a:ln cap="flat" cmpd="sng" w="12700">
            <a:solidFill>
              <a:srgbClr val="EDE8E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3"/>
          <p:cNvSpPr/>
          <p:nvPr/>
        </p:nvSpPr>
        <p:spPr>
          <a:xfrm>
            <a:off x="685800" y="4370832"/>
            <a:ext cx="64008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2100"/>
              <a:buFont typeface="Ubuntu"/>
              <a:buNone/>
            </a:pPr>
            <a:r>
              <a:rPr b="1" i="0" lang="en-US" sz="21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Vutukuri Sreenivas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685800" y="576072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100"/>
              <a:buFont typeface="Ubuntu"/>
              <a:buNone/>
            </a:pPr>
            <a:r>
              <a:rPr b="1" i="0" lang="en-US" sz="11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Security &amp; Compliance track   ·   9 August 2026, 10:30   ·   Room TR211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2"/>
          <p:cNvSpPr/>
          <p:nvPr/>
        </p:nvSpPr>
        <p:spPr>
          <a:xfrm>
            <a:off x="685800" y="475488"/>
            <a:ext cx="1082009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50"/>
              <a:buFont typeface="Ubuntu"/>
              <a:buNone/>
            </a:pPr>
            <a:r>
              <a:rPr b="1" i="0" lang="en-US" sz="10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THE TRUST ANCHOR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2"/>
          <p:cNvSpPr/>
          <p:nvPr/>
        </p:nvSpPr>
        <p:spPr>
          <a:xfrm>
            <a:off x="685800" y="731520"/>
            <a:ext cx="10820095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3000"/>
              <a:buFont typeface="Ubuntu"/>
              <a:buNone/>
            </a:pP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Remote attestation, step by step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2"/>
          <p:cNvSpPr/>
          <p:nvPr/>
        </p:nvSpPr>
        <p:spPr>
          <a:xfrm>
            <a:off x="685800" y="6345936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00"/>
              <a:buFont typeface="Ubuntu"/>
              <a:buNone/>
            </a:pPr>
            <a:r>
              <a:rPr b="0" i="0" lang="en-US" sz="9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Zero-Trust Workloads with Confidential Containers on Ubuntu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2"/>
          <p:cNvSpPr/>
          <p:nvPr/>
        </p:nvSpPr>
        <p:spPr>
          <a:xfrm>
            <a:off x="11018520" y="6345936"/>
            <a:ext cx="5029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900"/>
              <a:buFont typeface="Ubuntu"/>
              <a:buNone/>
            </a:pPr>
            <a:r>
              <a:rPr b="1" i="0" lang="en-US" sz="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09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2"/>
          <p:cNvSpPr/>
          <p:nvPr/>
        </p:nvSpPr>
        <p:spPr>
          <a:xfrm>
            <a:off x="11715750" y="6325362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2"/>
          <p:cNvSpPr/>
          <p:nvPr/>
        </p:nvSpPr>
        <p:spPr>
          <a:xfrm>
            <a:off x="1162468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12"/>
          <p:cNvSpPr/>
          <p:nvPr/>
        </p:nvSpPr>
        <p:spPr>
          <a:xfrm>
            <a:off x="1180681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2"/>
          <p:cNvSpPr/>
          <p:nvPr/>
        </p:nvSpPr>
        <p:spPr>
          <a:xfrm>
            <a:off x="685800" y="1572768"/>
            <a:ext cx="1463040" cy="3054096"/>
          </a:xfrm>
          <a:prstGeom prst="roundRect">
            <a:avLst>
              <a:gd fmla="val 3750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12"/>
          <p:cNvSpPr/>
          <p:nvPr/>
        </p:nvSpPr>
        <p:spPr>
          <a:xfrm>
            <a:off x="1207008" y="1810512"/>
            <a:ext cx="420624" cy="42062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12"/>
          <p:cNvSpPr/>
          <p:nvPr/>
        </p:nvSpPr>
        <p:spPr>
          <a:xfrm>
            <a:off x="1207008" y="1810512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1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2"/>
          <p:cNvSpPr/>
          <p:nvPr/>
        </p:nvSpPr>
        <p:spPr>
          <a:xfrm>
            <a:off x="832104" y="2395728"/>
            <a:ext cx="117043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Schedule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2"/>
          <p:cNvSpPr/>
          <p:nvPr/>
        </p:nvSpPr>
        <p:spPr>
          <a:xfrm>
            <a:off x="832104" y="2761488"/>
            <a:ext cx="1170432" cy="1737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7755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980"/>
              <a:buFont typeface="Ubuntu"/>
              <a:buNone/>
            </a:pPr>
            <a:r>
              <a:rPr b="0" i="0" lang="en-US" sz="9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Pod lands on a TEE-capable node via runtimeClassName: kata-qemu-tdx</a:t>
            </a:r>
            <a:endParaRPr b="0" i="0" sz="9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2" name="Google Shape;292;p12"/>
          <p:cNvCxnSpPr/>
          <p:nvPr/>
        </p:nvCxnSpPr>
        <p:spPr>
          <a:xfrm>
            <a:off x="2157984" y="2020824"/>
            <a:ext cx="86868" cy="0"/>
          </a:xfrm>
          <a:prstGeom prst="straightConnector1">
            <a:avLst/>
          </a:prstGeom>
          <a:noFill/>
          <a:ln cap="flat" cmpd="sng" w="15875">
            <a:solidFill>
              <a:srgbClr val="AEA79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93" name="Google Shape;293;p12"/>
          <p:cNvSpPr/>
          <p:nvPr/>
        </p:nvSpPr>
        <p:spPr>
          <a:xfrm>
            <a:off x="2253996" y="1572768"/>
            <a:ext cx="1463040" cy="3054096"/>
          </a:xfrm>
          <a:prstGeom prst="roundRect">
            <a:avLst>
              <a:gd fmla="val 3750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12"/>
          <p:cNvSpPr/>
          <p:nvPr/>
        </p:nvSpPr>
        <p:spPr>
          <a:xfrm>
            <a:off x="2775204" y="1810512"/>
            <a:ext cx="420624" cy="42062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12"/>
          <p:cNvSpPr/>
          <p:nvPr/>
        </p:nvSpPr>
        <p:spPr>
          <a:xfrm>
            <a:off x="2775204" y="1810512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2"/>
          <p:cNvSpPr/>
          <p:nvPr/>
        </p:nvSpPr>
        <p:spPr>
          <a:xfrm>
            <a:off x="2400300" y="2395728"/>
            <a:ext cx="117043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Measure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2"/>
          <p:cNvSpPr/>
          <p:nvPr/>
        </p:nvSpPr>
        <p:spPr>
          <a:xfrm>
            <a:off x="2400300" y="2761488"/>
            <a:ext cx="1170432" cy="1737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7755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980"/>
              <a:buFont typeface="Ubuntu"/>
              <a:buNone/>
            </a:pPr>
            <a:r>
              <a:rPr b="0" i="0" lang="en-US" sz="9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Firmware measures kernel, initrd and cmdline into MRTD and the RTMRs before any of your code runs</a:t>
            </a:r>
            <a:endParaRPr b="0" i="0" sz="9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8" name="Google Shape;298;p12"/>
          <p:cNvCxnSpPr/>
          <p:nvPr/>
        </p:nvCxnSpPr>
        <p:spPr>
          <a:xfrm>
            <a:off x="3726180" y="2020824"/>
            <a:ext cx="86868" cy="0"/>
          </a:xfrm>
          <a:prstGeom prst="straightConnector1">
            <a:avLst/>
          </a:prstGeom>
          <a:noFill/>
          <a:ln cap="flat" cmpd="sng" w="15875">
            <a:solidFill>
              <a:srgbClr val="AEA79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99" name="Google Shape;299;p12"/>
          <p:cNvSpPr/>
          <p:nvPr/>
        </p:nvSpPr>
        <p:spPr>
          <a:xfrm>
            <a:off x="3822192" y="1572768"/>
            <a:ext cx="1463040" cy="3054096"/>
          </a:xfrm>
          <a:prstGeom prst="roundRect">
            <a:avLst>
              <a:gd fmla="val 3750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12"/>
          <p:cNvSpPr/>
          <p:nvPr/>
        </p:nvSpPr>
        <p:spPr>
          <a:xfrm>
            <a:off x="4343400" y="1810512"/>
            <a:ext cx="420624" cy="42062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12"/>
          <p:cNvSpPr/>
          <p:nvPr/>
        </p:nvSpPr>
        <p:spPr>
          <a:xfrm>
            <a:off x="4343400" y="1810512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3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12"/>
          <p:cNvSpPr/>
          <p:nvPr/>
        </p:nvSpPr>
        <p:spPr>
          <a:xfrm>
            <a:off x="3968496" y="2395728"/>
            <a:ext cx="117043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Request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2"/>
          <p:cNvSpPr/>
          <p:nvPr/>
        </p:nvSpPr>
        <p:spPr>
          <a:xfrm>
            <a:off x="3968496" y="2761488"/>
            <a:ext cx="1170432" cy="1737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7755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980"/>
              <a:buFont typeface="Ubuntu"/>
              <a:buNone/>
            </a:pPr>
            <a:r>
              <a:rPr b="0" i="0" lang="en-US" sz="9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Workload asks CDH for kbs:///default/keys/model-key</a:t>
            </a:r>
            <a:endParaRPr b="0" i="0" sz="9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4" name="Google Shape;304;p12"/>
          <p:cNvCxnSpPr/>
          <p:nvPr/>
        </p:nvCxnSpPr>
        <p:spPr>
          <a:xfrm>
            <a:off x="5294376" y="2020824"/>
            <a:ext cx="86868" cy="0"/>
          </a:xfrm>
          <a:prstGeom prst="straightConnector1">
            <a:avLst/>
          </a:prstGeom>
          <a:noFill/>
          <a:ln cap="flat" cmpd="sng" w="15875">
            <a:solidFill>
              <a:srgbClr val="AEA79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05" name="Google Shape;305;p12"/>
          <p:cNvSpPr/>
          <p:nvPr/>
        </p:nvSpPr>
        <p:spPr>
          <a:xfrm>
            <a:off x="5390388" y="1572768"/>
            <a:ext cx="1463040" cy="3054096"/>
          </a:xfrm>
          <a:prstGeom prst="roundRect">
            <a:avLst>
              <a:gd fmla="val 3750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2"/>
          <p:cNvSpPr/>
          <p:nvPr/>
        </p:nvSpPr>
        <p:spPr>
          <a:xfrm>
            <a:off x="5911596" y="1810512"/>
            <a:ext cx="420624" cy="42062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12"/>
          <p:cNvSpPr/>
          <p:nvPr/>
        </p:nvSpPr>
        <p:spPr>
          <a:xfrm>
            <a:off x="5911596" y="1810512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4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2"/>
          <p:cNvSpPr/>
          <p:nvPr/>
        </p:nvSpPr>
        <p:spPr>
          <a:xfrm>
            <a:off x="5536692" y="2395728"/>
            <a:ext cx="117043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Evidence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2"/>
          <p:cNvSpPr/>
          <p:nvPr/>
        </p:nvSpPr>
        <p:spPr>
          <a:xfrm>
            <a:off x="5536692" y="2761488"/>
            <a:ext cx="1170432" cy="1737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7755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980"/>
              <a:buFont typeface="Ubuntu"/>
              <a:buNone/>
            </a:pPr>
            <a:r>
              <a:rPr b="0" i="0" lang="en-US" sz="9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Attestation Agent asks the CPU for a signed quote over those measurements</a:t>
            </a:r>
            <a:endParaRPr b="0" i="0" sz="9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0" name="Google Shape;310;p12"/>
          <p:cNvCxnSpPr/>
          <p:nvPr/>
        </p:nvCxnSpPr>
        <p:spPr>
          <a:xfrm>
            <a:off x="6862572" y="2020824"/>
            <a:ext cx="86868" cy="0"/>
          </a:xfrm>
          <a:prstGeom prst="straightConnector1">
            <a:avLst/>
          </a:prstGeom>
          <a:noFill/>
          <a:ln cap="flat" cmpd="sng" w="15875">
            <a:solidFill>
              <a:srgbClr val="AEA79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11" name="Google Shape;311;p12"/>
          <p:cNvSpPr/>
          <p:nvPr/>
        </p:nvSpPr>
        <p:spPr>
          <a:xfrm>
            <a:off x="6958584" y="1572768"/>
            <a:ext cx="1463040" cy="3054096"/>
          </a:xfrm>
          <a:prstGeom prst="roundRect">
            <a:avLst>
              <a:gd fmla="val 3750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2"/>
          <p:cNvSpPr/>
          <p:nvPr/>
        </p:nvSpPr>
        <p:spPr>
          <a:xfrm>
            <a:off x="7479792" y="1810512"/>
            <a:ext cx="420624" cy="42062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12"/>
          <p:cNvSpPr/>
          <p:nvPr/>
        </p:nvSpPr>
        <p:spPr>
          <a:xfrm>
            <a:off x="7479792" y="1810512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5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12"/>
          <p:cNvSpPr/>
          <p:nvPr/>
        </p:nvSpPr>
        <p:spPr>
          <a:xfrm>
            <a:off x="7104888" y="2395728"/>
            <a:ext cx="117043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Verify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2"/>
          <p:cNvSpPr/>
          <p:nvPr/>
        </p:nvSpPr>
        <p:spPr>
          <a:xfrm>
            <a:off x="7104888" y="2761488"/>
            <a:ext cx="1170432" cy="1737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7755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980"/>
              <a:buFont typeface="Ubuntu"/>
              <a:buNone/>
            </a:pPr>
            <a:r>
              <a:rPr b="0" i="0" lang="en-US" sz="9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AS checks the vendor signature chain and TCB level, then compares measurements to RVPS reference values</a:t>
            </a:r>
            <a:endParaRPr b="0" i="0" sz="9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6" name="Google Shape;316;p12"/>
          <p:cNvCxnSpPr/>
          <p:nvPr/>
        </p:nvCxnSpPr>
        <p:spPr>
          <a:xfrm>
            <a:off x="8430768" y="2020824"/>
            <a:ext cx="86868" cy="0"/>
          </a:xfrm>
          <a:prstGeom prst="straightConnector1">
            <a:avLst/>
          </a:prstGeom>
          <a:noFill/>
          <a:ln cap="flat" cmpd="sng" w="15875">
            <a:solidFill>
              <a:srgbClr val="AEA79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17" name="Google Shape;317;p12"/>
          <p:cNvSpPr/>
          <p:nvPr/>
        </p:nvSpPr>
        <p:spPr>
          <a:xfrm>
            <a:off x="8526780" y="1572768"/>
            <a:ext cx="1463040" cy="3054096"/>
          </a:xfrm>
          <a:prstGeom prst="roundRect">
            <a:avLst>
              <a:gd fmla="val 3750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12"/>
          <p:cNvSpPr/>
          <p:nvPr/>
        </p:nvSpPr>
        <p:spPr>
          <a:xfrm>
            <a:off x="9047988" y="1810512"/>
            <a:ext cx="420624" cy="42062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12"/>
          <p:cNvSpPr/>
          <p:nvPr/>
        </p:nvSpPr>
        <p:spPr>
          <a:xfrm>
            <a:off x="9047988" y="1810512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6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12"/>
          <p:cNvSpPr/>
          <p:nvPr/>
        </p:nvSpPr>
        <p:spPr>
          <a:xfrm>
            <a:off x="8673084" y="2395728"/>
            <a:ext cx="117043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Decide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12"/>
          <p:cNvSpPr/>
          <p:nvPr/>
        </p:nvSpPr>
        <p:spPr>
          <a:xfrm>
            <a:off x="8673084" y="2761488"/>
            <a:ext cx="1170432" cy="1737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7755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980"/>
              <a:buFont typeface="Ubuntu"/>
              <a:buNone/>
            </a:pPr>
            <a:r>
              <a:rPr b="0" i="0" lang="en-US" sz="9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Rego policy evaluates the verified claims — one boolean, fully auditable</a:t>
            </a:r>
            <a:endParaRPr b="0" i="0" sz="9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2" name="Google Shape;322;p12"/>
          <p:cNvCxnSpPr/>
          <p:nvPr/>
        </p:nvCxnSpPr>
        <p:spPr>
          <a:xfrm>
            <a:off x="9998964" y="2020824"/>
            <a:ext cx="86868" cy="0"/>
          </a:xfrm>
          <a:prstGeom prst="straightConnector1">
            <a:avLst/>
          </a:prstGeom>
          <a:noFill/>
          <a:ln cap="flat" cmpd="sng" w="15875">
            <a:solidFill>
              <a:srgbClr val="AEA79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23" name="Google Shape;323;p12"/>
          <p:cNvSpPr/>
          <p:nvPr/>
        </p:nvSpPr>
        <p:spPr>
          <a:xfrm>
            <a:off x="10094976" y="1572768"/>
            <a:ext cx="1463040" cy="3054096"/>
          </a:xfrm>
          <a:prstGeom prst="roundRect">
            <a:avLst>
              <a:gd fmla="val 3750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12"/>
          <p:cNvSpPr/>
          <p:nvPr/>
        </p:nvSpPr>
        <p:spPr>
          <a:xfrm>
            <a:off x="10616184" y="1810512"/>
            <a:ext cx="420624" cy="42062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12"/>
          <p:cNvSpPr/>
          <p:nvPr/>
        </p:nvSpPr>
        <p:spPr>
          <a:xfrm>
            <a:off x="10616184" y="1810512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7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12"/>
          <p:cNvSpPr/>
          <p:nvPr/>
        </p:nvSpPr>
        <p:spPr>
          <a:xfrm>
            <a:off x="10241280" y="2395728"/>
            <a:ext cx="117043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Release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12"/>
          <p:cNvSpPr/>
          <p:nvPr/>
        </p:nvSpPr>
        <p:spPr>
          <a:xfrm>
            <a:off x="10241280" y="2761488"/>
            <a:ext cx="1170432" cy="1737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7755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980"/>
              <a:buFont typeface="Ubuntu"/>
              <a:buNone/>
            </a:pPr>
            <a:r>
              <a:rPr b="0" i="0" lang="en-US" sz="9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KBS returns the key over a channel terminated inside the TEE. Never into host memory.</a:t>
            </a:r>
            <a:endParaRPr b="0" i="0" sz="9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2"/>
          <p:cNvSpPr/>
          <p:nvPr/>
        </p:nvSpPr>
        <p:spPr>
          <a:xfrm>
            <a:off x="685800" y="4846320"/>
            <a:ext cx="10820095" cy="1170432"/>
          </a:xfrm>
          <a:prstGeom prst="roundRect">
            <a:avLst>
              <a:gd fmla="val 4688" name="adj"/>
            </a:avLst>
          </a:prstGeom>
          <a:solidFill>
            <a:srgbClr val="FDF1EC"/>
          </a:solidFill>
          <a:ln cap="flat" cmpd="sng" w="9525">
            <a:solidFill>
              <a:srgbClr val="F3D9CE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12"/>
          <p:cNvSpPr/>
          <p:nvPr/>
        </p:nvSpPr>
        <p:spPr>
          <a:xfrm>
            <a:off x="1069848" y="4937760"/>
            <a:ext cx="4572000" cy="987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1578"/>
              </a:lnSpc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900"/>
              <a:buFont typeface="Ubuntu"/>
              <a:buNone/>
            </a:pPr>
            <a:r>
              <a:rPr b="1" i="0" lang="en-US" sz="1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No attestation, no key.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1578"/>
              </a:lnSpc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900"/>
              <a:buFont typeface="Ubuntu"/>
              <a:buNone/>
            </a:pPr>
            <a:r>
              <a:rPr b="1" i="0" lang="en-US" sz="1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No key, no plaintext.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12"/>
          <p:cNvSpPr/>
          <p:nvPr/>
        </p:nvSpPr>
        <p:spPr>
          <a:xfrm>
            <a:off x="5989320" y="4937760"/>
            <a:ext cx="5150815" cy="987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200"/>
              <a:buFont typeface="Ubuntu"/>
              <a:buNone/>
            </a:pPr>
            <a:r>
              <a:rPr b="0" i="0" lang="en-US" sz="12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The host can start your workload. It cannot make it useful.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200"/>
              <a:buFont typeface="Ubuntu"/>
              <a:buNone/>
            </a:pPr>
            <a:r>
              <a:rPr b="0" i="0" lang="en-US" sz="12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A compromised node produces a failed quote, and the secret is simply never released.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3"/>
          <p:cNvSpPr/>
          <p:nvPr/>
        </p:nvSpPr>
        <p:spPr>
          <a:xfrm>
            <a:off x="685800" y="475488"/>
            <a:ext cx="1082009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50"/>
              <a:buFont typeface="Ubuntu"/>
              <a:buNone/>
            </a:pPr>
            <a:r>
              <a:rPr b="1" i="0" lang="en-US" sz="10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LIVE DEMO · RECORDED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3"/>
          <p:cNvSpPr/>
          <p:nvPr/>
        </p:nvSpPr>
        <p:spPr>
          <a:xfrm>
            <a:off x="685800" y="731520"/>
            <a:ext cx="10820095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3000"/>
              <a:buFont typeface="Ubuntu"/>
              <a:buNone/>
            </a:pP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The policy releases the key </a:t>
            </a:r>
            <a:r>
              <a:rPr b="1" lang="en-US" sz="3000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-</a:t>
            </a: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 then refuses it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3"/>
          <p:cNvSpPr/>
          <p:nvPr/>
        </p:nvSpPr>
        <p:spPr>
          <a:xfrm>
            <a:off x="685800" y="6345936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00"/>
              <a:buFont typeface="Ubuntu"/>
              <a:buNone/>
            </a:pPr>
            <a:r>
              <a:rPr b="0" i="0" lang="en-US" sz="9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Zero-Trust Workloads with Confidential Containers on Ubuntu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13"/>
          <p:cNvSpPr/>
          <p:nvPr/>
        </p:nvSpPr>
        <p:spPr>
          <a:xfrm>
            <a:off x="11018520" y="6345936"/>
            <a:ext cx="5029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900"/>
              <a:buFont typeface="Ubuntu"/>
              <a:buNone/>
            </a:pPr>
            <a:r>
              <a:rPr b="1" i="0" lang="en-US" sz="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10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3"/>
          <p:cNvSpPr/>
          <p:nvPr/>
        </p:nvSpPr>
        <p:spPr>
          <a:xfrm>
            <a:off x="11715750" y="6325362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13"/>
          <p:cNvSpPr/>
          <p:nvPr/>
        </p:nvSpPr>
        <p:spPr>
          <a:xfrm>
            <a:off x="1162468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13"/>
          <p:cNvSpPr/>
          <p:nvPr/>
        </p:nvSpPr>
        <p:spPr>
          <a:xfrm>
            <a:off x="1180681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13"/>
          <p:cNvSpPr/>
          <p:nvPr/>
        </p:nvSpPr>
        <p:spPr>
          <a:xfrm>
            <a:off x="685800" y="5184648"/>
            <a:ext cx="10820095" cy="1170432"/>
          </a:xfrm>
          <a:prstGeom prst="roundRect">
            <a:avLst>
              <a:gd fmla="val 4688" name="adj"/>
            </a:avLst>
          </a:prstGeom>
          <a:solidFill>
            <a:srgbClr val="FDF1EC"/>
          </a:solidFill>
          <a:ln cap="flat" cmpd="sng" w="9525">
            <a:solidFill>
              <a:srgbClr val="F3D9CE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13"/>
          <p:cNvSpPr/>
          <p:nvPr/>
        </p:nvSpPr>
        <p:spPr>
          <a:xfrm>
            <a:off x="996696" y="5367528"/>
            <a:ext cx="420624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950"/>
              <a:buFont typeface="Ubuntu"/>
              <a:buNone/>
            </a:pPr>
            <a:r>
              <a:rPr b="1" i="0" lang="en-US" sz="9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THE MOMENT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13"/>
          <p:cNvSpPr/>
          <p:nvPr/>
        </p:nvSpPr>
        <p:spPr>
          <a:xfrm>
            <a:off x="996696" y="5605272"/>
            <a:ext cx="4937760" cy="676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789"/>
              </a:lnSpc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900"/>
              <a:buFont typeface="Ubuntu"/>
              <a:buNone/>
            </a:pPr>
            <a:r>
              <a:rPr b="1" i="0" lang="en-US" sz="1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One line of policy.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789"/>
              </a:lnSpc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900"/>
              <a:buFont typeface="Ubuntu"/>
              <a:buNone/>
            </a:pPr>
            <a:r>
              <a:rPr b="1" i="0" lang="en-US" sz="1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RELEASED → DENIED.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13"/>
          <p:cNvSpPr/>
          <p:nvPr/>
        </p:nvSpPr>
        <p:spPr>
          <a:xfrm>
            <a:off x="6355080" y="5385816"/>
            <a:ext cx="4876495" cy="8046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200"/>
              <a:buFont typeface="Ubuntu"/>
              <a:buNone/>
            </a:pPr>
            <a:r>
              <a:rPr b="0" i="0" lang="en-US" sz="12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The same workload asks for its key and gets it. Change one reference measurement </a:t>
            </a:r>
            <a:r>
              <a:rPr lang="en-US" sz="1200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- </a:t>
            </a:r>
            <a:r>
              <a:rPr b="0" i="0" lang="en-US" sz="12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nothing else </a:t>
            </a:r>
            <a:r>
              <a:rPr lang="en-US" sz="1200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- </a:t>
            </a:r>
            <a:r>
              <a:rPr b="0" i="0" lang="en-US" sz="12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 and the identical request is refused. The security control is the Rego policy, not the encryption.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7" name="Google Shape;347;p13" title="Demo-2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1350" y="1368550"/>
            <a:ext cx="10820102" cy="3581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4"/>
          <p:cNvSpPr/>
          <p:nvPr/>
        </p:nvSpPr>
        <p:spPr>
          <a:xfrm>
            <a:off x="685800" y="475488"/>
            <a:ext cx="1082009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50"/>
              <a:buFont typeface="Ubuntu"/>
              <a:buNone/>
            </a:pPr>
            <a:r>
              <a:rPr b="1" i="0" lang="en-US" sz="10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TRUSTEE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4"/>
          <p:cNvSpPr/>
          <p:nvPr/>
        </p:nvSpPr>
        <p:spPr>
          <a:xfrm>
            <a:off x="685800" y="731520"/>
            <a:ext cx="10820095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3000"/>
              <a:buFont typeface="Ubuntu"/>
              <a:buNone/>
            </a:pP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Policy is the security control. Encryption is just plumbing.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4"/>
          <p:cNvSpPr/>
          <p:nvPr/>
        </p:nvSpPr>
        <p:spPr>
          <a:xfrm>
            <a:off x="685800" y="6345936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00"/>
              <a:buFont typeface="Ubuntu"/>
              <a:buNone/>
            </a:pPr>
            <a:r>
              <a:rPr b="0" i="0" lang="en-US" sz="9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Zero-Trust Workloads with Confidential Containers on Ubuntu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4"/>
          <p:cNvSpPr/>
          <p:nvPr/>
        </p:nvSpPr>
        <p:spPr>
          <a:xfrm>
            <a:off x="11018520" y="6345936"/>
            <a:ext cx="5029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900"/>
              <a:buFont typeface="Ubuntu"/>
              <a:buNone/>
            </a:pPr>
            <a:r>
              <a:rPr b="1" i="0" lang="en-US" sz="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11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4"/>
          <p:cNvSpPr/>
          <p:nvPr/>
        </p:nvSpPr>
        <p:spPr>
          <a:xfrm>
            <a:off x="11715750" y="6325362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14"/>
          <p:cNvSpPr/>
          <p:nvPr/>
        </p:nvSpPr>
        <p:spPr>
          <a:xfrm>
            <a:off x="1162468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14"/>
          <p:cNvSpPr/>
          <p:nvPr/>
        </p:nvSpPr>
        <p:spPr>
          <a:xfrm>
            <a:off x="1180681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14"/>
          <p:cNvSpPr/>
          <p:nvPr/>
        </p:nvSpPr>
        <p:spPr>
          <a:xfrm>
            <a:off x="685800" y="1481328"/>
            <a:ext cx="6263640" cy="4114800"/>
          </a:xfrm>
          <a:prstGeom prst="roundRect">
            <a:avLst>
              <a:gd fmla="val 1111" name="adj"/>
            </a:avLst>
          </a:prstGeom>
          <a:solidFill>
            <a:srgbClr val="300A24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14"/>
          <p:cNvSpPr/>
          <p:nvPr/>
        </p:nvSpPr>
        <p:spPr>
          <a:xfrm>
            <a:off x="832104" y="1618488"/>
            <a:ext cx="96012" cy="96012"/>
          </a:xfrm>
          <a:prstGeom prst="ellipse">
            <a:avLst/>
          </a:prstGeom>
          <a:solidFill>
            <a:srgbClr val="FF5F56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14"/>
          <p:cNvSpPr/>
          <p:nvPr/>
        </p:nvSpPr>
        <p:spPr>
          <a:xfrm>
            <a:off x="1005840" y="1618488"/>
            <a:ext cx="96012" cy="96012"/>
          </a:xfrm>
          <a:prstGeom prst="ellipse">
            <a:avLst/>
          </a:prstGeom>
          <a:solidFill>
            <a:srgbClr val="FFBD2E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14"/>
          <p:cNvSpPr/>
          <p:nvPr/>
        </p:nvSpPr>
        <p:spPr>
          <a:xfrm>
            <a:off x="1179576" y="1618488"/>
            <a:ext cx="96012" cy="96012"/>
          </a:xfrm>
          <a:prstGeom prst="ellipse">
            <a:avLst/>
          </a:prstGeom>
          <a:solidFill>
            <a:srgbClr val="27C93F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14"/>
          <p:cNvSpPr/>
          <p:nvPr/>
        </p:nvSpPr>
        <p:spPr>
          <a:xfrm>
            <a:off x="832104" y="1810512"/>
            <a:ext cx="597103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8F8177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8F8177"/>
                </a:solidFill>
                <a:latin typeface="Ubuntu Mono"/>
                <a:ea typeface="Ubuntu Mono"/>
                <a:cs typeface="Ubuntu Mono"/>
                <a:sym typeface="Ubuntu Mono"/>
              </a:rPr>
              <a:t># Attestation Service policy — evaluated on verified claims only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2EFEE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2EFEE"/>
                </a:solidFill>
                <a:latin typeface="Ubuntu Mono"/>
                <a:ea typeface="Ubuntu Mono"/>
                <a:cs typeface="Ubuntu Mono"/>
                <a:sym typeface="Ubuntu Mono"/>
              </a:rPr>
              <a:t>package policy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Calibri"/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050"/>
              <a:buFont typeface="Ubuntu Mono"/>
              <a:buNone/>
            </a:pPr>
            <a:r>
              <a:rPr b="1" i="0" lang="en-US" sz="1050" u="none" cap="none" strike="noStrike">
                <a:solidFill>
                  <a:srgbClr val="E95420"/>
                </a:solidFill>
                <a:latin typeface="Ubuntu Mono"/>
                <a:ea typeface="Ubuntu Mono"/>
                <a:cs typeface="Ubuntu Mono"/>
                <a:sym typeface="Ubuntu Mono"/>
              </a:rPr>
              <a:t>default allow = false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Calibri"/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2EFEE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2EFEE"/>
                </a:solidFill>
                <a:latin typeface="Ubuntu Mono"/>
                <a:ea typeface="Ubuntu Mono"/>
                <a:cs typeface="Ubuntu Mono"/>
                <a:sym typeface="Ubuntu Mono"/>
              </a:rPr>
              <a:t>allow if {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AAD9A0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AAD9A0"/>
                </a:solidFill>
                <a:latin typeface="Ubuntu Mono"/>
                <a:ea typeface="Ubuntu Mono"/>
                <a:cs typeface="Ubuntu Mono"/>
                <a:sym typeface="Ubuntu Mono"/>
              </a:rPr>
              <a:t>  input.tdx.quote.tcb_status  == "UpToDate"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AAD9A0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AAD9A0"/>
                </a:solidFill>
                <a:latin typeface="Ubuntu Mono"/>
                <a:ea typeface="Ubuntu Mono"/>
                <a:cs typeface="Ubuntu Mono"/>
                <a:sym typeface="Ubuntu Mono"/>
              </a:rPr>
              <a:t>  input.tdx.td_attributes.debug == false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AAD9A0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AAD9A0"/>
                </a:solidFill>
                <a:latin typeface="Ubuntu Mono"/>
                <a:ea typeface="Ubuntu Mono"/>
                <a:cs typeface="Ubuntu Mono"/>
                <a:sym typeface="Ubuntu Mono"/>
              </a:rPr>
              <a:t>  input.tdx.mrtd   == data.reference.mrtd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AAD9A0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AAD9A0"/>
                </a:solidFill>
                <a:latin typeface="Ubuntu Mono"/>
                <a:ea typeface="Ubuntu Mono"/>
                <a:cs typeface="Ubuntu Mono"/>
                <a:sym typeface="Ubuntu Mono"/>
              </a:rPr>
              <a:t>  input.tdx.rtmr1  == data.reference.rtmr1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AAD9A0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AAD9A0"/>
                </a:solidFill>
                <a:latin typeface="Ubuntu Mono"/>
                <a:ea typeface="Ubuntu Mono"/>
                <a:cs typeface="Ubuntu Mono"/>
                <a:sym typeface="Ubuntu Mono"/>
              </a:rPr>
              <a:t>  input.tdx.rtmr2  == data.reference.rtmr2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AAD9A0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AAD9A0"/>
                </a:solidFill>
                <a:latin typeface="Ubuntu Mono"/>
                <a:ea typeface="Ubuntu Mono"/>
                <a:cs typeface="Ubuntu Mono"/>
                <a:sym typeface="Ubuntu Mono"/>
              </a:rPr>
              <a:t>  input.workload.image_digest in data.reference.allowed_images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2EFEE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2EFEE"/>
                </a:solidFill>
                <a:latin typeface="Ubuntu Mono"/>
                <a:ea typeface="Ubuntu Mono"/>
                <a:cs typeface="Ubuntu Mono"/>
                <a:sym typeface="Ubuntu Mono"/>
              </a:rPr>
              <a:t>}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Calibri"/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$ kbs-client config --auth-private-key key.pem \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    set-resource --path default/keys/model-key \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    --resource-file ./model.key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8F8177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8F8177"/>
                </a:solidFill>
                <a:latin typeface="Ubuntu Mono"/>
                <a:ea typeface="Ubuntu Mono"/>
                <a:cs typeface="Ubuntu Mono"/>
                <a:sym typeface="Ubuntu Mono"/>
              </a:rPr>
              <a:t>Set resource success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14"/>
          <p:cNvSpPr/>
          <p:nvPr/>
        </p:nvSpPr>
        <p:spPr>
          <a:xfrm>
            <a:off x="7269480" y="1536192"/>
            <a:ext cx="137160" cy="137160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14"/>
          <p:cNvSpPr/>
          <p:nvPr/>
        </p:nvSpPr>
        <p:spPr>
          <a:xfrm>
            <a:off x="7562088" y="1481328"/>
            <a:ext cx="3943807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350"/>
              <a:buFont typeface="Ubuntu"/>
              <a:buNone/>
            </a:pPr>
            <a:r>
              <a:rPr b="1" i="0" lang="en-US" sz="135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Reference values are the contract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4"/>
          <p:cNvSpPr/>
          <p:nvPr/>
        </p:nvSpPr>
        <p:spPr>
          <a:xfrm>
            <a:off x="7562088" y="1764792"/>
            <a:ext cx="3943807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2743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30"/>
              <a:buFont typeface="Ubuntu"/>
              <a:buNone/>
            </a:pPr>
            <a:r>
              <a:rPr b="0" i="0" lang="en-US" sz="113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RVPS holds the measurements you expect. Every kernel, initrd or cmdline change moves them — treat reference values as a build artefact, signed and versioned in CI.</a:t>
            </a:r>
            <a:endParaRPr b="0" i="0" sz="11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4"/>
          <p:cNvSpPr/>
          <p:nvPr/>
        </p:nvSpPr>
        <p:spPr>
          <a:xfrm>
            <a:off x="7269480" y="2578608"/>
            <a:ext cx="137160" cy="137160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14"/>
          <p:cNvSpPr/>
          <p:nvPr/>
        </p:nvSpPr>
        <p:spPr>
          <a:xfrm>
            <a:off x="7562088" y="2523744"/>
            <a:ext cx="3943807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350"/>
              <a:buFont typeface="Ubuntu"/>
              <a:buNone/>
            </a:pPr>
            <a:r>
              <a:rPr b="1" i="0" lang="en-US" sz="135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Deny by default, always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4"/>
          <p:cNvSpPr/>
          <p:nvPr/>
        </p:nvSpPr>
        <p:spPr>
          <a:xfrm>
            <a:off x="7562088" y="2807208"/>
            <a:ext cx="3943807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2743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30"/>
              <a:buFont typeface="Ubuntu"/>
              <a:buNone/>
            </a:pPr>
            <a:r>
              <a:rPr b="0" i="0" lang="en-US" sz="113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default allow = false is not boilerplate. A missing claim must fail closed, not fall through.</a:t>
            </a:r>
            <a:endParaRPr b="0" i="0" sz="11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4"/>
          <p:cNvSpPr/>
          <p:nvPr/>
        </p:nvSpPr>
        <p:spPr>
          <a:xfrm>
            <a:off x="7269480" y="3621024"/>
            <a:ext cx="137160" cy="137160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14"/>
          <p:cNvSpPr/>
          <p:nvPr/>
        </p:nvSpPr>
        <p:spPr>
          <a:xfrm>
            <a:off x="7562088" y="3566160"/>
            <a:ext cx="3943807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350"/>
              <a:buFont typeface="Ubuntu"/>
              <a:buNone/>
            </a:pPr>
            <a:r>
              <a:rPr b="1" i="0" lang="en-US" sz="135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Refuse debug trust domains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4"/>
          <p:cNvSpPr/>
          <p:nvPr/>
        </p:nvSpPr>
        <p:spPr>
          <a:xfrm>
            <a:off x="7562088" y="3849624"/>
            <a:ext cx="3943807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2743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30"/>
              <a:buFont typeface="Ubuntu"/>
              <a:buNone/>
            </a:pPr>
            <a:r>
              <a:rPr b="0" i="0" lang="en-US" sz="113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A TD launched with debug enabled is readable by the host. Pin it off in policy, not just in your launch script.</a:t>
            </a:r>
            <a:endParaRPr b="0" i="0" sz="11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14"/>
          <p:cNvSpPr/>
          <p:nvPr/>
        </p:nvSpPr>
        <p:spPr>
          <a:xfrm>
            <a:off x="7269480" y="4663440"/>
            <a:ext cx="137160" cy="137160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14"/>
          <p:cNvSpPr/>
          <p:nvPr/>
        </p:nvSpPr>
        <p:spPr>
          <a:xfrm>
            <a:off x="7562088" y="4608576"/>
            <a:ext cx="3943807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350"/>
              <a:buFont typeface="Ubuntu"/>
              <a:buNone/>
            </a:pPr>
            <a:r>
              <a:rPr b="1" i="0" lang="en-US" sz="135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Bind the key to the image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4"/>
          <p:cNvSpPr/>
          <p:nvPr/>
        </p:nvSpPr>
        <p:spPr>
          <a:xfrm>
            <a:off x="7562088" y="4892040"/>
            <a:ext cx="3943807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2743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30"/>
              <a:buFont typeface="Ubuntu"/>
              <a:buNone/>
            </a:pPr>
            <a:r>
              <a:rPr b="0" i="0" lang="en-US" sz="113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Attesting the platform is half the job. Bind release to the workload digest so a verified node cannot run a different container.</a:t>
            </a:r>
            <a:endParaRPr b="0" i="0" sz="11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5"/>
          <p:cNvSpPr/>
          <p:nvPr/>
        </p:nvSpPr>
        <p:spPr>
          <a:xfrm>
            <a:off x="685800" y="475488"/>
            <a:ext cx="1082009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50"/>
              <a:buFont typeface="Ubuntu"/>
              <a:buNone/>
            </a:pPr>
            <a:r>
              <a:rPr b="1" i="0" lang="en-US" sz="10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PROTECTING THE ARTEFACT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5"/>
          <p:cNvSpPr/>
          <p:nvPr/>
        </p:nvSpPr>
        <p:spPr>
          <a:xfrm>
            <a:off x="685800" y="731520"/>
            <a:ext cx="10820095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3000"/>
              <a:buFont typeface="Ubuntu"/>
              <a:buNone/>
            </a:pP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The image is confidential too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5"/>
          <p:cNvSpPr/>
          <p:nvPr/>
        </p:nvSpPr>
        <p:spPr>
          <a:xfrm>
            <a:off x="685800" y="6345936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00"/>
              <a:buFont typeface="Ubuntu"/>
              <a:buNone/>
            </a:pPr>
            <a:r>
              <a:rPr b="0" i="0" lang="en-US" sz="9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Zero-Trust Workloads with Confidential Containers on Ubuntu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5"/>
          <p:cNvSpPr/>
          <p:nvPr/>
        </p:nvSpPr>
        <p:spPr>
          <a:xfrm>
            <a:off x="11018520" y="6345936"/>
            <a:ext cx="5029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900"/>
              <a:buFont typeface="Ubuntu"/>
              <a:buNone/>
            </a:pPr>
            <a:r>
              <a:rPr b="1" i="0" lang="en-US" sz="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12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5"/>
          <p:cNvSpPr/>
          <p:nvPr/>
        </p:nvSpPr>
        <p:spPr>
          <a:xfrm>
            <a:off x="11715750" y="6325362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15"/>
          <p:cNvSpPr/>
          <p:nvPr/>
        </p:nvSpPr>
        <p:spPr>
          <a:xfrm>
            <a:off x="1162468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15"/>
          <p:cNvSpPr/>
          <p:nvPr/>
        </p:nvSpPr>
        <p:spPr>
          <a:xfrm>
            <a:off x="1180681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15"/>
          <p:cNvSpPr/>
          <p:nvPr/>
        </p:nvSpPr>
        <p:spPr>
          <a:xfrm>
            <a:off x="685800" y="1481328"/>
            <a:ext cx="1673352" cy="1847088"/>
          </a:xfrm>
          <a:prstGeom prst="roundRect">
            <a:avLst>
              <a:gd fmla="val 3279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15"/>
          <p:cNvSpPr/>
          <p:nvPr/>
        </p:nvSpPr>
        <p:spPr>
          <a:xfrm>
            <a:off x="868680" y="1645920"/>
            <a:ext cx="1307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100"/>
              <a:buFont typeface="Ubuntu"/>
              <a:buNone/>
            </a:pPr>
            <a:r>
              <a:rPr b="1" i="0" lang="en-US" sz="11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01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5"/>
          <p:cNvSpPr/>
          <p:nvPr/>
        </p:nvSpPr>
        <p:spPr>
          <a:xfrm>
            <a:off x="868680" y="1938528"/>
            <a:ext cx="130759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400"/>
              <a:buFont typeface="Ubuntu"/>
              <a:buNone/>
            </a:pPr>
            <a:r>
              <a:rPr b="1" i="0" lang="en-US" sz="14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Build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5"/>
          <p:cNvSpPr/>
          <p:nvPr/>
        </p:nvSpPr>
        <p:spPr>
          <a:xfrm>
            <a:off x="868680" y="2267712"/>
            <a:ext cx="1307592" cy="960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1067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30"/>
              <a:buFont typeface="Ubuntu"/>
              <a:buNone/>
            </a:pPr>
            <a:r>
              <a:rPr b="0" i="0" lang="en-US" sz="103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Container image built in CI, SBOM generated</a:t>
            </a:r>
            <a:endParaRPr b="0" i="0" sz="10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3" name="Google Shape;393;p15"/>
          <p:cNvCxnSpPr/>
          <p:nvPr/>
        </p:nvCxnSpPr>
        <p:spPr>
          <a:xfrm>
            <a:off x="2377440" y="2359152"/>
            <a:ext cx="96012" cy="0"/>
          </a:xfrm>
          <a:prstGeom prst="straightConnector1">
            <a:avLst/>
          </a:prstGeom>
          <a:noFill/>
          <a:ln cap="flat" cmpd="sng" w="15875">
            <a:solidFill>
              <a:srgbClr val="AEA79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94" name="Google Shape;394;p15"/>
          <p:cNvSpPr/>
          <p:nvPr/>
        </p:nvSpPr>
        <p:spPr>
          <a:xfrm>
            <a:off x="2491740" y="1481328"/>
            <a:ext cx="1673352" cy="1847088"/>
          </a:xfrm>
          <a:prstGeom prst="roundRect">
            <a:avLst>
              <a:gd fmla="val 3279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15"/>
          <p:cNvSpPr/>
          <p:nvPr/>
        </p:nvSpPr>
        <p:spPr>
          <a:xfrm>
            <a:off x="2674620" y="1645920"/>
            <a:ext cx="1307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100"/>
              <a:buFont typeface="Ubuntu"/>
              <a:buNone/>
            </a:pPr>
            <a:r>
              <a:rPr b="1" i="0" lang="en-US" sz="11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02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5"/>
          <p:cNvSpPr/>
          <p:nvPr/>
        </p:nvSpPr>
        <p:spPr>
          <a:xfrm>
            <a:off x="2674620" y="1938528"/>
            <a:ext cx="130759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400"/>
              <a:buFont typeface="Ubuntu"/>
              <a:buNone/>
            </a:pPr>
            <a:r>
              <a:rPr b="1" i="0" lang="en-US" sz="14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Sign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5"/>
          <p:cNvSpPr/>
          <p:nvPr/>
        </p:nvSpPr>
        <p:spPr>
          <a:xfrm>
            <a:off x="2674620" y="2267712"/>
            <a:ext cx="1307592" cy="960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1067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30"/>
              <a:buFont typeface="Ubuntu"/>
              <a:buNone/>
            </a:pPr>
            <a:r>
              <a:rPr b="0" i="0" lang="en-US" sz="103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cosign signature + in-toto provenance attached</a:t>
            </a:r>
            <a:endParaRPr b="0" i="0" sz="10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8" name="Google Shape;398;p15"/>
          <p:cNvCxnSpPr/>
          <p:nvPr/>
        </p:nvCxnSpPr>
        <p:spPr>
          <a:xfrm>
            <a:off x="4183380" y="2359152"/>
            <a:ext cx="96012" cy="0"/>
          </a:xfrm>
          <a:prstGeom prst="straightConnector1">
            <a:avLst/>
          </a:prstGeom>
          <a:noFill/>
          <a:ln cap="flat" cmpd="sng" w="15875">
            <a:solidFill>
              <a:srgbClr val="AEA79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99" name="Google Shape;399;p15"/>
          <p:cNvSpPr/>
          <p:nvPr/>
        </p:nvSpPr>
        <p:spPr>
          <a:xfrm>
            <a:off x="4297680" y="1481328"/>
            <a:ext cx="1673352" cy="1847088"/>
          </a:xfrm>
          <a:prstGeom prst="roundRect">
            <a:avLst>
              <a:gd fmla="val 3279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15"/>
          <p:cNvSpPr/>
          <p:nvPr/>
        </p:nvSpPr>
        <p:spPr>
          <a:xfrm>
            <a:off x="4480560" y="1645920"/>
            <a:ext cx="1307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100"/>
              <a:buFont typeface="Ubuntu"/>
              <a:buNone/>
            </a:pPr>
            <a:r>
              <a:rPr b="1" i="0" lang="en-US" sz="11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03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15"/>
          <p:cNvSpPr/>
          <p:nvPr/>
        </p:nvSpPr>
        <p:spPr>
          <a:xfrm>
            <a:off x="4480560" y="1938528"/>
            <a:ext cx="130759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400"/>
              <a:buFont typeface="Ubuntu"/>
              <a:buNone/>
            </a:pPr>
            <a:r>
              <a:rPr b="1" i="0" lang="en-US" sz="14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Encrypt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5"/>
          <p:cNvSpPr/>
          <p:nvPr/>
        </p:nvSpPr>
        <p:spPr>
          <a:xfrm>
            <a:off x="4480560" y="2267712"/>
            <a:ext cx="1307592" cy="960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1067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30"/>
              <a:buFont typeface="Ubuntu"/>
              <a:buNone/>
            </a:pPr>
            <a:r>
              <a:rPr b="0" i="0" lang="en-US" sz="103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ocicrypt layer encryption, key escrowed in KBS</a:t>
            </a:r>
            <a:endParaRPr b="0" i="0" sz="10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3" name="Google Shape;403;p15"/>
          <p:cNvCxnSpPr/>
          <p:nvPr/>
        </p:nvCxnSpPr>
        <p:spPr>
          <a:xfrm>
            <a:off x="5989320" y="2359152"/>
            <a:ext cx="96012" cy="0"/>
          </a:xfrm>
          <a:prstGeom prst="straightConnector1">
            <a:avLst/>
          </a:prstGeom>
          <a:noFill/>
          <a:ln cap="flat" cmpd="sng" w="15875">
            <a:solidFill>
              <a:srgbClr val="AEA79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04" name="Google Shape;404;p15"/>
          <p:cNvSpPr/>
          <p:nvPr/>
        </p:nvSpPr>
        <p:spPr>
          <a:xfrm>
            <a:off x="6103620" y="1481328"/>
            <a:ext cx="1673352" cy="1847088"/>
          </a:xfrm>
          <a:prstGeom prst="roundRect">
            <a:avLst>
              <a:gd fmla="val 3279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15"/>
          <p:cNvSpPr/>
          <p:nvPr/>
        </p:nvSpPr>
        <p:spPr>
          <a:xfrm>
            <a:off x="6286500" y="1645920"/>
            <a:ext cx="1307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100"/>
              <a:buFont typeface="Ubuntu"/>
              <a:buNone/>
            </a:pPr>
            <a:r>
              <a:rPr b="1" i="0" lang="en-US" sz="11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04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15"/>
          <p:cNvSpPr/>
          <p:nvPr/>
        </p:nvSpPr>
        <p:spPr>
          <a:xfrm>
            <a:off x="6286500" y="1938528"/>
            <a:ext cx="130759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400"/>
              <a:buFont typeface="Ubuntu"/>
              <a:buNone/>
            </a:pPr>
            <a:r>
              <a:rPr b="1" i="0" lang="en-US" sz="14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Push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15"/>
          <p:cNvSpPr/>
          <p:nvPr/>
        </p:nvSpPr>
        <p:spPr>
          <a:xfrm>
            <a:off x="6286500" y="2267712"/>
            <a:ext cx="1307592" cy="960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1067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30"/>
              <a:buFont typeface="Ubuntu"/>
              <a:buNone/>
            </a:pPr>
            <a:r>
              <a:rPr b="0" i="0" lang="en-US" sz="103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Ciphertext layers in a registry you do not have to trust</a:t>
            </a:r>
            <a:endParaRPr b="0" i="0" sz="10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8" name="Google Shape;408;p15"/>
          <p:cNvCxnSpPr/>
          <p:nvPr/>
        </p:nvCxnSpPr>
        <p:spPr>
          <a:xfrm>
            <a:off x="7795260" y="2359152"/>
            <a:ext cx="96012" cy="0"/>
          </a:xfrm>
          <a:prstGeom prst="straightConnector1">
            <a:avLst/>
          </a:prstGeom>
          <a:noFill/>
          <a:ln cap="flat" cmpd="sng" w="15875">
            <a:solidFill>
              <a:srgbClr val="AEA79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09" name="Google Shape;409;p15"/>
          <p:cNvSpPr/>
          <p:nvPr/>
        </p:nvSpPr>
        <p:spPr>
          <a:xfrm>
            <a:off x="7909560" y="1481328"/>
            <a:ext cx="1673352" cy="1847088"/>
          </a:xfrm>
          <a:prstGeom prst="roundRect">
            <a:avLst>
              <a:gd fmla="val 3279" name="adj"/>
            </a:avLst>
          </a:prstGeom>
          <a:solidFill>
            <a:srgbClr val="FDF1EC"/>
          </a:solidFill>
          <a:ln cap="flat" cmpd="sng" w="9525">
            <a:solidFill>
              <a:srgbClr val="F3D9CE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15"/>
          <p:cNvSpPr/>
          <p:nvPr/>
        </p:nvSpPr>
        <p:spPr>
          <a:xfrm>
            <a:off x="8092440" y="1645920"/>
            <a:ext cx="1307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100"/>
              <a:buFont typeface="Ubuntu"/>
              <a:buNone/>
            </a:pPr>
            <a:r>
              <a:rPr b="1" i="0" lang="en-US" sz="11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05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5"/>
          <p:cNvSpPr/>
          <p:nvPr/>
        </p:nvSpPr>
        <p:spPr>
          <a:xfrm>
            <a:off x="8092440" y="1938528"/>
            <a:ext cx="130759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400"/>
              <a:buFont typeface="Ubuntu"/>
              <a:buNone/>
            </a:pPr>
            <a:r>
              <a:rPr b="1" i="0" lang="en-US" sz="14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Pull in-guest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5"/>
          <p:cNvSpPr/>
          <p:nvPr/>
        </p:nvSpPr>
        <p:spPr>
          <a:xfrm>
            <a:off x="8092440" y="2267712"/>
            <a:ext cx="1307592" cy="960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1067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30"/>
              <a:buFont typeface="Ubuntu"/>
              <a:buNone/>
            </a:pPr>
            <a:r>
              <a:rPr b="0" i="0" lang="en-US" sz="103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Pulled inside the TEE; the kubelet never sees layers</a:t>
            </a:r>
            <a:endParaRPr b="0" i="0" sz="10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13" name="Google Shape;413;p15"/>
          <p:cNvCxnSpPr/>
          <p:nvPr/>
        </p:nvCxnSpPr>
        <p:spPr>
          <a:xfrm>
            <a:off x="9601200" y="2359152"/>
            <a:ext cx="96012" cy="0"/>
          </a:xfrm>
          <a:prstGeom prst="straightConnector1">
            <a:avLst/>
          </a:prstGeom>
          <a:noFill/>
          <a:ln cap="flat" cmpd="sng" w="15875">
            <a:solidFill>
              <a:srgbClr val="AEA79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14" name="Google Shape;414;p15"/>
          <p:cNvSpPr/>
          <p:nvPr/>
        </p:nvSpPr>
        <p:spPr>
          <a:xfrm>
            <a:off x="9715500" y="1481328"/>
            <a:ext cx="1673352" cy="1847088"/>
          </a:xfrm>
          <a:prstGeom prst="roundRect">
            <a:avLst>
              <a:gd fmla="val 3279" name="adj"/>
            </a:avLst>
          </a:prstGeom>
          <a:solidFill>
            <a:srgbClr val="FDF1EC"/>
          </a:solidFill>
          <a:ln cap="flat" cmpd="sng" w="9525">
            <a:solidFill>
              <a:srgbClr val="F3D9CE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15"/>
          <p:cNvSpPr/>
          <p:nvPr/>
        </p:nvSpPr>
        <p:spPr>
          <a:xfrm>
            <a:off x="9898380" y="1645920"/>
            <a:ext cx="1307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100"/>
              <a:buFont typeface="Ubuntu"/>
              <a:buNone/>
            </a:pPr>
            <a:r>
              <a:rPr b="1" i="0" lang="en-US" sz="11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06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15"/>
          <p:cNvSpPr/>
          <p:nvPr/>
        </p:nvSpPr>
        <p:spPr>
          <a:xfrm>
            <a:off x="9898380" y="1938528"/>
            <a:ext cx="130759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400"/>
              <a:buFont typeface="Ubuntu"/>
              <a:buNone/>
            </a:pPr>
            <a:r>
              <a:rPr b="1" i="0" lang="en-US" sz="14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Decrypt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15"/>
          <p:cNvSpPr/>
          <p:nvPr/>
        </p:nvSpPr>
        <p:spPr>
          <a:xfrm>
            <a:off x="9898380" y="2267712"/>
            <a:ext cx="1307592" cy="960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1067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30"/>
              <a:buFont typeface="Ubuntu"/>
              <a:buNone/>
            </a:pPr>
            <a:r>
              <a:rPr b="0" i="0" lang="en-US" sz="103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Key released only after a passing attestation</a:t>
            </a:r>
            <a:endParaRPr b="0" i="0" sz="10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5"/>
          <p:cNvSpPr/>
          <p:nvPr/>
        </p:nvSpPr>
        <p:spPr>
          <a:xfrm>
            <a:off x="685800" y="3630168"/>
            <a:ext cx="6675120" cy="2194560"/>
          </a:xfrm>
          <a:prstGeom prst="roundRect">
            <a:avLst>
              <a:gd fmla="val 2083" name="adj"/>
            </a:avLst>
          </a:prstGeom>
          <a:solidFill>
            <a:srgbClr val="300A24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15"/>
          <p:cNvSpPr/>
          <p:nvPr/>
        </p:nvSpPr>
        <p:spPr>
          <a:xfrm>
            <a:off x="832104" y="3767328"/>
            <a:ext cx="96012" cy="96012"/>
          </a:xfrm>
          <a:prstGeom prst="ellipse">
            <a:avLst/>
          </a:prstGeom>
          <a:solidFill>
            <a:srgbClr val="FF5F56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15"/>
          <p:cNvSpPr/>
          <p:nvPr/>
        </p:nvSpPr>
        <p:spPr>
          <a:xfrm>
            <a:off x="1005840" y="3767328"/>
            <a:ext cx="96012" cy="96012"/>
          </a:xfrm>
          <a:prstGeom prst="ellipse">
            <a:avLst/>
          </a:prstGeom>
          <a:solidFill>
            <a:srgbClr val="FFBD2E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15"/>
          <p:cNvSpPr/>
          <p:nvPr/>
        </p:nvSpPr>
        <p:spPr>
          <a:xfrm>
            <a:off x="1179576" y="3767328"/>
            <a:ext cx="96012" cy="96012"/>
          </a:xfrm>
          <a:prstGeom prst="ellipse">
            <a:avLst/>
          </a:prstGeom>
          <a:solidFill>
            <a:srgbClr val="27C93F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15"/>
          <p:cNvSpPr/>
          <p:nvPr/>
        </p:nvSpPr>
        <p:spPr>
          <a:xfrm>
            <a:off x="832104" y="3959352"/>
            <a:ext cx="6382512" cy="1737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8F8177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8F8177"/>
                </a:solidFill>
                <a:latin typeface="Ubuntu Mono"/>
                <a:ea typeface="Ubuntu Mono"/>
                <a:cs typeface="Ubuntu Mono"/>
                <a:sym typeface="Ubuntu Mono"/>
              </a:rPr>
              <a:t># encrypt the layers, escrow the key with Trustee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skopeo copy --encryption-key provider:attestation-agent:kbs:///default/keys/img \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    docker://registry.example.io/inference:v3 \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    docker://registry.example.io/inference:v3-enc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Calibri"/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8F8177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8F8177"/>
                </a:solidFill>
                <a:latin typeface="Ubuntu Mono"/>
                <a:ea typeface="Ubuntu Mono"/>
                <a:cs typeface="Ubuntu Mono"/>
                <a:sym typeface="Ubuntu Mono"/>
              </a:rPr>
              <a:t># sealed secret handed to the pod as a plain env var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AAD9A0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AAD9A0"/>
                </a:solidFill>
                <a:latin typeface="Ubuntu Mono"/>
                <a:ea typeface="Ubuntu Mono"/>
                <a:cs typeface="Ubuntu Mono"/>
                <a:sym typeface="Ubuntu Mono"/>
              </a:rPr>
              <a:t>sealed.fakejwsheader.eyJ2ZXJzaW9uIjoiMC4xLjAiLCJ0eXBlIjoidmF1bHQi...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15"/>
          <p:cNvSpPr/>
          <p:nvPr/>
        </p:nvSpPr>
        <p:spPr>
          <a:xfrm>
            <a:off x="7680960" y="3630168"/>
            <a:ext cx="3824935" cy="2194560"/>
          </a:xfrm>
          <a:prstGeom prst="roundRect">
            <a:avLst>
              <a:gd fmla="val 2500" name="adj"/>
            </a:avLst>
          </a:prstGeom>
          <a:solidFill>
            <a:srgbClr val="FDF1EC"/>
          </a:solidFill>
          <a:ln cap="flat" cmpd="sng" w="9525">
            <a:solidFill>
              <a:srgbClr val="F3D9CE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15"/>
          <p:cNvSpPr/>
          <p:nvPr/>
        </p:nvSpPr>
        <p:spPr>
          <a:xfrm>
            <a:off x="7936992" y="3813048"/>
            <a:ext cx="3312871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400"/>
              <a:buFont typeface="Ubuntu"/>
              <a:buNone/>
            </a:pPr>
            <a:r>
              <a:rPr b="1" i="0" lang="en-US" sz="14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Why this matters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5"/>
          <p:cNvSpPr/>
          <p:nvPr/>
        </p:nvSpPr>
        <p:spPr>
          <a:xfrm>
            <a:off x="7936992" y="4151376"/>
            <a:ext cx="3312871" cy="1554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9130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50"/>
              <a:buFont typeface="Ubuntu"/>
              <a:buNone/>
            </a:pPr>
            <a:r>
              <a:rPr b="0" i="0" lang="en-US" sz="11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A proprietary model, a trading strategy or a licensed dataset now exists in plaintext in exactly one place: encrypted memory inside an attested trust domain.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913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Calibri"/>
              <a:buNone/>
            </a:pPr>
            <a:r>
              <a:t/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9130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50"/>
              <a:buFont typeface="Ubuntu"/>
              <a:buNone/>
            </a:pPr>
            <a:r>
              <a:rPr b="0" i="0" lang="en-US" sz="11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Everywhere else </a:t>
            </a:r>
            <a:r>
              <a:rPr lang="en-US" sz="1150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-</a:t>
            </a:r>
            <a:r>
              <a:rPr b="0" i="0" lang="en-US" sz="11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 registry, disk, network, host </a:t>
            </a:r>
            <a:r>
              <a:rPr lang="en-US" sz="1150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- </a:t>
            </a:r>
            <a:r>
              <a:rPr b="0" i="0" lang="en-US" sz="11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it is ciphertext.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6"/>
          <p:cNvSpPr/>
          <p:nvPr/>
        </p:nvSpPr>
        <p:spPr>
          <a:xfrm>
            <a:off x="685800" y="475488"/>
            <a:ext cx="1082009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50"/>
              <a:buFont typeface="Ubuntu"/>
              <a:buNone/>
            </a:pPr>
            <a:r>
              <a:rPr b="1" i="0" lang="en-US" sz="10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UBUNTU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6"/>
          <p:cNvSpPr/>
          <p:nvPr/>
        </p:nvSpPr>
        <p:spPr>
          <a:xfrm>
            <a:off x="685800" y="731520"/>
            <a:ext cx="10820095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3000"/>
              <a:buFont typeface="Ubuntu"/>
              <a:buNone/>
            </a:pP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Why the distro is the load-bearing part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6"/>
          <p:cNvSpPr/>
          <p:nvPr/>
        </p:nvSpPr>
        <p:spPr>
          <a:xfrm>
            <a:off x="685800" y="6345936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00"/>
              <a:buFont typeface="Ubuntu"/>
              <a:buNone/>
            </a:pPr>
            <a:r>
              <a:rPr b="0" i="0" lang="en-US" sz="9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Zero-Trust Workloads with Confidential Containers on Ubuntu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6"/>
          <p:cNvSpPr/>
          <p:nvPr/>
        </p:nvSpPr>
        <p:spPr>
          <a:xfrm>
            <a:off x="11018520" y="6345936"/>
            <a:ext cx="5029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900"/>
              <a:buFont typeface="Ubuntu"/>
              <a:buNone/>
            </a:pPr>
            <a:r>
              <a:rPr b="1" i="0" lang="en-US" sz="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13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16"/>
          <p:cNvSpPr/>
          <p:nvPr/>
        </p:nvSpPr>
        <p:spPr>
          <a:xfrm>
            <a:off x="11715750" y="6325362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16"/>
          <p:cNvSpPr/>
          <p:nvPr/>
        </p:nvSpPr>
        <p:spPr>
          <a:xfrm>
            <a:off x="1162468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16"/>
          <p:cNvSpPr/>
          <p:nvPr/>
        </p:nvSpPr>
        <p:spPr>
          <a:xfrm>
            <a:off x="1180681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16"/>
          <p:cNvSpPr/>
          <p:nvPr/>
        </p:nvSpPr>
        <p:spPr>
          <a:xfrm>
            <a:off x="685800" y="1499616"/>
            <a:ext cx="365760" cy="365760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16"/>
          <p:cNvSpPr/>
          <p:nvPr/>
        </p:nvSpPr>
        <p:spPr>
          <a:xfrm>
            <a:off x="685800" y="1499616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1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16"/>
          <p:cNvSpPr/>
          <p:nvPr/>
        </p:nvSpPr>
        <p:spPr>
          <a:xfrm>
            <a:off x="1252728" y="1481328"/>
            <a:ext cx="615391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450"/>
              <a:buFont typeface="Ubuntu"/>
              <a:buNone/>
            </a:pPr>
            <a:r>
              <a:rPr b="1" i="0" lang="en-US" sz="145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Host enablement, packaged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16"/>
          <p:cNvSpPr/>
          <p:nvPr/>
        </p:nvSpPr>
        <p:spPr>
          <a:xfrm>
            <a:off x="1252728" y="1792224"/>
            <a:ext cx="6153912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4782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50"/>
              <a:buFont typeface="Ubuntu"/>
              <a:buNone/>
            </a:pPr>
            <a:r>
              <a:rPr b="0" i="0" lang="en-US" sz="11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canonical/tdx ships a host setup path for 24.04 LTS: TDX-enabled kernel, patched QEMU, libvirt and the attestation primitives </a:t>
            </a:r>
            <a:r>
              <a:rPr lang="en-US" sz="1150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- </a:t>
            </a:r>
            <a:r>
              <a:rPr b="0" i="0" lang="en-US" sz="11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 instead of a hand-built kernel tree you have to re-derive every quarter.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16"/>
          <p:cNvSpPr/>
          <p:nvPr/>
        </p:nvSpPr>
        <p:spPr>
          <a:xfrm>
            <a:off x="685800" y="2615184"/>
            <a:ext cx="365760" cy="365760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16"/>
          <p:cNvSpPr/>
          <p:nvPr/>
        </p:nvSpPr>
        <p:spPr>
          <a:xfrm>
            <a:off x="685800" y="261518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16"/>
          <p:cNvSpPr/>
          <p:nvPr/>
        </p:nvSpPr>
        <p:spPr>
          <a:xfrm>
            <a:off x="1252728" y="2596896"/>
            <a:ext cx="615391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450"/>
              <a:buFont typeface="Ubuntu"/>
              <a:buNone/>
            </a:pPr>
            <a:r>
              <a:rPr b="1" i="0" lang="en-US" sz="145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Guest images with measured boot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6"/>
          <p:cNvSpPr/>
          <p:nvPr/>
        </p:nvSpPr>
        <p:spPr>
          <a:xfrm>
            <a:off x="1252728" y="2907792"/>
            <a:ext cx="6153912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4782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50"/>
              <a:buFont typeface="Ubuntu"/>
              <a:buNone/>
            </a:pPr>
            <a:r>
              <a:rPr b="0" i="0" lang="en-US" sz="11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Ubuntu confidential VM images boot through a measured chain, so your RTMR values are reproducible and diffable across releases.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16"/>
          <p:cNvSpPr/>
          <p:nvPr/>
        </p:nvSpPr>
        <p:spPr>
          <a:xfrm>
            <a:off x="685800" y="3730752"/>
            <a:ext cx="365760" cy="365760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16"/>
          <p:cNvSpPr/>
          <p:nvPr/>
        </p:nvSpPr>
        <p:spPr>
          <a:xfrm>
            <a:off x="685800" y="373075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3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6"/>
          <p:cNvSpPr/>
          <p:nvPr/>
        </p:nvSpPr>
        <p:spPr>
          <a:xfrm>
            <a:off x="1252728" y="3712464"/>
            <a:ext cx="615391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450"/>
              <a:buFont typeface="Ubuntu"/>
              <a:buNone/>
            </a:pPr>
            <a:r>
              <a:rPr b="1" i="0" lang="en-US" sz="145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MicroK8s and Charmed Kubernetes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16"/>
          <p:cNvSpPr/>
          <p:nvPr/>
        </p:nvSpPr>
        <p:spPr>
          <a:xfrm>
            <a:off x="1252728" y="4023360"/>
            <a:ext cx="6153912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4782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50"/>
              <a:buFont typeface="Ubuntu"/>
              <a:buNone/>
            </a:pPr>
            <a:r>
              <a:rPr b="0" i="0" lang="en-US" sz="11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A single-command Kubernetes that the CoCo operator installs onto cleanly </a:t>
            </a:r>
            <a:r>
              <a:rPr lang="en-US" sz="1150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-</a:t>
            </a:r>
            <a:r>
              <a:rPr b="0" i="0" lang="en-US" sz="11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 the fastest honest path from bare metal to an attested pod.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16"/>
          <p:cNvSpPr/>
          <p:nvPr/>
        </p:nvSpPr>
        <p:spPr>
          <a:xfrm>
            <a:off x="685800" y="4846320"/>
            <a:ext cx="365760" cy="365760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16"/>
          <p:cNvSpPr/>
          <p:nvPr/>
        </p:nvSpPr>
        <p:spPr>
          <a:xfrm>
            <a:off x="685800" y="4846320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4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16"/>
          <p:cNvSpPr/>
          <p:nvPr/>
        </p:nvSpPr>
        <p:spPr>
          <a:xfrm>
            <a:off x="1252728" y="4828032"/>
            <a:ext cx="615391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450"/>
              <a:buFont typeface="Ubuntu"/>
              <a:buNone/>
            </a:pPr>
            <a:r>
              <a:rPr b="1" i="0" lang="en-US" sz="145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LTS as a security property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16"/>
          <p:cNvSpPr/>
          <p:nvPr/>
        </p:nvSpPr>
        <p:spPr>
          <a:xfrm>
            <a:off x="1252728" y="5138928"/>
            <a:ext cx="6153912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4782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50"/>
              <a:buFont typeface="Ubuntu"/>
              <a:buNone/>
            </a:pPr>
            <a:r>
              <a:rPr b="0" i="0" lang="en-US" sz="11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Ten years of maintenance, Livepatch, FIPS and CIS profiles. In confidential computing your guest kernel is inside the TCB, so its maintenance story is a security control, not a procurement detail.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16"/>
          <p:cNvSpPr/>
          <p:nvPr/>
        </p:nvSpPr>
        <p:spPr>
          <a:xfrm>
            <a:off x="7772400" y="1481328"/>
            <a:ext cx="3733495" cy="4626864"/>
          </a:xfrm>
          <a:prstGeom prst="roundRect">
            <a:avLst>
              <a:gd fmla="val 1470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16"/>
          <p:cNvSpPr/>
          <p:nvPr/>
        </p:nvSpPr>
        <p:spPr>
          <a:xfrm>
            <a:off x="8046720" y="1700784"/>
            <a:ext cx="318485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50"/>
              <a:buFont typeface="Ubuntu"/>
              <a:buNone/>
            </a:pPr>
            <a:r>
              <a:rPr b="1" i="0" lang="en-US" sz="95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THE STACK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16"/>
          <p:cNvSpPr/>
          <p:nvPr/>
        </p:nvSpPr>
        <p:spPr>
          <a:xfrm>
            <a:off x="8046720" y="2029968"/>
            <a:ext cx="3184855" cy="512064"/>
          </a:xfrm>
          <a:prstGeom prst="roundRect">
            <a:avLst>
              <a:gd fmla="val 10714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16"/>
          <p:cNvSpPr/>
          <p:nvPr/>
        </p:nvSpPr>
        <p:spPr>
          <a:xfrm>
            <a:off x="8183880" y="2029968"/>
            <a:ext cx="2910535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200"/>
              <a:buFont typeface="Ubuntu"/>
              <a:buNone/>
            </a:pPr>
            <a:r>
              <a:rPr b="0" i="0" lang="en-US" sz="12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Your workload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6"/>
          <p:cNvSpPr/>
          <p:nvPr/>
        </p:nvSpPr>
        <p:spPr>
          <a:xfrm>
            <a:off x="8046720" y="2633472"/>
            <a:ext cx="3184855" cy="512064"/>
          </a:xfrm>
          <a:prstGeom prst="roundRect">
            <a:avLst>
              <a:gd fmla="val 10714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16"/>
          <p:cNvSpPr/>
          <p:nvPr/>
        </p:nvSpPr>
        <p:spPr>
          <a:xfrm>
            <a:off x="8183880" y="2633472"/>
            <a:ext cx="2910535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200"/>
              <a:buFont typeface="Ubuntu"/>
              <a:buNone/>
            </a:pPr>
            <a:r>
              <a:rPr b="0" i="0" lang="en-US" sz="12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MicroK8s 1.30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6"/>
          <p:cNvSpPr/>
          <p:nvPr/>
        </p:nvSpPr>
        <p:spPr>
          <a:xfrm>
            <a:off x="8046720" y="3236976"/>
            <a:ext cx="3184855" cy="512064"/>
          </a:xfrm>
          <a:prstGeom prst="roundRect">
            <a:avLst>
              <a:gd fmla="val 10714" name="adj"/>
            </a:avLst>
          </a:prstGeom>
          <a:solidFill>
            <a:srgbClr val="FDF1EC"/>
          </a:solidFill>
          <a:ln cap="flat" cmpd="sng" w="9525">
            <a:solidFill>
              <a:srgbClr val="F3D9CE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16"/>
          <p:cNvSpPr/>
          <p:nvPr/>
        </p:nvSpPr>
        <p:spPr>
          <a:xfrm>
            <a:off x="8183880" y="3236976"/>
            <a:ext cx="2910535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200"/>
              <a:buFont typeface="Ubuntu"/>
              <a:buNone/>
            </a:pPr>
            <a:r>
              <a:rPr b="0" i="0" lang="en-US" sz="12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CoCo operator + Kata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6"/>
          <p:cNvSpPr/>
          <p:nvPr/>
        </p:nvSpPr>
        <p:spPr>
          <a:xfrm>
            <a:off x="8046720" y="3840480"/>
            <a:ext cx="3184855" cy="512064"/>
          </a:xfrm>
          <a:prstGeom prst="roundRect">
            <a:avLst>
              <a:gd fmla="val 10714" name="adj"/>
            </a:avLst>
          </a:prstGeom>
          <a:solidFill>
            <a:srgbClr val="FDF1EC"/>
          </a:solidFill>
          <a:ln cap="flat" cmpd="sng" w="9525">
            <a:solidFill>
              <a:srgbClr val="F3D9CE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16"/>
          <p:cNvSpPr/>
          <p:nvPr/>
        </p:nvSpPr>
        <p:spPr>
          <a:xfrm>
            <a:off x="8183880" y="3840480"/>
            <a:ext cx="2910535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200"/>
              <a:buFont typeface="Ubuntu"/>
              <a:buNone/>
            </a:pPr>
            <a:r>
              <a:rPr b="0" i="0" lang="en-US" sz="12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Ubuntu guest kernel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16"/>
          <p:cNvSpPr/>
          <p:nvPr/>
        </p:nvSpPr>
        <p:spPr>
          <a:xfrm>
            <a:off x="8046720" y="4443984"/>
            <a:ext cx="3184855" cy="512064"/>
          </a:xfrm>
          <a:prstGeom prst="roundRect">
            <a:avLst>
              <a:gd fmla="val 10714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16"/>
          <p:cNvSpPr/>
          <p:nvPr/>
        </p:nvSpPr>
        <p:spPr>
          <a:xfrm>
            <a:off x="8183880" y="4443984"/>
            <a:ext cx="2910535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200"/>
              <a:buFont typeface="Ubuntu"/>
              <a:buNone/>
            </a:pPr>
            <a:r>
              <a:rPr b="0" i="0" lang="en-US" sz="12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Ubuntu 24.04 LTS host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16"/>
          <p:cNvSpPr/>
          <p:nvPr/>
        </p:nvSpPr>
        <p:spPr>
          <a:xfrm>
            <a:off x="8046720" y="5047488"/>
            <a:ext cx="3184855" cy="512064"/>
          </a:xfrm>
          <a:prstGeom prst="roundRect">
            <a:avLst>
              <a:gd fmla="val 10714" name="adj"/>
            </a:avLst>
          </a:prstGeom>
          <a:solidFill>
            <a:srgbClr val="772953"/>
          </a:solidFill>
          <a:ln cap="flat" cmpd="sng" w="9525">
            <a:solidFill>
              <a:srgbClr val="772953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16"/>
          <p:cNvSpPr/>
          <p:nvPr/>
        </p:nvSpPr>
        <p:spPr>
          <a:xfrm>
            <a:off x="8183880" y="5047488"/>
            <a:ext cx="2910535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Intel TDX / AMD SEV-SNP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16"/>
          <p:cNvSpPr/>
          <p:nvPr/>
        </p:nvSpPr>
        <p:spPr>
          <a:xfrm>
            <a:off x="8046720" y="5596128"/>
            <a:ext cx="3184855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50"/>
              <a:buFont typeface="Ubuntu"/>
              <a:buNone/>
            </a:pPr>
            <a:r>
              <a:rPr b="0" i="1" lang="en-US" sz="10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Same stack on bare metal and on Ubuntu confidential VMs in Azure, GCP and AWS.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7"/>
          <p:cNvSpPr/>
          <p:nvPr/>
        </p:nvSpPr>
        <p:spPr>
          <a:xfrm>
            <a:off x="685800" y="475488"/>
            <a:ext cx="1082009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50"/>
              <a:buFont typeface="Ubuntu"/>
              <a:buNone/>
            </a:pPr>
            <a:r>
              <a:rPr b="1" i="0" lang="en-US" sz="10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DEMO · PART 1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17"/>
          <p:cNvSpPr/>
          <p:nvPr/>
        </p:nvSpPr>
        <p:spPr>
          <a:xfrm>
            <a:off x="685800" y="731520"/>
            <a:ext cx="10820095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3000"/>
              <a:buFont typeface="Ubuntu"/>
              <a:buNone/>
            </a:pP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From bare metal to an attested runtime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17"/>
          <p:cNvSpPr/>
          <p:nvPr/>
        </p:nvSpPr>
        <p:spPr>
          <a:xfrm>
            <a:off x="685800" y="6345936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00"/>
              <a:buFont typeface="Ubuntu"/>
              <a:buNone/>
            </a:pPr>
            <a:r>
              <a:rPr b="0" i="0" lang="en-US" sz="9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Zero-Trust Workloads with Confidential Containers on Ubuntu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17"/>
          <p:cNvSpPr/>
          <p:nvPr/>
        </p:nvSpPr>
        <p:spPr>
          <a:xfrm>
            <a:off x="11018520" y="6345936"/>
            <a:ext cx="5029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900"/>
              <a:buFont typeface="Ubuntu"/>
              <a:buNone/>
            </a:pPr>
            <a:r>
              <a:rPr b="1" i="0" lang="en-US" sz="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14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17"/>
          <p:cNvSpPr/>
          <p:nvPr/>
        </p:nvSpPr>
        <p:spPr>
          <a:xfrm>
            <a:off x="11715750" y="6325362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17"/>
          <p:cNvSpPr/>
          <p:nvPr/>
        </p:nvSpPr>
        <p:spPr>
          <a:xfrm>
            <a:off x="1162468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17"/>
          <p:cNvSpPr/>
          <p:nvPr/>
        </p:nvSpPr>
        <p:spPr>
          <a:xfrm>
            <a:off x="1180681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17"/>
          <p:cNvSpPr/>
          <p:nvPr/>
        </p:nvSpPr>
        <p:spPr>
          <a:xfrm>
            <a:off x="685800" y="1481328"/>
            <a:ext cx="6903720" cy="4434840"/>
          </a:xfrm>
          <a:prstGeom prst="roundRect">
            <a:avLst>
              <a:gd fmla="val 1031" name="adj"/>
            </a:avLst>
          </a:prstGeom>
          <a:solidFill>
            <a:srgbClr val="300A24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17"/>
          <p:cNvSpPr/>
          <p:nvPr/>
        </p:nvSpPr>
        <p:spPr>
          <a:xfrm>
            <a:off x="832104" y="1618488"/>
            <a:ext cx="96012" cy="96012"/>
          </a:xfrm>
          <a:prstGeom prst="ellipse">
            <a:avLst/>
          </a:prstGeom>
          <a:solidFill>
            <a:srgbClr val="FF5F56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17"/>
          <p:cNvSpPr/>
          <p:nvPr/>
        </p:nvSpPr>
        <p:spPr>
          <a:xfrm>
            <a:off x="1005840" y="1618488"/>
            <a:ext cx="96012" cy="96012"/>
          </a:xfrm>
          <a:prstGeom prst="ellipse">
            <a:avLst/>
          </a:prstGeom>
          <a:solidFill>
            <a:srgbClr val="FFBD2E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17"/>
          <p:cNvSpPr/>
          <p:nvPr/>
        </p:nvSpPr>
        <p:spPr>
          <a:xfrm>
            <a:off x="1179576" y="1618488"/>
            <a:ext cx="96012" cy="96012"/>
          </a:xfrm>
          <a:prstGeom prst="ellipse">
            <a:avLst/>
          </a:prstGeom>
          <a:solidFill>
            <a:srgbClr val="27C93F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17"/>
          <p:cNvSpPr/>
          <p:nvPr/>
        </p:nvSpPr>
        <p:spPr>
          <a:xfrm>
            <a:off x="832104" y="1810512"/>
            <a:ext cx="6611112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8F8177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8F8177"/>
                </a:solidFill>
                <a:latin typeface="Ubuntu Mono"/>
                <a:ea typeface="Ubuntu Mono"/>
                <a:cs typeface="Ubuntu Mono"/>
                <a:sym typeface="Ubuntu Mono"/>
              </a:rPr>
              <a:t># 1 — Ubuntu 24.04 LTS host, TDX enabled in firmware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$ git clone https://github.com/canonical/tdx &amp;&amp; cd tdx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$ sudo ./setup-tdx-host.sh &amp;&amp; sudo reboot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$ dmesg | grep -i tdx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AAD9A0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AAD9A0"/>
                </a:solidFill>
                <a:latin typeface="Ubuntu Mono"/>
                <a:ea typeface="Ubuntu Mono"/>
                <a:cs typeface="Ubuntu Mono"/>
                <a:sym typeface="Ubuntu Mono"/>
              </a:rPr>
              <a:t>  virt/tdx: module initialized  ·  virt/tdx: TDX SEAM ready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Calibri"/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8F8177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8F8177"/>
                </a:solidFill>
                <a:latin typeface="Ubuntu Mono"/>
                <a:ea typeface="Ubuntu Mono"/>
                <a:cs typeface="Ubuntu Mono"/>
                <a:sym typeface="Ubuntu Mono"/>
              </a:rPr>
              <a:t># 2 — Kubernetes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$ sudo snap install microk8s --classic --channel=1.30/stable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$ sudo microk8s enable dns hostpath-storage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Calibri"/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8F8177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8F8177"/>
                </a:solidFill>
                <a:latin typeface="Ubuntu Mono"/>
                <a:ea typeface="Ubuntu Mono"/>
                <a:cs typeface="Ubuntu Mono"/>
                <a:sym typeface="Ubuntu Mono"/>
              </a:rPr>
              <a:t># 3 — Confidential Containers operator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$ kubectl apply -k github.com/confidential-containers/\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      operator/config/release?ref=v0.10.0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$ kubectl apply -k github.com/confidential-containers/\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      operator/config/samples/ccruntime/default?ref=v0.10.0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Calibri"/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$ kubectl get runtimeclass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8F8177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8F8177"/>
                </a:solidFill>
                <a:latin typeface="Ubuntu Mono"/>
                <a:ea typeface="Ubuntu Mono"/>
                <a:cs typeface="Ubuntu Mono"/>
                <a:sym typeface="Ubuntu Mono"/>
              </a:rPr>
              <a:t>  NAME               HANDLER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AAD9A0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AAD9A0"/>
                </a:solidFill>
                <a:latin typeface="Ubuntu Mono"/>
                <a:ea typeface="Ubuntu Mono"/>
                <a:cs typeface="Ubuntu Mono"/>
                <a:sym typeface="Ubuntu Mono"/>
              </a:rPr>
              <a:t>  kata-qemu-tdx      kata-qemu-tdx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AAD9A0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AAD9A0"/>
                </a:solidFill>
                <a:latin typeface="Ubuntu Mono"/>
                <a:ea typeface="Ubuntu Mono"/>
                <a:cs typeface="Ubuntu Mono"/>
                <a:sym typeface="Ubuntu Mono"/>
              </a:rPr>
              <a:t>  kata-qemu-snp      kata-qemu-snp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AAD9A0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AAD9A0"/>
                </a:solidFill>
                <a:latin typeface="Ubuntu Mono"/>
                <a:ea typeface="Ubuntu Mono"/>
                <a:cs typeface="Ubuntu Mono"/>
                <a:sym typeface="Ubuntu Mono"/>
              </a:rPr>
              <a:t>  kata-qemu-coco-dev kata-qemu-coco-dev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17"/>
          <p:cNvSpPr/>
          <p:nvPr/>
        </p:nvSpPr>
        <p:spPr>
          <a:xfrm>
            <a:off x="7909560" y="1527048"/>
            <a:ext cx="3596335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600"/>
              <a:buFont typeface="Ubuntu"/>
              <a:buNone/>
            </a:pPr>
            <a:r>
              <a:rPr b="1" i="0" lang="en-US" sz="16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Three things worth calling out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17"/>
          <p:cNvSpPr/>
          <p:nvPr/>
        </p:nvSpPr>
        <p:spPr>
          <a:xfrm>
            <a:off x="7909560" y="1984248"/>
            <a:ext cx="3596335" cy="1298448"/>
          </a:xfrm>
          <a:prstGeom prst="roundRect">
            <a:avLst>
              <a:gd fmla="val 4225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17"/>
          <p:cNvSpPr/>
          <p:nvPr/>
        </p:nvSpPr>
        <p:spPr>
          <a:xfrm>
            <a:off x="8147304" y="2148840"/>
            <a:ext cx="3120847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The operator patches containerd for you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17"/>
          <p:cNvSpPr/>
          <p:nvPr/>
        </p:nvSpPr>
        <p:spPr>
          <a:xfrm>
            <a:off x="8147304" y="2459736"/>
            <a:ext cx="3120847" cy="676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4259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80"/>
              <a:buFont typeface="Ubuntu"/>
              <a:buNone/>
            </a:pP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It writes the runtime handlers and restarts the socket. On MicroK8s that is a snap-managed containerd — worth knowing before you debug it at 2am.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17"/>
          <p:cNvSpPr/>
          <p:nvPr/>
        </p:nvSpPr>
        <p:spPr>
          <a:xfrm>
            <a:off x="7909560" y="3374136"/>
            <a:ext cx="3596335" cy="1298448"/>
          </a:xfrm>
          <a:prstGeom prst="roundRect">
            <a:avLst>
              <a:gd fmla="val 4225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17"/>
          <p:cNvSpPr/>
          <p:nvPr/>
        </p:nvSpPr>
        <p:spPr>
          <a:xfrm>
            <a:off x="8147304" y="3538728"/>
            <a:ext cx="3120847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kata-qemu-coco-dev has no hardware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17"/>
          <p:cNvSpPr/>
          <p:nvPr/>
        </p:nvSpPr>
        <p:spPr>
          <a:xfrm>
            <a:off x="8147304" y="3849624"/>
            <a:ext cx="3120847" cy="676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4259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80"/>
              <a:buFont typeface="Ubuntu"/>
              <a:buNone/>
            </a:pP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It is the software-only path for CI and laptops. Perfect for pipelines, useless for a threat model. Never let it reach production.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17"/>
          <p:cNvSpPr/>
          <p:nvPr/>
        </p:nvSpPr>
        <p:spPr>
          <a:xfrm>
            <a:off x="7909560" y="4764024"/>
            <a:ext cx="3596335" cy="1298448"/>
          </a:xfrm>
          <a:prstGeom prst="roundRect">
            <a:avLst>
              <a:gd fmla="val 4225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17"/>
          <p:cNvSpPr/>
          <p:nvPr/>
        </p:nvSpPr>
        <p:spPr>
          <a:xfrm>
            <a:off x="8147304" y="4928616"/>
            <a:ext cx="3120847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Node labels do the scheduling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17"/>
          <p:cNvSpPr/>
          <p:nvPr/>
        </p:nvSpPr>
        <p:spPr>
          <a:xfrm>
            <a:off x="8147304" y="5239512"/>
            <a:ext cx="3120847" cy="676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4259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80"/>
              <a:buFont typeface="Ubuntu"/>
              <a:buNone/>
            </a:pP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The operator labels TEE-capable nodes. Taint them, and let RuntimeClass nodeSelector place confidential workloads.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18"/>
          <p:cNvSpPr/>
          <p:nvPr/>
        </p:nvSpPr>
        <p:spPr>
          <a:xfrm>
            <a:off x="685800" y="475488"/>
            <a:ext cx="1082009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50"/>
              <a:buFont typeface="Ubuntu"/>
              <a:buNone/>
            </a:pPr>
            <a:r>
              <a:rPr b="1" i="0" lang="en-US" sz="10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DEMO · PART 2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18"/>
          <p:cNvSpPr/>
          <p:nvPr/>
        </p:nvSpPr>
        <p:spPr>
          <a:xfrm>
            <a:off x="685800" y="731520"/>
            <a:ext cx="10820095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3000"/>
              <a:buFont typeface="Ubuntu"/>
              <a:buNone/>
            </a:pP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The manifest your developers actually write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18"/>
          <p:cNvSpPr/>
          <p:nvPr/>
        </p:nvSpPr>
        <p:spPr>
          <a:xfrm>
            <a:off x="685800" y="6345936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00"/>
              <a:buFont typeface="Ubuntu"/>
              <a:buNone/>
            </a:pPr>
            <a:r>
              <a:rPr b="0" i="0" lang="en-US" sz="9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Zero-Trust Workloads with Confidential Containers on Ubuntu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18"/>
          <p:cNvSpPr/>
          <p:nvPr/>
        </p:nvSpPr>
        <p:spPr>
          <a:xfrm>
            <a:off x="11018520" y="6345936"/>
            <a:ext cx="5029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900"/>
              <a:buFont typeface="Ubuntu"/>
              <a:buNone/>
            </a:pPr>
            <a:r>
              <a:rPr b="1" i="0" lang="en-US" sz="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15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18"/>
          <p:cNvSpPr/>
          <p:nvPr/>
        </p:nvSpPr>
        <p:spPr>
          <a:xfrm>
            <a:off x="11715750" y="6325362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18"/>
          <p:cNvSpPr/>
          <p:nvPr/>
        </p:nvSpPr>
        <p:spPr>
          <a:xfrm>
            <a:off x="1162468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18"/>
          <p:cNvSpPr/>
          <p:nvPr/>
        </p:nvSpPr>
        <p:spPr>
          <a:xfrm>
            <a:off x="1180681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18"/>
          <p:cNvSpPr/>
          <p:nvPr/>
        </p:nvSpPr>
        <p:spPr>
          <a:xfrm>
            <a:off x="685800" y="1481328"/>
            <a:ext cx="6400800" cy="4434840"/>
          </a:xfrm>
          <a:prstGeom prst="roundRect">
            <a:avLst>
              <a:gd fmla="val 1031" name="adj"/>
            </a:avLst>
          </a:prstGeom>
          <a:solidFill>
            <a:srgbClr val="300A24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18"/>
          <p:cNvSpPr/>
          <p:nvPr/>
        </p:nvSpPr>
        <p:spPr>
          <a:xfrm>
            <a:off x="832104" y="1618488"/>
            <a:ext cx="96012" cy="96012"/>
          </a:xfrm>
          <a:prstGeom prst="ellipse">
            <a:avLst/>
          </a:prstGeom>
          <a:solidFill>
            <a:srgbClr val="FF5F56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18"/>
          <p:cNvSpPr/>
          <p:nvPr/>
        </p:nvSpPr>
        <p:spPr>
          <a:xfrm>
            <a:off x="1005840" y="1618488"/>
            <a:ext cx="96012" cy="96012"/>
          </a:xfrm>
          <a:prstGeom prst="ellipse">
            <a:avLst/>
          </a:prstGeom>
          <a:solidFill>
            <a:srgbClr val="FFBD2E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p18"/>
          <p:cNvSpPr/>
          <p:nvPr/>
        </p:nvSpPr>
        <p:spPr>
          <a:xfrm>
            <a:off x="1179576" y="1618488"/>
            <a:ext cx="96012" cy="96012"/>
          </a:xfrm>
          <a:prstGeom prst="ellipse">
            <a:avLst/>
          </a:prstGeom>
          <a:solidFill>
            <a:srgbClr val="27C93F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18"/>
          <p:cNvSpPr/>
          <p:nvPr/>
        </p:nvSpPr>
        <p:spPr>
          <a:xfrm>
            <a:off x="832104" y="1810512"/>
            <a:ext cx="6108192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2EFEE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2EFEE"/>
                </a:solidFill>
                <a:latin typeface="Ubuntu Mono"/>
                <a:ea typeface="Ubuntu Mono"/>
                <a:cs typeface="Ubuntu Mono"/>
                <a:sym typeface="Ubuntu Mono"/>
              </a:rPr>
              <a:t>apiVersion: apps/v1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2EFEE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2EFEE"/>
                </a:solidFill>
                <a:latin typeface="Ubuntu Mono"/>
                <a:ea typeface="Ubuntu Mono"/>
                <a:cs typeface="Ubuntu Mono"/>
                <a:sym typeface="Ubuntu Mono"/>
              </a:rPr>
              <a:t>kind: Deployment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2EFEE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2EFEE"/>
                </a:solidFill>
                <a:latin typeface="Ubuntu Mono"/>
                <a:ea typeface="Ubuntu Mono"/>
                <a:cs typeface="Ubuntu Mono"/>
                <a:sym typeface="Ubuntu Mono"/>
              </a:rPr>
              <a:t>metadata: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2EFEE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2EFEE"/>
                </a:solidFill>
                <a:latin typeface="Ubuntu Mono"/>
                <a:ea typeface="Ubuntu Mono"/>
                <a:cs typeface="Ubuntu Mono"/>
                <a:sym typeface="Ubuntu Mono"/>
              </a:rPr>
              <a:t>  name: inference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2EFEE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2EFEE"/>
                </a:solidFill>
                <a:latin typeface="Ubuntu Mono"/>
                <a:ea typeface="Ubuntu Mono"/>
                <a:cs typeface="Ubuntu Mono"/>
                <a:sym typeface="Ubuntu Mono"/>
              </a:rPr>
              <a:t>spec: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2EFEE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2EFEE"/>
                </a:solidFill>
                <a:latin typeface="Ubuntu Mono"/>
                <a:ea typeface="Ubuntu Mono"/>
                <a:cs typeface="Ubuntu Mono"/>
                <a:sym typeface="Ubuntu Mono"/>
              </a:rPr>
              <a:t>  template: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2EFEE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2EFEE"/>
                </a:solidFill>
                <a:latin typeface="Ubuntu Mono"/>
                <a:ea typeface="Ubuntu Mono"/>
                <a:cs typeface="Ubuntu Mono"/>
                <a:sym typeface="Ubuntu Mono"/>
              </a:rPr>
              <a:t>    metadata: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2EFEE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2EFEE"/>
                </a:solidFill>
                <a:latin typeface="Ubuntu Mono"/>
                <a:ea typeface="Ubuntu Mono"/>
                <a:cs typeface="Ubuntu Mono"/>
                <a:sym typeface="Ubuntu Mono"/>
              </a:rPr>
              <a:t>      annotations: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AAD9A0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AAD9A0"/>
                </a:solidFill>
                <a:latin typeface="Ubuntu Mono"/>
                <a:ea typeface="Ubuntu Mono"/>
                <a:cs typeface="Ubuntu Mono"/>
                <a:sym typeface="Ubuntu Mono"/>
              </a:rPr>
              <a:t>        io.katacontainers.config.hypervisor.default_memory: "8192"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2EFEE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2EFEE"/>
                </a:solidFill>
                <a:latin typeface="Ubuntu Mono"/>
                <a:ea typeface="Ubuntu Mono"/>
                <a:cs typeface="Ubuntu Mono"/>
                <a:sym typeface="Ubuntu Mono"/>
              </a:rPr>
              <a:t>    spec: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050"/>
              <a:buFont typeface="Ubuntu Mono"/>
              <a:buNone/>
            </a:pPr>
            <a:r>
              <a:rPr b="1" i="0" lang="en-US" sz="1050" u="none" cap="none" strike="noStrike">
                <a:solidFill>
                  <a:srgbClr val="E95420"/>
                </a:solidFill>
                <a:latin typeface="Ubuntu Mono"/>
                <a:ea typeface="Ubuntu Mono"/>
                <a:cs typeface="Ubuntu Mono"/>
                <a:sym typeface="Ubuntu Mono"/>
              </a:rPr>
              <a:t>      runtimeClassName: kata-qemu-tdx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2EFEE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2EFEE"/>
                </a:solidFill>
                <a:latin typeface="Ubuntu Mono"/>
                <a:ea typeface="Ubuntu Mono"/>
                <a:cs typeface="Ubuntu Mono"/>
                <a:sym typeface="Ubuntu Mono"/>
              </a:rPr>
              <a:t>      containers: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2EFEE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2EFEE"/>
                </a:solidFill>
                <a:latin typeface="Ubuntu Mono"/>
                <a:ea typeface="Ubuntu Mono"/>
                <a:cs typeface="Ubuntu Mono"/>
                <a:sym typeface="Ubuntu Mono"/>
              </a:rPr>
              <a:t>      - name: model-server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AAD9A0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AAD9A0"/>
                </a:solidFill>
                <a:latin typeface="Ubuntu Mono"/>
                <a:ea typeface="Ubuntu Mono"/>
                <a:cs typeface="Ubuntu Mono"/>
                <a:sym typeface="Ubuntu Mono"/>
              </a:rPr>
              <a:t>        image: registry.example.io/inference:v3-enc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2EFEE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2EFEE"/>
                </a:solidFill>
                <a:latin typeface="Ubuntu Mono"/>
                <a:ea typeface="Ubuntu Mono"/>
                <a:cs typeface="Ubuntu Mono"/>
                <a:sym typeface="Ubuntu Mono"/>
              </a:rPr>
              <a:t>        env: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2EFEE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2EFEE"/>
                </a:solidFill>
                <a:latin typeface="Ubuntu Mono"/>
                <a:ea typeface="Ubuntu Mono"/>
                <a:cs typeface="Ubuntu Mono"/>
                <a:sym typeface="Ubuntu Mono"/>
              </a:rPr>
              <a:t>        - name: MODEL_DECRYPT_KEY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          value: sealed.fakejwsheader.eyJ2ZXJzaW9uIjoi...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2EFEE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2EFEE"/>
                </a:solidFill>
                <a:latin typeface="Ubuntu Mono"/>
                <a:ea typeface="Ubuntu Mono"/>
                <a:cs typeface="Ubuntu Mono"/>
                <a:sym typeface="Ubuntu Mono"/>
              </a:rPr>
              <a:t>        - name: DB_PASSWORD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          value: sealed.fakejwsheader.eyJwcm92aWRlciI6...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18"/>
          <p:cNvSpPr/>
          <p:nvPr/>
        </p:nvSpPr>
        <p:spPr>
          <a:xfrm>
            <a:off x="7406640" y="1481328"/>
            <a:ext cx="4099255" cy="1417320"/>
          </a:xfrm>
          <a:prstGeom prst="roundRect">
            <a:avLst>
              <a:gd fmla="val 3871" name="adj"/>
            </a:avLst>
          </a:prstGeom>
          <a:solidFill>
            <a:srgbClr val="FDF1EC"/>
          </a:solidFill>
          <a:ln cap="flat" cmpd="sng" w="9525">
            <a:solidFill>
              <a:srgbClr val="F3D9CE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18"/>
          <p:cNvSpPr/>
          <p:nvPr/>
        </p:nvSpPr>
        <p:spPr>
          <a:xfrm>
            <a:off x="7680960" y="1664208"/>
            <a:ext cx="3550615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700"/>
              <a:buFont typeface="Ubuntu"/>
              <a:buNone/>
            </a:pPr>
            <a:r>
              <a:rPr b="1" i="0" lang="en-US" sz="17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One line of diff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18"/>
          <p:cNvSpPr/>
          <p:nvPr/>
        </p:nvSpPr>
        <p:spPr>
          <a:xfrm>
            <a:off x="7680960" y="2029968"/>
            <a:ext cx="3550615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200"/>
              <a:buFont typeface="Ubuntu"/>
              <a:buNone/>
            </a:pPr>
            <a:r>
              <a:rPr b="0" i="0" lang="en-US" sz="12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runtimeClassName is the entire application-side change. No SDK, no enclave partitioning, no code rewrite.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18"/>
          <p:cNvSpPr/>
          <p:nvPr/>
        </p:nvSpPr>
        <p:spPr>
          <a:xfrm>
            <a:off x="7406640" y="3154680"/>
            <a:ext cx="137160" cy="137160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18"/>
          <p:cNvSpPr/>
          <p:nvPr/>
        </p:nvSpPr>
        <p:spPr>
          <a:xfrm>
            <a:off x="7699248" y="3108960"/>
            <a:ext cx="3806647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Size the VM deliberately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18"/>
          <p:cNvSpPr/>
          <p:nvPr/>
        </p:nvSpPr>
        <p:spPr>
          <a:xfrm>
            <a:off x="7699248" y="3392424"/>
            <a:ext cx="3806647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928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20"/>
              <a:buFont typeface="Ubuntu"/>
              <a:buNone/>
            </a:pPr>
            <a:r>
              <a:rPr b="0" i="0" lang="en-US" sz="112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Each pod is a VM. Memory is reserved, not shared </a:t>
            </a:r>
            <a:r>
              <a:rPr lang="en-US" sz="1120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-</a:t>
            </a:r>
            <a:r>
              <a:rPr b="0" i="0" lang="en-US" sz="112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 the default 2 GiB will OOM a model server without a useful error.</a:t>
            </a:r>
            <a:endParaRPr b="0" i="0" sz="112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18"/>
          <p:cNvSpPr/>
          <p:nvPr/>
        </p:nvSpPr>
        <p:spPr>
          <a:xfrm>
            <a:off x="7406640" y="4123944"/>
            <a:ext cx="137160" cy="137160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18"/>
          <p:cNvSpPr/>
          <p:nvPr/>
        </p:nvSpPr>
        <p:spPr>
          <a:xfrm>
            <a:off x="7699248" y="4078224"/>
            <a:ext cx="3806647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Secrets stay sealed in Git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18"/>
          <p:cNvSpPr/>
          <p:nvPr/>
        </p:nvSpPr>
        <p:spPr>
          <a:xfrm>
            <a:off x="7699248" y="4361688"/>
            <a:ext cx="3806647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928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20"/>
              <a:buFont typeface="Ubuntu"/>
              <a:buNone/>
            </a:pPr>
            <a:r>
              <a:rPr b="0" i="0" lang="en-US" sz="112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The env value is inert ciphertext. CDH unseals it in-guest at first read.</a:t>
            </a:r>
            <a:endParaRPr b="0" i="0" sz="112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18"/>
          <p:cNvSpPr/>
          <p:nvPr/>
        </p:nvSpPr>
        <p:spPr>
          <a:xfrm>
            <a:off x="7406640" y="5093208"/>
            <a:ext cx="137160" cy="137160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18"/>
          <p:cNvSpPr/>
          <p:nvPr/>
        </p:nvSpPr>
        <p:spPr>
          <a:xfrm>
            <a:off x="7699248" y="5047488"/>
            <a:ext cx="3806647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Everything else is normal Kubernetes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18"/>
          <p:cNvSpPr/>
          <p:nvPr/>
        </p:nvSpPr>
        <p:spPr>
          <a:xfrm>
            <a:off x="7699248" y="5330952"/>
            <a:ext cx="3806647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928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20"/>
              <a:buFont typeface="Ubuntu"/>
              <a:buNone/>
            </a:pPr>
            <a:r>
              <a:rPr b="0" i="0" lang="en-US" sz="112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Probes, HPA, PDBs, service mesh sidecars </a:t>
            </a:r>
            <a:r>
              <a:rPr lang="en-US" sz="1120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-</a:t>
            </a:r>
            <a:r>
              <a:rPr b="0" i="0" lang="en-US" sz="112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 all unchanged.</a:t>
            </a:r>
            <a:endParaRPr b="0" i="0" sz="112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9"/>
          <p:cNvSpPr/>
          <p:nvPr/>
        </p:nvSpPr>
        <p:spPr>
          <a:xfrm>
            <a:off x="685800" y="475488"/>
            <a:ext cx="1082009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50"/>
              <a:buFont typeface="Ubuntu"/>
              <a:buNone/>
            </a:pPr>
            <a:r>
              <a:rPr b="1" i="0" lang="en-US" sz="10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LDEMO · PART 3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19"/>
          <p:cNvSpPr/>
          <p:nvPr/>
        </p:nvSpPr>
        <p:spPr>
          <a:xfrm>
            <a:off x="685800" y="731520"/>
            <a:ext cx="10820095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3000"/>
              <a:buFont typeface="Ubuntu"/>
              <a:buNone/>
            </a:pP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Now break in from the host </a:t>
            </a:r>
            <a:r>
              <a:rPr b="1" lang="en-US" sz="3000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-</a:t>
            </a: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 and fail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19"/>
          <p:cNvSpPr/>
          <p:nvPr/>
        </p:nvSpPr>
        <p:spPr>
          <a:xfrm>
            <a:off x="685800" y="6345936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00"/>
              <a:buFont typeface="Ubuntu"/>
              <a:buNone/>
            </a:pPr>
            <a:r>
              <a:rPr b="0" i="0" lang="en-US" sz="9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Zero-Trust Workloads with Confidential Containers on Ubuntu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19"/>
          <p:cNvSpPr/>
          <p:nvPr/>
        </p:nvSpPr>
        <p:spPr>
          <a:xfrm>
            <a:off x="11018520" y="6345936"/>
            <a:ext cx="5029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900"/>
              <a:buFont typeface="Ubuntu"/>
              <a:buNone/>
            </a:pPr>
            <a:r>
              <a:rPr b="1" i="0" lang="en-US" sz="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16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19"/>
          <p:cNvSpPr/>
          <p:nvPr/>
        </p:nvSpPr>
        <p:spPr>
          <a:xfrm>
            <a:off x="11715750" y="6325362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p19"/>
          <p:cNvSpPr/>
          <p:nvPr/>
        </p:nvSpPr>
        <p:spPr>
          <a:xfrm>
            <a:off x="1162468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19"/>
          <p:cNvSpPr/>
          <p:nvPr/>
        </p:nvSpPr>
        <p:spPr>
          <a:xfrm>
            <a:off x="1180681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19"/>
          <p:cNvSpPr/>
          <p:nvPr/>
        </p:nvSpPr>
        <p:spPr>
          <a:xfrm>
            <a:off x="685800" y="1481328"/>
            <a:ext cx="5230368" cy="4160520"/>
          </a:xfrm>
          <a:prstGeom prst="roundRect">
            <a:avLst>
              <a:gd fmla="val 1319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8" name="Google Shape;538;p19"/>
          <p:cNvSpPr/>
          <p:nvPr/>
        </p:nvSpPr>
        <p:spPr>
          <a:xfrm>
            <a:off x="960120" y="1682496"/>
            <a:ext cx="4681728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500"/>
              <a:buFont typeface="Ubuntu"/>
              <a:buNone/>
            </a:pPr>
            <a:r>
              <a:rPr b="1" i="0" lang="en-US" sz="15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Same workload under runc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19"/>
          <p:cNvSpPr/>
          <p:nvPr/>
        </p:nvSpPr>
        <p:spPr>
          <a:xfrm>
            <a:off x="960120" y="2103120"/>
            <a:ext cx="4681728" cy="3337560"/>
          </a:xfrm>
          <a:prstGeom prst="roundRect">
            <a:avLst>
              <a:gd fmla="val 1370" name="adj"/>
            </a:avLst>
          </a:prstGeom>
          <a:solidFill>
            <a:srgbClr val="300A24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19"/>
          <p:cNvSpPr/>
          <p:nvPr/>
        </p:nvSpPr>
        <p:spPr>
          <a:xfrm>
            <a:off x="1106424" y="2240280"/>
            <a:ext cx="96012" cy="96012"/>
          </a:xfrm>
          <a:prstGeom prst="ellipse">
            <a:avLst/>
          </a:prstGeom>
          <a:solidFill>
            <a:srgbClr val="FF5F56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19"/>
          <p:cNvSpPr/>
          <p:nvPr/>
        </p:nvSpPr>
        <p:spPr>
          <a:xfrm>
            <a:off x="1280160" y="2240280"/>
            <a:ext cx="96012" cy="96012"/>
          </a:xfrm>
          <a:prstGeom prst="ellipse">
            <a:avLst/>
          </a:prstGeom>
          <a:solidFill>
            <a:srgbClr val="FFBD2E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19"/>
          <p:cNvSpPr/>
          <p:nvPr/>
        </p:nvSpPr>
        <p:spPr>
          <a:xfrm>
            <a:off x="1453896" y="2240280"/>
            <a:ext cx="96012" cy="96012"/>
          </a:xfrm>
          <a:prstGeom prst="ellipse">
            <a:avLst/>
          </a:prstGeom>
          <a:solidFill>
            <a:srgbClr val="27C93F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19"/>
          <p:cNvSpPr/>
          <p:nvPr/>
        </p:nvSpPr>
        <p:spPr>
          <a:xfrm>
            <a:off x="1106424" y="2432304"/>
            <a:ext cx="438912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root@node:~# pgrep -f model-server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2EFEE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2EFEE"/>
                </a:solidFill>
                <a:latin typeface="Ubuntu Mono"/>
                <a:ea typeface="Ubuntu Mono"/>
                <a:cs typeface="Ubuntu Mono"/>
                <a:sym typeface="Ubuntu Mono"/>
              </a:rPr>
              <a:t>44127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root@node:~# cat /proc/44127/maps | head -2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2EFEE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2EFEE"/>
                </a:solidFill>
                <a:latin typeface="Ubuntu Mono"/>
                <a:ea typeface="Ubuntu Mono"/>
                <a:cs typeface="Ubuntu Mono"/>
                <a:sym typeface="Ubuntu Mono"/>
              </a:rPr>
              <a:t>5591a2c00000-5591a3f00000 rw-p  [heap]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2EFEE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2EFEE"/>
                </a:solidFill>
                <a:latin typeface="Ubuntu Mono"/>
                <a:ea typeface="Ubuntu Mono"/>
                <a:cs typeface="Ubuntu Mono"/>
                <a:sym typeface="Ubuntu Mono"/>
              </a:rPr>
              <a:t>7f3c00000000-7f3c40000000 rw-p  [anon]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Calibri"/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root@node:~# gdb -p 44127 -batch \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  -ex 'dump memory /tmp/x.bin 0x7f3c00000000 ...'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root@node:~# strings /tmp/x.bin | grep -i key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F6B5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F6B5B"/>
                </a:solidFill>
                <a:latin typeface="Ubuntu Mono"/>
                <a:ea typeface="Ubuntu Mono"/>
                <a:cs typeface="Ubuntu Mono"/>
                <a:sym typeface="Ubuntu Mono"/>
              </a:rPr>
              <a:t>sk-live-9f2a41c8e77b04...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F6B5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F6B5B"/>
                </a:solidFill>
                <a:latin typeface="Ubuntu Mono"/>
                <a:ea typeface="Ubuntu Mono"/>
                <a:cs typeface="Ubuntu Mono"/>
                <a:sym typeface="Ubuntu Mono"/>
              </a:rPr>
              <a:t>MODEL_WEIGHTS_V3 float32[...]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Calibri"/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F6B5B"/>
              </a:buClr>
              <a:buSzPts val="1050"/>
              <a:buFont typeface="Ubuntu Mono"/>
              <a:buNone/>
            </a:pPr>
            <a:r>
              <a:rPr b="1" i="0" lang="en-US" sz="1050" u="none" cap="none" strike="noStrike">
                <a:solidFill>
                  <a:srgbClr val="FF6B5B"/>
                </a:solidFill>
                <a:latin typeface="Ubuntu Mono"/>
                <a:ea typeface="Ubuntu Mono"/>
                <a:cs typeface="Ubuntu Mono"/>
                <a:sym typeface="Ubuntu Mono"/>
              </a:rPr>
              <a:t>&gt;&gt;&gt; plaintext. every time.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19"/>
          <p:cNvSpPr/>
          <p:nvPr/>
        </p:nvSpPr>
        <p:spPr>
          <a:xfrm>
            <a:off x="6272784" y="1481328"/>
            <a:ext cx="5230368" cy="4160520"/>
          </a:xfrm>
          <a:prstGeom prst="roundRect">
            <a:avLst>
              <a:gd fmla="val 1319" name="adj"/>
            </a:avLst>
          </a:prstGeom>
          <a:solidFill>
            <a:srgbClr val="FDF1EC"/>
          </a:solidFill>
          <a:ln cap="flat" cmpd="sng" w="9525">
            <a:solidFill>
              <a:srgbClr val="F3D9CE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p19"/>
          <p:cNvSpPr/>
          <p:nvPr/>
        </p:nvSpPr>
        <p:spPr>
          <a:xfrm>
            <a:off x="6547104" y="1682496"/>
            <a:ext cx="4681728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500"/>
              <a:buFont typeface="Ubuntu"/>
              <a:buNone/>
            </a:pPr>
            <a:r>
              <a:rPr b="1" i="0" lang="en-US" sz="15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Same workload under kata-qemu-tdx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19"/>
          <p:cNvSpPr/>
          <p:nvPr/>
        </p:nvSpPr>
        <p:spPr>
          <a:xfrm>
            <a:off x="6547104" y="2103120"/>
            <a:ext cx="4681728" cy="3337560"/>
          </a:xfrm>
          <a:prstGeom prst="roundRect">
            <a:avLst>
              <a:gd fmla="val 1370" name="adj"/>
            </a:avLst>
          </a:prstGeom>
          <a:solidFill>
            <a:srgbClr val="300A24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19"/>
          <p:cNvSpPr/>
          <p:nvPr/>
        </p:nvSpPr>
        <p:spPr>
          <a:xfrm>
            <a:off x="6693408" y="2240280"/>
            <a:ext cx="96012" cy="96012"/>
          </a:xfrm>
          <a:prstGeom prst="ellipse">
            <a:avLst/>
          </a:prstGeom>
          <a:solidFill>
            <a:srgbClr val="FF5F56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19"/>
          <p:cNvSpPr/>
          <p:nvPr/>
        </p:nvSpPr>
        <p:spPr>
          <a:xfrm>
            <a:off x="6867144" y="2240280"/>
            <a:ext cx="96012" cy="96012"/>
          </a:xfrm>
          <a:prstGeom prst="ellipse">
            <a:avLst/>
          </a:prstGeom>
          <a:solidFill>
            <a:srgbClr val="FFBD2E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19"/>
          <p:cNvSpPr/>
          <p:nvPr/>
        </p:nvSpPr>
        <p:spPr>
          <a:xfrm>
            <a:off x="7040880" y="2240280"/>
            <a:ext cx="96012" cy="96012"/>
          </a:xfrm>
          <a:prstGeom prst="ellipse">
            <a:avLst/>
          </a:prstGeom>
          <a:solidFill>
            <a:srgbClr val="27C93F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19"/>
          <p:cNvSpPr/>
          <p:nvPr/>
        </p:nvSpPr>
        <p:spPr>
          <a:xfrm>
            <a:off x="6693408" y="2432304"/>
            <a:ext cx="438912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root@node:~# pgrep -f model-server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8F8177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8F8177"/>
                </a:solidFill>
                <a:latin typeface="Ubuntu Mono"/>
                <a:ea typeface="Ubuntu Mono"/>
                <a:cs typeface="Ubuntu Mono"/>
                <a:sym typeface="Ubuntu Mono"/>
              </a:rPr>
              <a:t>(no match — it is not a host process)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root@node:~# ps -ef | grep qemu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2EFEE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2EFEE"/>
                </a:solidFill>
                <a:latin typeface="Ubuntu Mono"/>
                <a:ea typeface="Ubuntu Mono"/>
                <a:cs typeface="Ubuntu Mono"/>
                <a:sym typeface="Ubuntu Mono"/>
              </a:rPr>
              <a:t>qemu-system-x86_64 -object tdx-guest ...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Calibri"/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root@node:~# dd if=/proc/$(pgrep qemu)/mem \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  bs=4k skip=... | strings | grep -i key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AAD9A0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AAD9A0"/>
                </a:solidFill>
                <a:latin typeface="Ubuntu Mono"/>
                <a:ea typeface="Ubuntu Mono"/>
                <a:cs typeface="Ubuntu Mono"/>
                <a:sym typeface="Ubuntu Mono"/>
              </a:rPr>
              <a:t>dd: error reading: Input/output error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Calibri"/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5C99B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F5C99B"/>
                </a:solidFill>
                <a:latin typeface="Ubuntu Mono"/>
                <a:ea typeface="Ubuntu Mono"/>
                <a:cs typeface="Ubuntu Mono"/>
                <a:sym typeface="Ubuntu Mono"/>
              </a:rPr>
              <a:t>root@node:~# virsh dump --memory-only coco.img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AAD9A0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AAD9A0"/>
                </a:solidFill>
                <a:latin typeface="Ubuntu Mono"/>
                <a:ea typeface="Ubuntu Mono"/>
                <a:cs typeface="Ubuntu Mono"/>
                <a:sym typeface="Ubuntu Mono"/>
              </a:rPr>
              <a:t>9f 3b a1 ... 7c 44 e2   (ciphertext)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Calibri"/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AAD9A0"/>
              </a:buClr>
              <a:buSzPts val="1050"/>
              <a:buFont typeface="Ubuntu Mono"/>
              <a:buNone/>
            </a:pPr>
            <a:r>
              <a:rPr b="1" i="0" lang="en-US" sz="1050" u="none" cap="none" strike="noStrike">
                <a:solidFill>
                  <a:srgbClr val="AAD9A0"/>
                </a:solidFill>
                <a:latin typeface="Ubuntu Mono"/>
                <a:ea typeface="Ubuntu Mono"/>
                <a:cs typeface="Ubuntu Mono"/>
                <a:sym typeface="Ubuntu Mono"/>
              </a:rPr>
              <a:t>&gt;&gt;&gt; nothing. by construction.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19"/>
          <p:cNvSpPr/>
          <p:nvPr/>
        </p:nvSpPr>
        <p:spPr>
          <a:xfrm>
            <a:off x="685800" y="5742432"/>
            <a:ext cx="1082009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300"/>
              <a:buFont typeface="Ubuntu"/>
              <a:buNone/>
            </a:pPr>
            <a:r>
              <a:rPr b="0" i="1" lang="en-US" sz="130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kubectl exec, logs and probes all still work </a:t>
            </a:r>
            <a:r>
              <a:rPr i="1" lang="en-US" sz="1300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-</a:t>
            </a:r>
            <a:r>
              <a:rPr b="0" i="1" lang="en-US" sz="130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 over the policy-gated agent channel, not over host memory access.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20"/>
          <p:cNvSpPr/>
          <p:nvPr/>
        </p:nvSpPr>
        <p:spPr>
          <a:xfrm>
            <a:off x="685800" y="475488"/>
            <a:ext cx="1082009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50"/>
              <a:buFont typeface="Ubuntu"/>
              <a:buNone/>
            </a:pPr>
            <a:r>
              <a:rPr b="1" i="0" lang="en-US" sz="10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OPERATIONAL REALITY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20"/>
          <p:cNvSpPr/>
          <p:nvPr/>
        </p:nvSpPr>
        <p:spPr>
          <a:xfrm>
            <a:off x="685800" y="731520"/>
            <a:ext cx="10820095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3000"/>
              <a:buFont typeface="Ubuntu"/>
              <a:buNone/>
            </a:pP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What it costs </a:t>
            </a:r>
            <a:r>
              <a:rPr b="1" lang="en-US" sz="3000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-</a:t>
            </a: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 measure your own, but expect this shape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20"/>
          <p:cNvSpPr/>
          <p:nvPr/>
        </p:nvSpPr>
        <p:spPr>
          <a:xfrm>
            <a:off x="685800" y="6345936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00"/>
              <a:buFont typeface="Ubuntu"/>
              <a:buNone/>
            </a:pPr>
            <a:r>
              <a:rPr b="0" i="0" lang="en-US" sz="9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Zero-Trust Workloads with Confidential Containers on Ubuntu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20"/>
          <p:cNvSpPr/>
          <p:nvPr/>
        </p:nvSpPr>
        <p:spPr>
          <a:xfrm>
            <a:off x="11018520" y="6345936"/>
            <a:ext cx="5029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900"/>
              <a:buFont typeface="Ubuntu"/>
              <a:buNone/>
            </a:pPr>
            <a:r>
              <a:rPr b="1" i="0" lang="en-US" sz="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17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20"/>
          <p:cNvSpPr/>
          <p:nvPr/>
        </p:nvSpPr>
        <p:spPr>
          <a:xfrm>
            <a:off x="11715750" y="6325362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20"/>
          <p:cNvSpPr/>
          <p:nvPr/>
        </p:nvSpPr>
        <p:spPr>
          <a:xfrm>
            <a:off x="1162468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20"/>
          <p:cNvSpPr/>
          <p:nvPr/>
        </p:nvSpPr>
        <p:spPr>
          <a:xfrm>
            <a:off x="1180681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4" name="Google Shape;56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1481328"/>
            <a:ext cx="6035040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20"/>
          <p:cNvSpPr/>
          <p:nvPr/>
        </p:nvSpPr>
        <p:spPr>
          <a:xfrm>
            <a:off x="7040880" y="1481328"/>
            <a:ext cx="2095348" cy="1298448"/>
          </a:xfrm>
          <a:prstGeom prst="roundRect">
            <a:avLst>
              <a:gd fmla="val 4225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20"/>
          <p:cNvSpPr/>
          <p:nvPr/>
        </p:nvSpPr>
        <p:spPr>
          <a:xfrm>
            <a:off x="7260336" y="1609344"/>
            <a:ext cx="1656436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2600"/>
              <a:buFont typeface="Ubuntu"/>
              <a:buNone/>
            </a:pPr>
            <a:r>
              <a:rPr b="1" i="0" lang="en-US" sz="26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2–8%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20"/>
          <p:cNvSpPr/>
          <p:nvPr/>
        </p:nvSpPr>
        <p:spPr>
          <a:xfrm>
            <a:off x="7260336" y="2084832"/>
            <a:ext cx="1656436" cy="6217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9629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80"/>
              <a:buFont typeface="Ubuntu"/>
              <a:buNone/>
            </a:pP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CPU-bound throughput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9629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80"/>
              <a:buFont typeface="Ubuntu"/>
              <a:buNone/>
            </a:pP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cost from memory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9629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80"/>
              <a:buFont typeface="Ubuntu"/>
              <a:buNone/>
            </a:pP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encryption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20"/>
          <p:cNvSpPr/>
          <p:nvPr/>
        </p:nvSpPr>
        <p:spPr>
          <a:xfrm>
            <a:off x="9410548" y="1481328"/>
            <a:ext cx="2095348" cy="1298448"/>
          </a:xfrm>
          <a:prstGeom prst="roundRect">
            <a:avLst>
              <a:gd fmla="val 4225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20"/>
          <p:cNvSpPr/>
          <p:nvPr/>
        </p:nvSpPr>
        <p:spPr>
          <a:xfrm>
            <a:off x="9630004" y="1609344"/>
            <a:ext cx="1656436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2600"/>
              <a:buFont typeface="Ubuntu"/>
              <a:buNone/>
            </a:pPr>
            <a:r>
              <a:rPr b="1" i="0" lang="en-US" sz="26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~15–30%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20"/>
          <p:cNvSpPr/>
          <p:nvPr/>
        </p:nvSpPr>
        <p:spPr>
          <a:xfrm>
            <a:off x="9630004" y="2084832"/>
            <a:ext cx="1656436" cy="6217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9629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80"/>
              <a:buFont typeface="Ubuntu"/>
              <a:buNone/>
            </a:pP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penalty on I/O-heavy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9629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80"/>
              <a:buFont typeface="Ubuntu"/>
              <a:buNone/>
            </a:pP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and syscall-heavy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9629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80"/>
              <a:buFont typeface="Ubuntu"/>
              <a:buNone/>
            </a:pP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workloads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20"/>
          <p:cNvSpPr/>
          <p:nvPr/>
        </p:nvSpPr>
        <p:spPr>
          <a:xfrm>
            <a:off x="7040880" y="2962656"/>
            <a:ext cx="2095348" cy="1298448"/>
          </a:xfrm>
          <a:prstGeom prst="roundRect">
            <a:avLst>
              <a:gd fmla="val 4225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20"/>
          <p:cNvSpPr/>
          <p:nvPr/>
        </p:nvSpPr>
        <p:spPr>
          <a:xfrm>
            <a:off x="7260336" y="3090672"/>
            <a:ext cx="1656436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2600"/>
              <a:buFont typeface="Ubuntu"/>
              <a:buNone/>
            </a:pPr>
            <a:r>
              <a:rPr b="1" i="0" lang="en-US" sz="26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+256 MiB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20"/>
          <p:cNvSpPr/>
          <p:nvPr/>
        </p:nvSpPr>
        <p:spPr>
          <a:xfrm>
            <a:off x="7260336" y="3566160"/>
            <a:ext cx="1656436" cy="6217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9629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80"/>
              <a:buFont typeface="Ubuntu"/>
              <a:buNone/>
            </a:pP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fixed memory overhead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9629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80"/>
              <a:buFont typeface="Ubuntu"/>
              <a:buNone/>
            </a:pP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per pod for the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9629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80"/>
              <a:buFont typeface="Ubuntu"/>
              <a:buNone/>
            </a:pP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utility VM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20"/>
          <p:cNvSpPr/>
          <p:nvPr/>
        </p:nvSpPr>
        <p:spPr>
          <a:xfrm>
            <a:off x="9410548" y="2962656"/>
            <a:ext cx="2095348" cy="1298448"/>
          </a:xfrm>
          <a:prstGeom prst="roundRect">
            <a:avLst>
              <a:gd fmla="val 4225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p20"/>
          <p:cNvSpPr/>
          <p:nvPr/>
        </p:nvSpPr>
        <p:spPr>
          <a:xfrm>
            <a:off x="9630004" y="3090672"/>
            <a:ext cx="1656436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2600"/>
              <a:buFont typeface="Ubuntu"/>
              <a:buNone/>
            </a:pPr>
            <a:r>
              <a:rPr b="1" i="0" lang="en-US" sz="26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1 : 1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20"/>
          <p:cNvSpPr/>
          <p:nvPr/>
        </p:nvSpPr>
        <p:spPr>
          <a:xfrm>
            <a:off x="9630004" y="3566160"/>
            <a:ext cx="1656436" cy="6217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9629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80"/>
              <a:buFont typeface="Ubuntu"/>
              <a:buNone/>
            </a:pP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pod to VM. Density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9629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80"/>
              <a:buFont typeface="Ubuntu"/>
              <a:buNone/>
            </a:pP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planning changes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9629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80"/>
              <a:buFont typeface="Ubuntu"/>
              <a:buNone/>
            </a:pP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completely.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20"/>
          <p:cNvSpPr/>
          <p:nvPr/>
        </p:nvSpPr>
        <p:spPr>
          <a:xfrm>
            <a:off x="685800" y="4910328"/>
            <a:ext cx="10820095" cy="960120"/>
          </a:xfrm>
          <a:prstGeom prst="roundRect">
            <a:avLst>
              <a:gd fmla="val 5714" name="adj"/>
            </a:avLst>
          </a:prstGeom>
          <a:solidFill>
            <a:srgbClr val="FDF1EC"/>
          </a:solidFill>
          <a:ln cap="flat" cmpd="sng" w="9525">
            <a:solidFill>
              <a:srgbClr val="F3D9CE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20"/>
          <p:cNvSpPr/>
          <p:nvPr/>
        </p:nvSpPr>
        <p:spPr>
          <a:xfrm>
            <a:off x="1005840" y="5047488"/>
            <a:ext cx="10180015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200"/>
              <a:buFont typeface="Ubuntu"/>
              <a:buNone/>
            </a:pPr>
            <a:r>
              <a:rPr b="0" i="0" lang="en-US" sz="12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These are indicative figures from lab hardware, not a benchmark you should cite. The honest planning rule: confidential computing is cheap for compute-bound work, expensive for chatty I/O, and always expensive for pod density. Benchmark your own workload before you commit a platform decision.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21"/>
          <p:cNvSpPr/>
          <p:nvPr/>
        </p:nvSpPr>
        <p:spPr>
          <a:xfrm>
            <a:off x="685800" y="475488"/>
            <a:ext cx="1082009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50"/>
              <a:buFont typeface="Ubuntu"/>
              <a:buNone/>
            </a:pPr>
            <a:r>
              <a:rPr b="1" i="0" lang="en-US" sz="10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HARD-WON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21"/>
          <p:cNvSpPr/>
          <p:nvPr/>
        </p:nvSpPr>
        <p:spPr>
          <a:xfrm>
            <a:off x="685800" y="731520"/>
            <a:ext cx="10820095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3000"/>
              <a:buFont typeface="Ubuntu"/>
              <a:buNone/>
            </a:pP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Six things that will bite you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21"/>
          <p:cNvSpPr/>
          <p:nvPr/>
        </p:nvSpPr>
        <p:spPr>
          <a:xfrm>
            <a:off x="685800" y="6345936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00"/>
              <a:buFont typeface="Ubuntu"/>
              <a:buNone/>
            </a:pPr>
            <a:r>
              <a:rPr b="0" i="0" lang="en-US" sz="9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Zero-Trust Workloads with Confidential Containers on Ubuntu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21"/>
          <p:cNvSpPr/>
          <p:nvPr/>
        </p:nvSpPr>
        <p:spPr>
          <a:xfrm>
            <a:off x="11018520" y="6345936"/>
            <a:ext cx="5029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900"/>
              <a:buFont typeface="Ubuntu"/>
              <a:buNone/>
            </a:pPr>
            <a:r>
              <a:rPr b="1" i="0" lang="en-US" sz="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18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21"/>
          <p:cNvSpPr/>
          <p:nvPr/>
        </p:nvSpPr>
        <p:spPr>
          <a:xfrm>
            <a:off x="11715750" y="6325362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21"/>
          <p:cNvSpPr/>
          <p:nvPr/>
        </p:nvSpPr>
        <p:spPr>
          <a:xfrm>
            <a:off x="1162468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21"/>
          <p:cNvSpPr/>
          <p:nvPr/>
        </p:nvSpPr>
        <p:spPr>
          <a:xfrm>
            <a:off x="1180681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21"/>
          <p:cNvSpPr/>
          <p:nvPr/>
        </p:nvSpPr>
        <p:spPr>
          <a:xfrm>
            <a:off x="685800" y="1481328"/>
            <a:ext cx="3401568" cy="1975104"/>
          </a:xfrm>
          <a:prstGeom prst="roundRect">
            <a:avLst>
              <a:gd fmla="val 2778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21"/>
          <p:cNvSpPr/>
          <p:nvPr/>
        </p:nvSpPr>
        <p:spPr>
          <a:xfrm>
            <a:off x="960120" y="1719072"/>
            <a:ext cx="384048" cy="384048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21"/>
          <p:cNvSpPr/>
          <p:nvPr/>
        </p:nvSpPr>
        <p:spPr>
          <a:xfrm>
            <a:off x="960120" y="1719072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1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21"/>
          <p:cNvSpPr/>
          <p:nvPr/>
        </p:nvSpPr>
        <p:spPr>
          <a:xfrm>
            <a:off x="1435608" y="1737360"/>
            <a:ext cx="2377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Debugging is meant to hurt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21"/>
          <p:cNvSpPr/>
          <p:nvPr/>
        </p:nvSpPr>
        <p:spPr>
          <a:xfrm>
            <a:off x="960120" y="2231136"/>
            <a:ext cx="2852928" cy="11155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4259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80"/>
              <a:buFont typeface="Ubuntu"/>
              <a:buNone/>
            </a:pP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No host-side memory inspection, no core dumps, console disabled. Invest in in-guest structured logging and an attested telemetry path before you migrate anything important.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21"/>
          <p:cNvSpPr/>
          <p:nvPr/>
        </p:nvSpPr>
        <p:spPr>
          <a:xfrm>
            <a:off x="4398264" y="1481328"/>
            <a:ext cx="3401568" cy="1975104"/>
          </a:xfrm>
          <a:prstGeom prst="roundRect">
            <a:avLst>
              <a:gd fmla="val 2778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p21"/>
          <p:cNvSpPr/>
          <p:nvPr/>
        </p:nvSpPr>
        <p:spPr>
          <a:xfrm>
            <a:off x="4672584" y="1719072"/>
            <a:ext cx="384048" cy="384048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21"/>
          <p:cNvSpPr/>
          <p:nvPr/>
        </p:nvSpPr>
        <p:spPr>
          <a:xfrm>
            <a:off x="4672584" y="1719072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21"/>
          <p:cNvSpPr/>
          <p:nvPr/>
        </p:nvSpPr>
        <p:spPr>
          <a:xfrm>
            <a:off x="5148072" y="1737360"/>
            <a:ext cx="2377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Reference values drift constantly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21"/>
          <p:cNvSpPr/>
          <p:nvPr/>
        </p:nvSpPr>
        <p:spPr>
          <a:xfrm>
            <a:off x="4672584" y="2231136"/>
            <a:ext cx="2852928" cy="11155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4259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80"/>
              <a:buFont typeface="Ubuntu"/>
              <a:buNone/>
            </a:pP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Every kernel, initrd or cmdline change moves MRTD and the RTMRs. Generate reference values in CI and publish them to RVPS as a release step, or your fleet fails closed after a routine patch.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21"/>
          <p:cNvSpPr/>
          <p:nvPr/>
        </p:nvSpPr>
        <p:spPr>
          <a:xfrm>
            <a:off x="8110728" y="1481328"/>
            <a:ext cx="3401568" cy="1975104"/>
          </a:xfrm>
          <a:prstGeom prst="roundRect">
            <a:avLst>
              <a:gd fmla="val 2778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21"/>
          <p:cNvSpPr/>
          <p:nvPr/>
        </p:nvSpPr>
        <p:spPr>
          <a:xfrm>
            <a:off x="8385048" y="1719072"/>
            <a:ext cx="384048" cy="384048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21"/>
          <p:cNvSpPr/>
          <p:nvPr/>
        </p:nvSpPr>
        <p:spPr>
          <a:xfrm>
            <a:off x="8385048" y="1719072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3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21"/>
          <p:cNvSpPr/>
          <p:nvPr/>
        </p:nvSpPr>
        <p:spPr>
          <a:xfrm>
            <a:off x="8860536" y="1737360"/>
            <a:ext cx="2377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Storage and network cross the boundary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21"/>
          <p:cNvSpPr/>
          <p:nvPr/>
        </p:nvSpPr>
        <p:spPr>
          <a:xfrm>
            <a:off x="8385048" y="2231136"/>
            <a:ext cx="2852928" cy="11155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4259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80"/>
              <a:buFont typeface="Ubuntu"/>
              <a:buNone/>
            </a:pP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virtio-blk and virtio-net are host-mediated. A confidential pod on an unencrypted PV is theatre. Encrypt volumes in-guest and enforce mTLS.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21"/>
          <p:cNvSpPr/>
          <p:nvPr/>
        </p:nvSpPr>
        <p:spPr>
          <a:xfrm>
            <a:off x="685800" y="3749040"/>
            <a:ext cx="3401568" cy="1975104"/>
          </a:xfrm>
          <a:prstGeom prst="roundRect">
            <a:avLst>
              <a:gd fmla="val 2778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p21"/>
          <p:cNvSpPr/>
          <p:nvPr/>
        </p:nvSpPr>
        <p:spPr>
          <a:xfrm>
            <a:off x="960120" y="3986784"/>
            <a:ext cx="384048" cy="384048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21"/>
          <p:cNvSpPr/>
          <p:nvPr/>
        </p:nvSpPr>
        <p:spPr>
          <a:xfrm>
            <a:off x="960120" y="3986784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4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21"/>
          <p:cNvSpPr/>
          <p:nvPr/>
        </p:nvSpPr>
        <p:spPr>
          <a:xfrm>
            <a:off x="1435608" y="4005072"/>
            <a:ext cx="2377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Registry credentials move in-guest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21"/>
          <p:cNvSpPr/>
          <p:nvPr/>
        </p:nvSpPr>
        <p:spPr>
          <a:xfrm>
            <a:off x="960120" y="4498848"/>
            <a:ext cx="2852928" cy="11155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4259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80"/>
              <a:buFont typeface="Ubuntu"/>
              <a:buNone/>
            </a:pP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image-rs pulls inside the TEE, so imagePullSecrets flow through CDH </a:t>
            </a:r>
            <a:r>
              <a:rPr lang="en-US" sz="1080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- </a:t>
            </a: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 not the kubelet. Existing credential automation usually needs rework.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21"/>
          <p:cNvSpPr/>
          <p:nvPr/>
        </p:nvSpPr>
        <p:spPr>
          <a:xfrm>
            <a:off x="4398264" y="3749040"/>
            <a:ext cx="3401568" cy="1975104"/>
          </a:xfrm>
          <a:prstGeom prst="roundRect">
            <a:avLst>
              <a:gd fmla="val 2778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21"/>
          <p:cNvSpPr/>
          <p:nvPr/>
        </p:nvSpPr>
        <p:spPr>
          <a:xfrm>
            <a:off x="4672584" y="3986784"/>
            <a:ext cx="384048" cy="384048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21"/>
          <p:cNvSpPr/>
          <p:nvPr/>
        </p:nvSpPr>
        <p:spPr>
          <a:xfrm>
            <a:off x="4672584" y="3986784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5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21"/>
          <p:cNvSpPr/>
          <p:nvPr/>
        </p:nvSpPr>
        <p:spPr>
          <a:xfrm>
            <a:off x="5148072" y="4005072"/>
            <a:ext cx="2377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GPUs are a second trust domain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21"/>
          <p:cNvSpPr/>
          <p:nvPr/>
        </p:nvSpPr>
        <p:spPr>
          <a:xfrm>
            <a:off x="4672584" y="4498848"/>
            <a:ext cx="2852928" cy="11155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4259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80"/>
              <a:buFont typeface="Ubuntu"/>
              <a:buNone/>
            </a:pP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Confidential GPU mode has its own attestation and its own bounce buffers. Do not assume a TDX pod protects what you hand to the accelerator.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21"/>
          <p:cNvSpPr/>
          <p:nvPr/>
        </p:nvSpPr>
        <p:spPr>
          <a:xfrm>
            <a:off x="8110728" y="3749040"/>
            <a:ext cx="3401568" cy="1975104"/>
          </a:xfrm>
          <a:prstGeom prst="roundRect">
            <a:avLst>
              <a:gd fmla="val 2778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p21"/>
          <p:cNvSpPr/>
          <p:nvPr/>
        </p:nvSpPr>
        <p:spPr>
          <a:xfrm>
            <a:off x="8385048" y="3986784"/>
            <a:ext cx="384048" cy="384048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8" name="Google Shape;618;p21"/>
          <p:cNvSpPr/>
          <p:nvPr/>
        </p:nvSpPr>
        <p:spPr>
          <a:xfrm>
            <a:off x="8385048" y="3986784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6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21"/>
          <p:cNvSpPr/>
          <p:nvPr/>
        </p:nvSpPr>
        <p:spPr>
          <a:xfrm>
            <a:off x="8860536" y="4005072"/>
            <a:ext cx="2377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Capacity planning is different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21"/>
          <p:cNvSpPr/>
          <p:nvPr/>
        </p:nvSpPr>
        <p:spPr>
          <a:xfrm>
            <a:off x="8385048" y="4498848"/>
            <a:ext cx="2852928" cy="11155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4259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80"/>
              <a:buFont typeface="Ubuntu"/>
              <a:buNone/>
            </a:pPr>
            <a:r>
              <a:rPr b="0" i="0" lang="en-US" sz="108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TEE memory is finite, NUMA-bound and reserved per pod. Label and taint TEE nodes and treat confidential capacity as a scarce, budgeted resource.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/>
          <p:nvPr/>
        </p:nvSpPr>
        <p:spPr>
          <a:xfrm>
            <a:off x="685800" y="475488"/>
            <a:ext cx="1082009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50"/>
              <a:buFont typeface="Ubuntu"/>
              <a:buNone/>
            </a:pPr>
            <a:r>
              <a:rPr b="1" i="0" lang="en-US" sz="10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SPEAKER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4"/>
          <p:cNvSpPr/>
          <p:nvPr/>
        </p:nvSpPr>
        <p:spPr>
          <a:xfrm>
            <a:off x="685800" y="731520"/>
            <a:ext cx="10820095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3000"/>
              <a:buFont typeface="Ubuntu"/>
              <a:buNone/>
            </a:pP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$ whoami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4"/>
          <p:cNvSpPr/>
          <p:nvPr/>
        </p:nvSpPr>
        <p:spPr>
          <a:xfrm>
            <a:off x="685800" y="6345936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00"/>
              <a:buFont typeface="Ubuntu"/>
              <a:buNone/>
            </a:pPr>
            <a:r>
              <a:rPr b="0" i="0" lang="en-US" sz="9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Zero-Trust Workloads with Confidential Containers on Ubuntu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4"/>
          <p:cNvSpPr/>
          <p:nvPr/>
        </p:nvSpPr>
        <p:spPr>
          <a:xfrm>
            <a:off x="11018520" y="6345936"/>
            <a:ext cx="5029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900"/>
              <a:buFont typeface="Ubuntu"/>
              <a:buNone/>
            </a:pPr>
            <a:r>
              <a:rPr b="1" i="0" lang="en-US" sz="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01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4"/>
          <p:cNvSpPr/>
          <p:nvPr/>
        </p:nvSpPr>
        <p:spPr>
          <a:xfrm>
            <a:off x="11715750" y="6325362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4"/>
          <p:cNvSpPr/>
          <p:nvPr/>
        </p:nvSpPr>
        <p:spPr>
          <a:xfrm>
            <a:off x="1162468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4"/>
          <p:cNvSpPr/>
          <p:nvPr/>
        </p:nvSpPr>
        <p:spPr>
          <a:xfrm>
            <a:off x="1180681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4"/>
          <p:cNvSpPr/>
          <p:nvPr/>
        </p:nvSpPr>
        <p:spPr>
          <a:xfrm>
            <a:off x="685800" y="1481328"/>
            <a:ext cx="4069080" cy="4434840"/>
          </a:xfrm>
          <a:prstGeom prst="roundRect">
            <a:avLst>
              <a:gd fmla="val 1348" name="adj"/>
            </a:avLst>
          </a:prstGeom>
          <a:solidFill>
            <a:srgbClr val="FDF1EC"/>
          </a:solidFill>
          <a:ln cap="flat" cmpd="sng" w="9525">
            <a:solidFill>
              <a:srgbClr val="F3D9CE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4"/>
          <p:cNvSpPr/>
          <p:nvPr/>
        </p:nvSpPr>
        <p:spPr>
          <a:xfrm>
            <a:off x="2153412" y="2084832"/>
            <a:ext cx="1133856" cy="1133856"/>
          </a:xfrm>
          <a:prstGeom prst="ellipse">
            <a:avLst/>
          </a:prstGeom>
          <a:noFill/>
          <a:ln cap="flat" cmpd="sng" w="31750">
            <a:solidFill>
              <a:srgbClr val="E954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4"/>
          <p:cNvSpPr/>
          <p:nvPr/>
        </p:nvSpPr>
        <p:spPr>
          <a:xfrm>
            <a:off x="2555748" y="1920240"/>
            <a:ext cx="329184" cy="32918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E954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4"/>
          <p:cNvSpPr/>
          <p:nvPr/>
        </p:nvSpPr>
        <p:spPr>
          <a:xfrm>
            <a:off x="2064788" y="2770632"/>
            <a:ext cx="329184" cy="32918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E954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4"/>
          <p:cNvSpPr/>
          <p:nvPr/>
        </p:nvSpPr>
        <p:spPr>
          <a:xfrm>
            <a:off x="3046708" y="2770632"/>
            <a:ext cx="329184" cy="32918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E954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4"/>
          <p:cNvSpPr/>
          <p:nvPr/>
        </p:nvSpPr>
        <p:spPr>
          <a:xfrm>
            <a:off x="960120" y="3447288"/>
            <a:ext cx="3520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2000"/>
              <a:buFont typeface="Ubuntu"/>
              <a:buNone/>
            </a:pPr>
            <a:r>
              <a:rPr b="1" i="0" lang="en-US" sz="20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Vutukuri Sreenivas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4"/>
          <p:cNvSpPr/>
          <p:nvPr/>
        </p:nvSpPr>
        <p:spPr>
          <a:xfrm>
            <a:off x="960120" y="3822192"/>
            <a:ext cx="3520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200"/>
              <a:buFont typeface="Ubuntu"/>
              <a:buNone/>
            </a:pPr>
            <a:r>
              <a:rPr b="0" i="1" lang="en-US" sz="120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V Sreenivas  ·  “Seenu”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4"/>
          <p:cNvSpPr/>
          <p:nvPr/>
        </p:nvSpPr>
        <p:spPr>
          <a:xfrm>
            <a:off x="960120" y="4270248"/>
            <a:ext cx="352044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7826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50"/>
              <a:buFont typeface="Ubuntu"/>
              <a:buNone/>
            </a:pPr>
            <a:r>
              <a:rPr b="0" i="0" lang="en-US" sz="11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Linux security · eBPF · cloud-native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47826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50"/>
              <a:buFont typeface="Ubuntu"/>
              <a:buNone/>
            </a:pPr>
            <a:r>
              <a:rPr b="0" i="0" lang="en-US" sz="11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security observability · zero-trust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47826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50"/>
              <a:buFont typeface="Ubuntu"/>
              <a:buNone/>
            </a:pPr>
            <a:r>
              <a:rPr b="0" i="0" lang="en-US" sz="11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architecture · CI/CD platform engineering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4"/>
          <p:cNvSpPr/>
          <p:nvPr/>
        </p:nvSpPr>
        <p:spPr>
          <a:xfrm>
            <a:off x="960120" y="5340096"/>
            <a:ext cx="3520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50"/>
              <a:buFont typeface="Ubuntu Mono"/>
              <a:buNone/>
            </a:pPr>
            <a:r>
              <a:rPr b="0" i="0" lang="en-US" sz="950" u="none" cap="none" strike="noStrike">
                <a:solidFill>
                  <a:srgbClr val="AEA79F"/>
                </a:solidFill>
                <a:latin typeface="Ubuntu Mono"/>
                <a:ea typeface="Ubuntu Mono"/>
                <a:cs typeface="Ubuntu Mono"/>
                <a:sym typeface="Ubuntu Mono"/>
              </a:rPr>
              <a:t>linkedin.com/in/v-sreenivas-985088203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4"/>
          <p:cNvSpPr/>
          <p:nvPr/>
        </p:nvSpPr>
        <p:spPr>
          <a:xfrm>
            <a:off x="5074920" y="1536192"/>
            <a:ext cx="420624" cy="42062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4"/>
          <p:cNvSpPr/>
          <p:nvPr/>
        </p:nvSpPr>
        <p:spPr>
          <a:xfrm>
            <a:off x="5074920" y="1536192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1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/>
          <p:nvPr/>
        </p:nvSpPr>
        <p:spPr>
          <a:xfrm>
            <a:off x="5696712" y="1481328"/>
            <a:ext cx="5809183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450"/>
              <a:buFont typeface="Ubuntu"/>
              <a:buNone/>
            </a:pPr>
            <a:r>
              <a:rPr b="1" i="0" lang="en-US" sz="145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Developer Advocate &amp; AI Platform Engineer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4"/>
          <p:cNvSpPr/>
          <p:nvPr/>
        </p:nvSpPr>
        <p:spPr>
          <a:xfrm>
            <a:off x="5696712" y="1810512"/>
            <a:ext cx="5809183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200"/>
              <a:buFont typeface="Ubuntu"/>
              <a:buNone/>
            </a:pPr>
            <a:r>
              <a:rPr b="0" i="0" lang="en-US" sz="12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Hack2Skill</a:t>
            </a:r>
            <a:r>
              <a:rPr lang="en-US" sz="1200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b="0" i="0" lang="en-US" sz="12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 AI-native platforms, cloud-native infrastructure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1" name="Google Shape;51;p4"/>
          <p:cNvCxnSpPr/>
          <p:nvPr/>
        </p:nvCxnSpPr>
        <p:spPr>
          <a:xfrm>
            <a:off x="5696712" y="2395728"/>
            <a:ext cx="5809183" cy="0"/>
          </a:xfrm>
          <a:prstGeom prst="straightConnector1">
            <a:avLst/>
          </a:prstGeom>
          <a:noFill/>
          <a:ln cap="flat" cmpd="sng" w="12700">
            <a:solidFill>
              <a:srgbClr val="EDE8E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" name="Google Shape;52;p4"/>
          <p:cNvSpPr/>
          <p:nvPr/>
        </p:nvSpPr>
        <p:spPr>
          <a:xfrm>
            <a:off x="5074920" y="2670048"/>
            <a:ext cx="420624" cy="42062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/>
          <p:nvPr/>
        </p:nvSpPr>
        <p:spPr>
          <a:xfrm>
            <a:off x="5074920" y="2670048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4"/>
          <p:cNvSpPr/>
          <p:nvPr/>
        </p:nvSpPr>
        <p:spPr>
          <a:xfrm>
            <a:off x="5696712" y="2615184"/>
            <a:ext cx="5809183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450"/>
              <a:buFont typeface="Ubuntu"/>
              <a:buNone/>
            </a:pPr>
            <a:r>
              <a:rPr b="1" i="0" lang="en-US" sz="145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Co-founder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4"/>
          <p:cNvSpPr/>
          <p:nvPr/>
        </p:nvSpPr>
        <p:spPr>
          <a:xfrm>
            <a:off x="5696712" y="2944368"/>
            <a:ext cx="5809183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200"/>
              <a:buFont typeface="Ubuntu"/>
              <a:buNone/>
            </a:pPr>
            <a:r>
              <a:rPr b="0" i="0" lang="en-US" sz="12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Cyberdefend Technologies</a:t>
            </a:r>
            <a:r>
              <a:rPr lang="en-US" sz="1200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b="0" i="0" lang="en-US" sz="12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offensive &amp; defensive security consulting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6" name="Google Shape;56;p4"/>
          <p:cNvCxnSpPr/>
          <p:nvPr/>
        </p:nvCxnSpPr>
        <p:spPr>
          <a:xfrm>
            <a:off x="5696712" y="3529584"/>
            <a:ext cx="5809183" cy="0"/>
          </a:xfrm>
          <a:prstGeom prst="straightConnector1">
            <a:avLst/>
          </a:prstGeom>
          <a:noFill/>
          <a:ln cap="flat" cmpd="sng" w="12700">
            <a:solidFill>
              <a:srgbClr val="EDE8E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7" name="Google Shape;57;p4"/>
          <p:cNvSpPr/>
          <p:nvPr/>
        </p:nvSpPr>
        <p:spPr>
          <a:xfrm>
            <a:off x="5074920" y="3803904"/>
            <a:ext cx="420624" cy="42062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4"/>
          <p:cNvSpPr/>
          <p:nvPr/>
        </p:nvSpPr>
        <p:spPr>
          <a:xfrm>
            <a:off x="5074920" y="3803904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3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4"/>
          <p:cNvSpPr/>
          <p:nvPr/>
        </p:nvSpPr>
        <p:spPr>
          <a:xfrm>
            <a:off x="5696712" y="3749040"/>
            <a:ext cx="5809183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450"/>
              <a:buFont typeface="Ubuntu"/>
              <a:buNone/>
            </a:pPr>
            <a:r>
              <a:rPr b="1" i="0" lang="en-US" sz="145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GSoC Organisation Administrator &amp; Mentor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4"/>
          <p:cNvSpPr/>
          <p:nvPr/>
        </p:nvSpPr>
        <p:spPr>
          <a:xfrm>
            <a:off x="5696712" y="4078224"/>
            <a:ext cx="5809183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200"/>
              <a:buFont typeface="Ubuntu"/>
              <a:buNone/>
            </a:pPr>
            <a:r>
              <a:rPr b="0" i="0" lang="en-US" sz="12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Jenkins</a:t>
            </a:r>
            <a:r>
              <a:rPr lang="en-US" sz="1200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b="0" i="0" lang="en-US" sz="12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open source contributor, CI/CD tooling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1" name="Google Shape;61;p4"/>
          <p:cNvCxnSpPr/>
          <p:nvPr/>
        </p:nvCxnSpPr>
        <p:spPr>
          <a:xfrm>
            <a:off x="5696712" y="4663440"/>
            <a:ext cx="5809183" cy="0"/>
          </a:xfrm>
          <a:prstGeom prst="straightConnector1">
            <a:avLst/>
          </a:prstGeom>
          <a:noFill/>
          <a:ln cap="flat" cmpd="sng" w="12700">
            <a:solidFill>
              <a:srgbClr val="EDE8E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4"/>
          <p:cNvSpPr/>
          <p:nvPr/>
        </p:nvSpPr>
        <p:spPr>
          <a:xfrm>
            <a:off x="5074920" y="4937760"/>
            <a:ext cx="420624" cy="42062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4"/>
          <p:cNvSpPr/>
          <p:nvPr/>
        </p:nvSpPr>
        <p:spPr>
          <a:xfrm>
            <a:off x="5074920" y="4937760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4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4"/>
          <p:cNvSpPr/>
          <p:nvPr/>
        </p:nvSpPr>
        <p:spPr>
          <a:xfrm>
            <a:off x="5696712" y="4882896"/>
            <a:ext cx="5809183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450"/>
              <a:buFont typeface="Ubuntu"/>
              <a:buNone/>
            </a:pPr>
            <a:r>
              <a:rPr b="1" i="0" lang="en-US" sz="145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Technical Oversight Committee &amp; Ambassador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4"/>
          <p:cNvSpPr/>
          <p:nvPr/>
        </p:nvSpPr>
        <p:spPr>
          <a:xfrm>
            <a:off x="5696712" y="5212080"/>
            <a:ext cx="5809183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200"/>
              <a:buFont typeface="Ubuntu"/>
              <a:buNone/>
            </a:pPr>
            <a:r>
              <a:rPr b="0" i="0" lang="en-US" sz="12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Continuous Delivery Foundation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22"/>
          <p:cNvSpPr/>
          <p:nvPr/>
        </p:nvSpPr>
        <p:spPr>
          <a:xfrm>
            <a:off x="685800" y="475488"/>
            <a:ext cx="1082009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50"/>
              <a:buFont typeface="Ubuntu"/>
              <a:buNone/>
            </a:pPr>
            <a:r>
              <a:rPr b="1" i="0" lang="en-US" sz="10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WHERE IT FITS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22"/>
          <p:cNvSpPr/>
          <p:nvPr/>
        </p:nvSpPr>
        <p:spPr>
          <a:xfrm>
            <a:off x="685800" y="731520"/>
            <a:ext cx="10820095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3000"/>
              <a:buFont typeface="Ubuntu"/>
              <a:buNone/>
            </a:pP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Confidential Containers inside a zero-trust architecture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22"/>
          <p:cNvSpPr/>
          <p:nvPr/>
        </p:nvSpPr>
        <p:spPr>
          <a:xfrm>
            <a:off x="685800" y="6345936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00"/>
              <a:buFont typeface="Ubuntu"/>
              <a:buNone/>
            </a:pPr>
            <a:r>
              <a:rPr b="0" i="0" lang="en-US" sz="9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Zero-Trust Workloads with Confidential Containers on Ubuntu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22"/>
          <p:cNvSpPr/>
          <p:nvPr/>
        </p:nvSpPr>
        <p:spPr>
          <a:xfrm>
            <a:off x="11018520" y="6345936"/>
            <a:ext cx="5029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900"/>
              <a:buFont typeface="Ubuntu"/>
              <a:buNone/>
            </a:pPr>
            <a:r>
              <a:rPr b="1" i="0" lang="en-US" sz="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19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22"/>
          <p:cNvSpPr/>
          <p:nvPr/>
        </p:nvSpPr>
        <p:spPr>
          <a:xfrm>
            <a:off x="11715750" y="6325362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1" name="Google Shape;631;p22"/>
          <p:cNvSpPr/>
          <p:nvPr/>
        </p:nvSpPr>
        <p:spPr>
          <a:xfrm>
            <a:off x="1162468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22"/>
          <p:cNvSpPr/>
          <p:nvPr/>
        </p:nvSpPr>
        <p:spPr>
          <a:xfrm>
            <a:off x="1180681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633" name="Google Shape;633;p22"/>
          <p:cNvGraphicFramePr/>
          <p:nvPr/>
        </p:nvGraphicFramePr>
        <p:xfrm>
          <a:off x="685800" y="148132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{9DAA8DF5-78F1-4C28-8E6C-A8EE744F57A8}</a:tableStyleId>
              </a:tblPr>
              <a:tblGrid>
                <a:gridCol w="2286000"/>
                <a:gridCol w="3337550"/>
                <a:gridCol w="5193800"/>
              </a:tblGrid>
              <a:tr h="548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Zero-trust pillar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88900" marB="88900" marR="139700" marL="1397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Established control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88900" marB="88900" marR="139700" marL="1397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What Confidential Containers adds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88900" marB="88900" marR="139700" marL="1397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48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Workload identity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88900" marB="88900" marR="139700" marL="1397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SPIFFE / SPIRE, service-account tokens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88900" marB="88900" marR="139700" marL="1397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Hardware attestation becomes the root of identity </a:t>
                      </a:r>
                      <a:r>
                        <a:rPr lang="en-US" sz="1150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-</a:t>
                      </a: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 an identity a compromised host cannot forge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88900" marB="88900" marR="139700" marL="1397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48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Runtime isolation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88900" marB="88900" marR="139700" marL="1397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Namespaces, cgroups, seccomp, AppArmor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88900" marB="88900" marR="139700" marL="1397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Memory encryption and hardware isolation from the host kernel and hypervisor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88900" marB="88900" marR="139700" marL="1397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48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Secrets management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88900" marB="88900" marR="139700" marL="1397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Vault, External Secrets, CSI drivers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88900" marB="88900" marR="139700" marL="1397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Keys released only to an attested trust domain, never to the node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88900" marB="88900" marR="139700" marL="1397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48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Network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88900" marB="88900" marR="139700" marL="1397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mTLS, Cilium, service mesh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88900" marB="88900" marR="139700" marL="1397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Terminate TLS inside the TEE so the host never holds the session key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88900" marB="88900" marR="139700" marL="1397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48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Supply chain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88900" marB="88900" marR="139700" marL="1397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cosign, SLSA provenance, SBOM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88900" marB="88900" marR="139700" marL="1397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Encrypted layers plus digest-bound key release </a:t>
                      </a:r>
                      <a:r>
                        <a:rPr lang="en-US" sz="1150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-</a:t>
                      </a: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 provenance enforced at runtime, not just at admission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88900" marB="88900" marR="139700" marL="1397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48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Audit and assurance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88900" marB="88900" marR="139700" marL="1397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Admission policy, CIS benchmarks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88900" marB="88900" marR="139700" marL="1397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A signed, verifiable claim about what code actually ran on which silicon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88900" marB="88900" marR="139700" marL="1397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34" name="Google Shape;634;p22"/>
          <p:cNvSpPr/>
          <p:nvPr/>
        </p:nvSpPr>
        <p:spPr>
          <a:xfrm>
            <a:off x="685800" y="5687568"/>
            <a:ext cx="1082009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350"/>
              <a:buFont typeface="Ubuntu"/>
              <a:buNone/>
            </a:pPr>
            <a:r>
              <a:rPr b="1" i="1" lang="en-US" sz="135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Attestation is the missing primitive: it lets a policy decision depend on what is running, not on where it claims to be running.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23"/>
          <p:cNvSpPr/>
          <p:nvPr/>
        </p:nvSpPr>
        <p:spPr>
          <a:xfrm>
            <a:off x="685800" y="475488"/>
            <a:ext cx="1082009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50"/>
              <a:buFont typeface="Ubuntu"/>
              <a:buNone/>
            </a:pPr>
            <a:r>
              <a:rPr b="1" i="0" lang="en-US" sz="10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DIRECTION OF TRAVEL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23"/>
          <p:cNvSpPr/>
          <p:nvPr/>
        </p:nvSpPr>
        <p:spPr>
          <a:xfrm>
            <a:off x="685800" y="731520"/>
            <a:ext cx="10820095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3000"/>
              <a:buFont typeface="Ubuntu"/>
              <a:buNone/>
            </a:pP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What to watch over the next eighteen months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23"/>
          <p:cNvSpPr/>
          <p:nvPr/>
        </p:nvSpPr>
        <p:spPr>
          <a:xfrm>
            <a:off x="685800" y="6345936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00"/>
              <a:buFont typeface="Ubuntu"/>
              <a:buNone/>
            </a:pPr>
            <a:r>
              <a:rPr b="0" i="0" lang="en-US" sz="9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Zero-Trust Workloads with Confidential Containers on Ubuntu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23"/>
          <p:cNvSpPr/>
          <p:nvPr/>
        </p:nvSpPr>
        <p:spPr>
          <a:xfrm>
            <a:off x="11018520" y="6345936"/>
            <a:ext cx="5029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900"/>
              <a:buFont typeface="Ubuntu"/>
              <a:buNone/>
            </a:pPr>
            <a:r>
              <a:rPr b="1" i="0" lang="en-US" sz="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20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23"/>
          <p:cNvSpPr/>
          <p:nvPr/>
        </p:nvSpPr>
        <p:spPr>
          <a:xfrm>
            <a:off x="11715750" y="6325362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p23"/>
          <p:cNvSpPr/>
          <p:nvPr/>
        </p:nvSpPr>
        <p:spPr>
          <a:xfrm>
            <a:off x="1162468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23"/>
          <p:cNvSpPr/>
          <p:nvPr/>
        </p:nvSpPr>
        <p:spPr>
          <a:xfrm>
            <a:off x="1180681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p23"/>
          <p:cNvSpPr/>
          <p:nvPr/>
        </p:nvSpPr>
        <p:spPr>
          <a:xfrm>
            <a:off x="685800" y="1801368"/>
            <a:ext cx="2039112" cy="3520440"/>
          </a:xfrm>
          <a:prstGeom prst="roundRect">
            <a:avLst>
              <a:gd fmla="val 2691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p23"/>
          <p:cNvSpPr/>
          <p:nvPr/>
        </p:nvSpPr>
        <p:spPr>
          <a:xfrm>
            <a:off x="1495044" y="2048256"/>
            <a:ext cx="420624" cy="42062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9" name="Google Shape;649;p23"/>
          <p:cNvSpPr/>
          <p:nvPr/>
        </p:nvSpPr>
        <p:spPr>
          <a:xfrm>
            <a:off x="1495044" y="2048256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1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23"/>
          <p:cNvSpPr/>
          <p:nvPr/>
        </p:nvSpPr>
        <p:spPr>
          <a:xfrm>
            <a:off x="886968" y="2651760"/>
            <a:ext cx="1636776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769"/>
              </a:lnSpc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Peer pods everywhere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23"/>
          <p:cNvSpPr/>
          <p:nvPr/>
        </p:nvSpPr>
        <p:spPr>
          <a:xfrm>
            <a:off x="886968" y="3419856"/>
            <a:ext cx="1636776" cy="1691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6792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60"/>
              <a:buFont typeface="Ubuntu"/>
              <a:buNone/>
            </a:pPr>
            <a:r>
              <a:rPr b="0" i="0" lang="en-US" sz="106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cloud-api-adaptor runs the utility VM as a real cloud VM, so you get confidential pods on managed Kubernetes without nested virtualisation.</a:t>
            </a:r>
            <a:endParaRPr b="0" i="0" sz="106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23"/>
          <p:cNvSpPr/>
          <p:nvPr/>
        </p:nvSpPr>
        <p:spPr>
          <a:xfrm>
            <a:off x="2898648" y="1801368"/>
            <a:ext cx="2039112" cy="3520440"/>
          </a:xfrm>
          <a:prstGeom prst="roundRect">
            <a:avLst>
              <a:gd fmla="val 2691" name="adj"/>
            </a:avLst>
          </a:prstGeom>
          <a:solidFill>
            <a:srgbClr val="FDF1EC"/>
          </a:solidFill>
          <a:ln cap="flat" cmpd="sng" w="9525">
            <a:solidFill>
              <a:srgbClr val="F3D9CE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23"/>
          <p:cNvSpPr/>
          <p:nvPr/>
        </p:nvSpPr>
        <p:spPr>
          <a:xfrm>
            <a:off x="3707892" y="2048256"/>
            <a:ext cx="420624" cy="42062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p23"/>
          <p:cNvSpPr/>
          <p:nvPr/>
        </p:nvSpPr>
        <p:spPr>
          <a:xfrm>
            <a:off x="3707892" y="2048256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23"/>
          <p:cNvSpPr/>
          <p:nvPr/>
        </p:nvSpPr>
        <p:spPr>
          <a:xfrm>
            <a:off x="3099816" y="2651760"/>
            <a:ext cx="1636776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769"/>
              </a:lnSpc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Confidential AI as the driver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23"/>
          <p:cNvSpPr/>
          <p:nvPr/>
        </p:nvSpPr>
        <p:spPr>
          <a:xfrm>
            <a:off x="3099816" y="3419856"/>
            <a:ext cx="1636776" cy="1691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6792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60"/>
              <a:buFont typeface="Ubuntu"/>
              <a:buNone/>
            </a:pPr>
            <a:r>
              <a:rPr b="0" i="0" lang="en-US" sz="106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GPU confidential mode plus attested key release is becoming the default architecture for hosting third-party model weights.</a:t>
            </a:r>
            <a:endParaRPr b="0" i="0" sz="106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23"/>
          <p:cNvSpPr/>
          <p:nvPr/>
        </p:nvSpPr>
        <p:spPr>
          <a:xfrm>
            <a:off x="5111496" y="1801368"/>
            <a:ext cx="2039112" cy="3520440"/>
          </a:xfrm>
          <a:prstGeom prst="roundRect">
            <a:avLst>
              <a:gd fmla="val 2691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23"/>
          <p:cNvSpPr/>
          <p:nvPr/>
        </p:nvSpPr>
        <p:spPr>
          <a:xfrm>
            <a:off x="5920740" y="2048256"/>
            <a:ext cx="420624" cy="42062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23"/>
          <p:cNvSpPr/>
          <p:nvPr/>
        </p:nvSpPr>
        <p:spPr>
          <a:xfrm>
            <a:off x="5920740" y="2048256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3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23"/>
          <p:cNvSpPr/>
          <p:nvPr/>
        </p:nvSpPr>
        <p:spPr>
          <a:xfrm>
            <a:off x="5312664" y="2651760"/>
            <a:ext cx="1636776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769"/>
              </a:lnSpc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Arm CCA reaching general availability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23"/>
          <p:cNvSpPr/>
          <p:nvPr/>
        </p:nvSpPr>
        <p:spPr>
          <a:xfrm>
            <a:off x="5312664" y="3419856"/>
            <a:ext cx="1636776" cy="1691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6792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60"/>
              <a:buFont typeface="Ubuntu"/>
              <a:buNone/>
            </a:pPr>
            <a:r>
              <a:rPr b="0" i="0" lang="en-US" sz="106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Realms bring the same model to Arm servers and, eventually, to the confidential edge.</a:t>
            </a:r>
            <a:endParaRPr b="0" i="0" sz="106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23"/>
          <p:cNvSpPr/>
          <p:nvPr/>
        </p:nvSpPr>
        <p:spPr>
          <a:xfrm>
            <a:off x="7324344" y="1801368"/>
            <a:ext cx="2039112" cy="3520440"/>
          </a:xfrm>
          <a:prstGeom prst="roundRect">
            <a:avLst>
              <a:gd fmla="val 2691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" name="Google Shape;663;p23"/>
          <p:cNvSpPr/>
          <p:nvPr/>
        </p:nvSpPr>
        <p:spPr>
          <a:xfrm>
            <a:off x="8133588" y="2048256"/>
            <a:ext cx="420624" cy="42062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4" name="Google Shape;664;p23"/>
          <p:cNvSpPr/>
          <p:nvPr/>
        </p:nvSpPr>
        <p:spPr>
          <a:xfrm>
            <a:off x="8133588" y="2048256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4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23"/>
          <p:cNvSpPr/>
          <p:nvPr/>
        </p:nvSpPr>
        <p:spPr>
          <a:xfrm>
            <a:off x="7525512" y="2651760"/>
            <a:ext cx="1636776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769"/>
              </a:lnSpc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Attestation interoperability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23"/>
          <p:cNvSpPr/>
          <p:nvPr/>
        </p:nvSpPr>
        <p:spPr>
          <a:xfrm>
            <a:off x="7525512" y="3419856"/>
            <a:ext cx="1636776" cy="1691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6792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60"/>
              <a:buFont typeface="Ubuntu"/>
              <a:buNone/>
            </a:pPr>
            <a:r>
              <a:rPr b="0" i="0" lang="en-US" sz="106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Convergence on IETF RATS, Veraison and EAT means one verifier across Intel, AMD, Arm and GPU evidence.</a:t>
            </a:r>
            <a:endParaRPr b="0" i="0" sz="106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23"/>
          <p:cNvSpPr/>
          <p:nvPr/>
        </p:nvSpPr>
        <p:spPr>
          <a:xfrm>
            <a:off x="9537192" y="1801368"/>
            <a:ext cx="2039112" cy="3520440"/>
          </a:xfrm>
          <a:prstGeom prst="roundRect">
            <a:avLst>
              <a:gd fmla="val 2691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p23"/>
          <p:cNvSpPr/>
          <p:nvPr/>
        </p:nvSpPr>
        <p:spPr>
          <a:xfrm>
            <a:off x="10346436" y="2048256"/>
            <a:ext cx="420624" cy="42062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9" name="Google Shape;669;p23"/>
          <p:cNvSpPr/>
          <p:nvPr/>
        </p:nvSpPr>
        <p:spPr>
          <a:xfrm>
            <a:off x="10346436" y="2048256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5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23"/>
          <p:cNvSpPr/>
          <p:nvPr/>
        </p:nvSpPr>
        <p:spPr>
          <a:xfrm>
            <a:off x="9738360" y="2651760"/>
            <a:ext cx="1636776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769"/>
              </a:lnSpc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Regulation catching up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23"/>
          <p:cNvSpPr/>
          <p:nvPr/>
        </p:nvSpPr>
        <p:spPr>
          <a:xfrm>
            <a:off x="9738360" y="3419856"/>
            <a:ext cx="1636776" cy="1691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6792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060"/>
              <a:buFont typeface="Ubuntu"/>
              <a:buNone/>
            </a:pPr>
            <a:r>
              <a:rPr b="0" i="0" lang="en-US" sz="106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Data residency, DORA, and India's DPDP Act increasingly push toward provable isolation rather than contractual assurance.</a:t>
            </a:r>
            <a:endParaRPr b="0" i="0" sz="106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23"/>
          <p:cNvSpPr/>
          <p:nvPr/>
        </p:nvSpPr>
        <p:spPr>
          <a:xfrm>
            <a:off x="685800" y="5623560"/>
            <a:ext cx="1082009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350"/>
              <a:buFont typeface="Ubuntu"/>
              <a:buNone/>
            </a:pPr>
            <a:r>
              <a:rPr b="0" i="1" lang="en-US" sz="13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The interesting question is no longer whether the hardware works. It is whether your platform team can operate attestation as a day-two service.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24"/>
          <p:cNvSpPr/>
          <p:nvPr/>
        </p:nvSpPr>
        <p:spPr>
          <a:xfrm>
            <a:off x="685800" y="475488"/>
            <a:ext cx="1082009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50"/>
              <a:buFont typeface="Ubuntu"/>
              <a:buNone/>
            </a:pPr>
            <a:r>
              <a:rPr b="1" i="0" lang="en-US" sz="10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TAKEAWAYS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24"/>
          <p:cNvSpPr/>
          <p:nvPr/>
        </p:nvSpPr>
        <p:spPr>
          <a:xfrm>
            <a:off x="685800" y="731520"/>
            <a:ext cx="10820095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3000"/>
              <a:buFont typeface="Ubuntu"/>
              <a:buNone/>
            </a:pP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Four things to leave with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24"/>
          <p:cNvSpPr/>
          <p:nvPr/>
        </p:nvSpPr>
        <p:spPr>
          <a:xfrm>
            <a:off x="685800" y="6345936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00"/>
              <a:buFont typeface="Ubuntu"/>
              <a:buNone/>
            </a:pPr>
            <a:r>
              <a:rPr b="0" i="0" lang="en-US" sz="9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Zero-Trust Workloads with Confidential Containers on Ubuntu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24"/>
          <p:cNvSpPr/>
          <p:nvPr/>
        </p:nvSpPr>
        <p:spPr>
          <a:xfrm>
            <a:off x="11018520" y="6345936"/>
            <a:ext cx="5029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900"/>
              <a:buFont typeface="Ubuntu"/>
              <a:buNone/>
            </a:pPr>
            <a:r>
              <a:rPr b="1" i="0" lang="en-US" sz="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21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24"/>
          <p:cNvSpPr/>
          <p:nvPr/>
        </p:nvSpPr>
        <p:spPr>
          <a:xfrm>
            <a:off x="11715750" y="6325362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24"/>
          <p:cNvSpPr/>
          <p:nvPr/>
        </p:nvSpPr>
        <p:spPr>
          <a:xfrm>
            <a:off x="1162468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24"/>
          <p:cNvSpPr/>
          <p:nvPr/>
        </p:nvSpPr>
        <p:spPr>
          <a:xfrm>
            <a:off x="1180681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" name="Google Shape;685;p24"/>
          <p:cNvSpPr/>
          <p:nvPr/>
        </p:nvSpPr>
        <p:spPr>
          <a:xfrm>
            <a:off x="685800" y="1517904"/>
            <a:ext cx="475488" cy="475488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" name="Google Shape;686;p24"/>
          <p:cNvSpPr/>
          <p:nvPr/>
        </p:nvSpPr>
        <p:spPr>
          <a:xfrm>
            <a:off x="685800" y="1517904"/>
            <a:ext cx="475488" cy="475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Ubuntu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1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24"/>
          <p:cNvSpPr/>
          <p:nvPr/>
        </p:nvSpPr>
        <p:spPr>
          <a:xfrm>
            <a:off x="1399032" y="1481328"/>
            <a:ext cx="10106863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800"/>
              <a:buFont typeface="Ubuntu"/>
              <a:buNone/>
            </a:pPr>
            <a:r>
              <a:rPr b="1" i="0" lang="en-US" sz="18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At rest and in transit are table stakes.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24"/>
          <p:cNvSpPr/>
          <p:nvPr/>
        </p:nvSpPr>
        <p:spPr>
          <a:xfrm>
            <a:off x="1399032" y="1865376"/>
            <a:ext cx="10106863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461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300"/>
              <a:buFont typeface="Ubuntu"/>
              <a:buNone/>
            </a:pPr>
            <a:r>
              <a:rPr b="0" i="0" lang="en-US" sz="13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Data in use is where your residual risk actually lives </a:t>
            </a:r>
            <a:r>
              <a:rPr lang="en-US" sz="1300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-</a:t>
            </a:r>
            <a:r>
              <a:rPr b="0" i="0" lang="en-US" sz="13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 and it is the one state your current controls cannot touch.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89" name="Google Shape;689;p24"/>
          <p:cNvCxnSpPr/>
          <p:nvPr/>
        </p:nvCxnSpPr>
        <p:spPr>
          <a:xfrm>
            <a:off x="1399032" y="2505456"/>
            <a:ext cx="10106863" cy="0"/>
          </a:xfrm>
          <a:prstGeom prst="straightConnector1">
            <a:avLst/>
          </a:prstGeom>
          <a:noFill/>
          <a:ln cap="flat" cmpd="sng" w="12700">
            <a:solidFill>
              <a:srgbClr val="EDE8E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90" name="Google Shape;690;p24"/>
          <p:cNvSpPr/>
          <p:nvPr/>
        </p:nvSpPr>
        <p:spPr>
          <a:xfrm>
            <a:off x="685800" y="2688336"/>
            <a:ext cx="475488" cy="475488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24"/>
          <p:cNvSpPr/>
          <p:nvPr/>
        </p:nvSpPr>
        <p:spPr>
          <a:xfrm>
            <a:off x="685800" y="2688336"/>
            <a:ext cx="475488" cy="475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Ubuntu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24"/>
          <p:cNvSpPr/>
          <p:nvPr/>
        </p:nvSpPr>
        <p:spPr>
          <a:xfrm>
            <a:off x="1399032" y="2651760"/>
            <a:ext cx="10106863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800"/>
              <a:buFont typeface="Ubuntu"/>
              <a:buNone/>
            </a:pPr>
            <a:r>
              <a:rPr b="1" i="0" lang="en-US" sz="18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Attestation is the hard part, not encryption.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24"/>
          <p:cNvSpPr/>
          <p:nvPr/>
        </p:nvSpPr>
        <p:spPr>
          <a:xfrm>
            <a:off x="1399032" y="3035808"/>
            <a:ext cx="10106863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461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300"/>
              <a:buFont typeface="Ubuntu"/>
              <a:buNone/>
            </a:pPr>
            <a:r>
              <a:rPr b="0" i="0" lang="en-US" sz="13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Memory encryption is a silicon feature you switch on. The Rego policy governing key release is the security control you own and must maintain.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94" name="Google Shape;694;p24"/>
          <p:cNvCxnSpPr/>
          <p:nvPr/>
        </p:nvCxnSpPr>
        <p:spPr>
          <a:xfrm>
            <a:off x="1399032" y="3675888"/>
            <a:ext cx="10106863" cy="0"/>
          </a:xfrm>
          <a:prstGeom prst="straightConnector1">
            <a:avLst/>
          </a:prstGeom>
          <a:noFill/>
          <a:ln cap="flat" cmpd="sng" w="12700">
            <a:solidFill>
              <a:srgbClr val="EDE8E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95" name="Google Shape;695;p24"/>
          <p:cNvSpPr/>
          <p:nvPr/>
        </p:nvSpPr>
        <p:spPr>
          <a:xfrm>
            <a:off x="685800" y="3858768"/>
            <a:ext cx="475488" cy="475488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" name="Google Shape;696;p24"/>
          <p:cNvSpPr/>
          <p:nvPr/>
        </p:nvSpPr>
        <p:spPr>
          <a:xfrm>
            <a:off x="685800" y="3858768"/>
            <a:ext cx="475488" cy="475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Ubuntu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3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24"/>
          <p:cNvSpPr/>
          <p:nvPr/>
        </p:nvSpPr>
        <p:spPr>
          <a:xfrm>
            <a:off x="1399032" y="3822192"/>
            <a:ext cx="10106863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800"/>
              <a:buFont typeface="Ubuntu"/>
              <a:buNone/>
            </a:pPr>
            <a:r>
              <a:rPr b="1" i="0" lang="en-US" sz="18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Ubuntu 24.04 LTS plus MicroK8s plus the CoCo operator is a working path today.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24"/>
          <p:cNvSpPr/>
          <p:nvPr/>
        </p:nvSpPr>
        <p:spPr>
          <a:xfrm>
            <a:off x="1399032" y="4206240"/>
            <a:ext cx="10106863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461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300"/>
              <a:buFont typeface="Ubuntu"/>
              <a:buNone/>
            </a:pPr>
            <a:r>
              <a:rPr b="0" i="0" lang="en-US" sz="13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This is no longer a research demo. It is a supported stack you can stand up this quarter on hardware you can buy.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99" name="Google Shape;699;p24"/>
          <p:cNvCxnSpPr/>
          <p:nvPr/>
        </p:nvCxnSpPr>
        <p:spPr>
          <a:xfrm>
            <a:off x="1399032" y="4846320"/>
            <a:ext cx="10106863" cy="0"/>
          </a:xfrm>
          <a:prstGeom prst="straightConnector1">
            <a:avLst/>
          </a:prstGeom>
          <a:noFill/>
          <a:ln cap="flat" cmpd="sng" w="12700">
            <a:solidFill>
              <a:srgbClr val="EDE8E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00" name="Google Shape;700;p24"/>
          <p:cNvSpPr/>
          <p:nvPr/>
        </p:nvSpPr>
        <p:spPr>
          <a:xfrm>
            <a:off x="685800" y="5029200"/>
            <a:ext cx="475488" cy="475488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24"/>
          <p:cNvSpPr/>
          <p:nvPr/>
        </p:nvSpPr>
        <p:spPr>
          <a:xfrm>
            <a:off x="685800" y="5029200"/>
            <a:ext cx="475488" cy="475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Ubuntu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4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24"/>
          <p:cNvSpPr/>
          <p:nvPr/>
        </p:nvSpPr>
        <p:spPr>
          <a:xfrm>
            <a:off x="1399032" y="4992624"/>
            <a:ext cx="10106863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800"/>
              <a:buFont typeface="Ubuntu"/>
              <a:buNone/>
            </a:pPr>
            <a:r>
              <a:rPr b="1" i="0" lang="en-US" sz="18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Start with one workload that would make headlines if it leaked.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24"/>
          <p:cNvSpPr/>
          <p:nvPr/>
        </p:nvSpPr>
        <p:spPr>
          <a:xfrm>
            <a:off x="1399032" y="5376672"/>
            <a:ext cx="10106863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461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300"/>
              <a:buFont typeface="Ubuntu"/>
              <a:buNone/>
            </a:pPr>
            <a:r>
              <a:rPr b="0" i="0" lang="en-US" sz="13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Migrate it, measure it, learn the operational pain on something you care about </a:t>
            </a:r>
            <a:r>
              <a:rPr lang="en-US" sz="1300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-</a:t>
            </a:r>
            <a:r>
              <a:rPr b="0" i="0" lang="en-US" sz="13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 then expand deliberately.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25"/>
          <p:cNvSpPr/>
          <p:nvPr/>
        </p:nvSpPr>
        <p:spPr>
          <a:xfrm>
            <a:off x="8869680" y="1874520"/>
            <a:ext cx="2834640" cy="2834640"/>
          </a:xfrm>
          <a:prstGeom prst="ellipse">
            <a:avLst/>
          </a:prstGeom>
          <a:noFill/>
          <a:ln cap="flat" cmpd="sng" w="76200">
            <a:solidFill>
              <a:srgbClr val="FDF1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25"/>
          <p:cNvSpPr/>
          <p:nvPr/>
        </p:nvSpPr>
        <p:spPr>
          <a:xfrm>
            <a:off x="9884664" y="1472184"/>
            <a:ext cx="804672" cy="804672"/>
          </a:xfrm>
          <a:prstGeom prst="ellipse">
            <a:avLst/>
          </a:prstGeom>
          <a:solidFill>
            <a:srgbClr val="FDF1EC"/>
          </a:solidFill>
          <a:ln cap="flat" cmpd="sng" w="12700">
            <a:solidFill>
              <a:srgbClr val="FDF1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1" name="Google Shape;711;p25"/>
          <p:cNvSpPr/>
          <p:nvPr/>
        </p:nvSpPr>
        <p:spPr>
          <a:xfrm>
            <a:off x="8657265" y="3598164"/>
            <a:ext cx="804672" cy="804672"/>
          </a:xfrm>
          <a:prstGeom prst="ellipse">
            <a:avLst/>
          </a:prstGeom>
          <a:solidFill>
            <a:srgbClr val="FDF1EC"/>
          </a:solidFill>
          <a:ln cap="flat" cmpd="sng" w="12700">
            <a:solidFill>
              <a:srgbClr val="FDF1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2" name="Google Shape;712;p25"/>
          <p:cNvSpPr/>
          <p:nvPr/>
        </p:nvSpPr>
        <p:spPr>
          <a:xfrm>
            <a:off x="11112063" y="3598164"/>
            <a:ext cx="804672" cy="804672"/>
          </a:xfrm>
          <a:prstGeom prst="ellipse">
            <a:avLst/>
          </a:prstGeom>
          <a:solidFill>
            <a:srgbClr val="FDF1EC"/>
          </a:solidFill>
          <a:ln cap="flat" cmpd="sng" w="12700">
            <a:solidFill>
              <a:srgbClr val="FDF1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25"/>
          <p:cNvSpPr/>
          <p:nvPr/>
        </p:nvSpPr>
        <p:spPr>
          <a:xfrm>
            <a:off x="685800" y="1234440"/>
            <a:ext cx="777240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4600"/>
              <a:buFont typeface="Ubuntu"/>
              <a:buNone/>
            </a:pPr>
            <a:r>
              <a:rPr b="1" i="0" lang="en-US" sz="46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Thank you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25"/>
          <p:cNvSpPr/>
          <p:nvPr/>
        </p:nvSpPr>
        <p:spPr>
          <a:xfrm>
            <a:off x="685800" y="2121408"/>
            <a:ext cx="786384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500"/>
              <a:buFont typeface="Ubuntu"/>
              <a:buNone/>
            </a:pPr>
            <a:r>
              <a:rPr b="0" i="1" lang="en-US" sz="15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Questions </a:t>
            </a:r>
            <a:r>
              <a:rPr i="1" lang="en-US" sz="1500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-</a:t>
            </a:r>
            <a:r>
              <a:rPr b="0" i="1" lang="en-US" sz="15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 and if the demo hardware behaved, come and break it yourself.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15" name="Google Shape;715;p25"/>
          <p:cNvCxnSpPr/>
          <p:nvPr/>
        </p:nvCxnSpPr>
        <p:spPr>
          <a:xfrm>
            <a:off x="685800" y="2761488"/>
            <a:ext cx="6949440" cy="0"/>
          </a:xfrm>
          <a:prstGeom prst="straightConnector1">
            <a:avLst/>
          </a:prstGeom>
          <a:noFill/>
          <a:ln cap="flat" cmpd="sng" w="12700">
            <a:solidFill>
              <a:srgbClr val="EDE8E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16" name="Google Shape;716;p25"/>
          <p:cNvSpPr/>
          <p:nvPr/>
        </p:nvSpPr>
        <p:spPr>
          <a:xfrm>
            <a:off x="685800" y="2971800"/>
            <a:ext cx="5029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00"/>
              <a:buFont typeface="Ubuntu"/>
              <a:buNone/>
            </a:pPr>
            <a:r>
              <a:rPr b="1" i="0" lang="en-US" sz="100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RESOURCES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25"/>
          <p:cNvSpPr/>
          <p:nvPr/>
        </p:nvSpPr>
        <p:spPr>
          <a:xfrm>
            <a:off x="685800" y="3310128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200"/>
              <a:buFont typeface="Ubuntu"/>
              <a:buNone/>
            </a:pPr>
            <a:r>
              <a:rPr b="1" i="0" lang="en-US" sz="12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Confidential Containers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25"/>
          <p:cNvSpPr/>
          <p:nvPr/>
        </p:nvSpPr>
        <p:spPr>
          <a:xfrm>
            <a:off x="3611880" y="3310128"/>
            <a:ext cx="4206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100"/>
              <a:buFont typeface="Ubuntu Mono"/>
              <a:buNone/>
            </a:pPr>
            <a:r>
              <a:rPr b="0" i="0" lang="en-US" sz="1100" u="none" cap="none" strike="noStrike">
                <a:solidFill>
                  <a:srgbClr val="C7431B"/>
                </a:solidFill>
                <a:latin typeface="Ubuntu Mono"/>
                <a:ea typeface="Ubuntu Mono"/>
                <a:cs typeface="Ubuntu Mono"/>
                <a:sym typeface="Ubuntu Mono"/>
              </a:rPr>
              <a:t>github.com/confidential-containers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25"/>
          <p:cNvSpPr/>
          <p:nvPr/>
        </p:nvSpPr>
        <p:spPr>
          <a:xfrm>
            <a:off x="685800" y="3767328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200"/>
              <a:buFont typeface="Ubuntu"/>
              <a:buNone/>
            </a:pPr>
            <a:r>
              <a:rPr b="1" i="0" lang="en-US" sz="12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Trustee (KBS · AS · RVPS)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25"/>
          <p:cNvSpPr/>
          <p:nvPr/>
        </p:nvSpPr>
        <p:spPr>
          <a:xfrm>
            <a:off x="3611880" y="3767328"/>
            <a:ext cx="4206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100"/>
              <a:buFont typeface="Ubuntu Mono"/>
              <a:buNone/>
            </a:pPr>
            <a:r>
              <a:rPr b="0" i="0" lang="en-US" sz="1100" u="none" cap="none" strike="noStrike">
                <a:solidFill>
                  <a:srgbClr val="C7431B"/>
                </a:solidFill>
                <a:latin typeface="Ubuntu Mono"/>
                <a:ea typeface="Ubuntu Mono"/>
                <a:cs typeface="Ubuntu Mono"/>
                <a:sym typeface="Ubuntu Mono"/>
              </a:rPr>
              <a:t>github.com/confidential-containers/trustee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25"/>
          <p:cNvSpPr/>
          <p:nvPr/>
        </p:nvSpPr>
        <p:spPr>
          <a:xfrm>
            <a:off x="685800" y="4224528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200"/>
              <a:buFont typeface="Ubuntu"/>
              <a:buNone/>
            </a:pPr>
            <a:r>
              <a:rPr b="1" i="0" lang="en-US" sz="12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Canonical TDX enablement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25"/>
          <p:cNvSpPr/>
          <p:nvPr/>
        </p:nvSpPr>
        <p:spPr>
          <a:xfrm>
            <a:off x="3611880" y="4224528"/>
            <a:ext cx="4206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100"/>
              <a:buFont typeface="Ubuntu Mono"/>
              <a:buNone/>
            </a:pPr>
            <a:r>
              <a:rPr b="0" i="0" lang="en-US" sz="1100" u="none" cap="none" strike="noStrike">
                <a:solidFill>
                  <a:srgbClr val="C7431B"/>
                </a:solidFill>
                <a:latin typeface="Ubuntu Mono"/>
                <a:ea typeface="Ubuntu Mono"/>
                <a:cs typeface="Ubuntu Mono"/>
                <a:sym typeface="Ubuntu Mono"/>
              </a:rPr>
              <a:t>github.com/canonical/tdx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3" name="Google Shape;723;p25"/>
          <p:cNvSpPr/>
          <p:nvPr/>
        </p:nvSpPr>
        <p:spPr>
          <a:xfrm>
            <a:off x="685800" y="4681728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200"/>
              <a:buFont typeface="Ubuntu"/>
              <a:buNone/>
            </a:pPr>
            <a:r>
              <a:rPr b="1" i="0" lang="en-US" sz="12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Kata Containers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25"/>
          <p:cNvSpPr/>
          <p:nvPr/>
        </p:nvSpPr>
        <p:spPr>
          <a:xfrm>
            <a:off x="3611880" y="4681728"/>
            <a:ext cx="4206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100"/>
              <a:buFont typeface="Ubuntu Mono"/>
              <a:buNone/>
            </a:pPr>
            <a:r>
              <a:rPr b="0" i="0" lang="en-US" sz="1100" u="none" cap="none" strike="noStrike">
                <a:solidFill>
                  <a:srgbClr val="C7431B"/>
                </a:solidFill>
                <a:latin typeface="Ubuntu Mono"/>
                <a:ea typeface="Ubuntu Mono"/>
                <a:cs typeface="Ubuntu Mono"/>
                <a:sym typeface="Ubuntu Mono"/>
              </a:rPr>
              <a:t>katacontainers.io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p25"/>
          <p:cNvSpPr/>
          <p:nvPr/>
        </p:nvSpPr>
        <p:spPr>
          <a:xfrm>
            <a:off x="685800" y="5138928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200"/>
              <a:buFont typeface="Ubuntu"/>
              <a:buNone/>
            </a:pPr>
            <a:r>
              <a:rPr b="1" i="0" lang="en-US" sz="12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Ubuntu confidential computing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Google Shape;726;p25"/>
          <p:cNvSpPr/>
          <p:nvPr/>
        </p:nvSpPr>
        <p:spPr>
          <a:xfrm>
            <a:off x="3611880" y="5138928"/>
            <a:ext cx="4206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100"/>
              <a:buFont typeface="Ubuntu Mono"/>
              <a:buNone/>
            </a:pPr>
            <a:r>
              <a:rPr b="0" i="0" lang="en-US" sz="1100" u="none" cap="none" strike="noStrike">
                <a:solidFill>
                  <a:srgbClr val="C7431B"/>
                </a:solidFill>
                <a:latin typeface="Ubuntu Mono"/>
                <a:ea typeface="Ubuntu Mono"/>
                <a:cs typeface="Ubuntu Mono"/>
                <a:sym typeface="Ubuntu Mono"/>
              </a:rPr>
              <a:t>ubuntu.com/confidential-computing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27" name="Google Shape;727;p25"/>
          <p:cNvCxnSpPr/>
          <p:nvPr/>
        </p:nvCxnSpPr>
        <p:spPr>
          <a:xfrm>
            <a:off x="685800" y="5760720"/>
            <a:ext cx="6949440" cy="0"/>
          </a:xfrm>
          <a:prstGeom prst="straightConnector1">
            <a:avLst/>
          </a:prstGeom>
          <a:noFill/>
          <a:ln cap="flat" cmpd="sng" w="12700">
            <a:solidFill>
              <a:srgbClr val="EDE8E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8" name="Google Shape;728;p25"/>
          <p:cNvSpPr/>
          <p:nvPr/>
        </p:nvSpPr>
        <p:spPr>
          <a:xfrm>
            <a:off x="685800" y="5943600"/>
            <a:ext cx="9601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50"/>
              <a:buFont typeface="Ubuntu"/>
              <a:buNone/>
            </a:pPr>
            <a:r>
              <a:rPr b="0" i="0" lang="en-US" sz="11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Vutukuri Sreenivas   ·   linkedin.com/in/v-sreenivas-985088203   ·   UbuCon Asia 2026, Taipei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"/>
          <p:cNvSpPr/>
          <p:nvPr/>
        </p:nvSpPr>
        <p:spPr>
          <a:xfrm>
            <a:off x="685800" y="475488"/>
            <a:ext cx="1082009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50"/>
              <a:buFont typeface="Ubuntu"/>
              <a:buNone/>
            </a:pPr>
            <a:r>
              <a:rPr b="1" i="0" lang="en-US" sz="10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THE PROBLEM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5"/>
          <p:cNvSpPr/>
          <p:nvPr/>
        </p:nvSpPr>
        <p:spPr>
          <a:xfrm>
            <a:off x="685800" y="731520"/>
            <a:ext cx="10820095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3000"/>
              <a:buFont typeface="Ubuntu"/>
              <a:buNone/>
            </a:pP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Two states solved. One left wide open.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5"/>
          <p:cNvSpPr/>
          <p:nvPr/>
        </p:nvSpPr>
        <p:spPr>
          <a:xfrm>
            <a:off x="685800" y="6345936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00"/>
              <a:buFont typeface="Ubuntu"/>
              <a:buNone/>
            </a:pPr>
            <a:r>
              <a:rPr b="0" i="0" lang="en-US" sz="9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Zero-Trust Workloads with Confidential Containers on Ubuntu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5"/>
          <p:cNvSpPr/>
          <p:nvPr/>
        </p:nvSpPr>
        <p:spPr>
          <a:xfrm>
            <a:off x="11018520" y="6345936"/>
            <a:ext cx="5029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900"/>
              <a:buFont typeface="Ubuntu"/>
              <a:buNone/>
            </a:pPr>
            <a:r>
              <a:rPr b="1" i="0" lang="en-US" sz="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02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5"/>
          <p:cNvSpPr/>
          <p:nvPr/>
        </p:nvSpPr>
        <p:spPr>
          <a:xfrm>
            <a:off x="11715750" y="6325362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5"/>
          <p:cNvSpPr/>
          <p:nvPr/>
        </p:nvSpPr>
        <p:spPr>
          <a:xfrm>
            <a:off x="1162468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5"/>
          <p:cNvSpPr/>
          <p:nvPr/>
        </p:nvSpPr>
        <p:spPr>
          <a:xfrm>
            <a:off x="1180681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5"/>
          <p:cNvSpPr/>
          <p:nvPr/>
        </p:nvSpPr>
        <p:spPr>
          <a:xfrm>
            <a:off x="685800" y="1481328"/>
            <a:ext cx="3401568" cy="3703320"/>
          </a:xfrm>
          <a:prstGeom prst="roundRect">
            <a:avLst>
              <a:gd fmla="val 1613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5"/>
          <p:cNvSpPr/>
          <p:nvPr/>
        </p:nvSpPr>
        <p:spPr>
          <a:xfrm>
            <a:off x="996696" y="1810512"/>
            <a:ext cx="457200" cy="457200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5"/>
          <p:cNvSpPr/>
          <p:nvPr/>
        </p:nvSpPr>
        <p:spPr>
          <a:xfrm>
            <a:off x="996696" y="1810512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01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5"/>
          <p:cNvSpPr/>
          <p:nvPr/>
        </p:nvSpPr>
        <p:spPr>
          <a:xfrm>
            <a:off x="2852928" y="1883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1000"/>
              <a:buFont typeface="Ubuntu"/>
              <a:buNone/>
            </a:pPr>
            <a:r>
              <a:rPr b="1" i="0" lang="en-US" sz="10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SOLVED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5"/>
          <p:cNvSpPr/>
          <p:nvPr/>
        </p:nvSpPr>
        <p:spPr>
          <a:xfrm>
            <a:off x="996696" y="2441448"/>
            <a:ext cx="2779776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2100"/>
              <a:buFont typeface="Ubuntu"/>
              <a:buNone/>
            </a:pPr>
            <a:r>
              <a:rPr b="1" i="0" lang="en-US" sz="21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Data at rest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5"/>
          <p:cNvSpPr/>
          <p:nvPr/>
        </p:nvSpPr>
        <p:spPr>
          <a:xfrm>
            <a:off x="996696" y="3054096"/>
            <a:ext cx="2779776" cy="2103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250"/>
              <a:buFont typeface="Ubuntu"/>
              <a:buChar char="•"/>
            </a:pPr>
            <a:r>
              <a:rPr b="0" i="0" lang="en-US" sz="12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LUKS / dm-crypt full-disk encryption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44000"/>
              </a:lnSpc>
              <a:spcBef>
                <a:spcPts val="900"/>
              </a:spcBef>
              <a:spcAft>
                <a:spcPts val="0"/>
              </a:spcAft>
              <a:buClr>
                <a:srgbClr val="5A5551"/>
              </a:buClr>
              <a:buSzPts val="1250"/>
              <a:buFont typeface="Ubuntu"/>
              <a:buChar char="•"/>
            </a:pPr>
            <a:r>
              <a:rPr b="0" i="0" lang="en-US" sz="12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Encrypted PVs, S3 SSE-KMS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44000"/>
              </a:lnSpc>
              <a:spcBef>
                <a:spcPts val="900"/>
              </a:spcBef>
              <a:spcAft>
                <a:spcPts val="0"/>
              </a:spcAft>
              <a:buClr>
                <a:srgbClr val="5A5551"/>
              </a:buClr>
              <a:buSzPts val="1250"/>
              <a:buFont typeface="Ubuntu"/>
              <a:buChar char="•"/>
            </a:pPr>
            <a:r>
              <a:rPr b="0" i="0" lang="en-US" sz="12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Envelope encryption, HSM-backed keys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5"/>
          <p:cNvSpPr/>
          <p:nvPr/>
        </p:nvSpPr>
        <p:spPr>
          <a:xfrm>
            <a:off x="4398264" y="1481328"/>
            <a:ext cx="3401568" cy="3703320"/>
          </a:xfrm>
          <a:prstGeom prst="roundRect">
            <a:avLst>
              <a:gd fmla="val 1613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5"/>
          <p:cNvSpPr/>
          <p:nvPr/>
        </p:nvSpPr>
        <p:spPr>
          <a:xfrm>
            <a:off x="4709160" y="1810512"/>
            <a:ext cx="457200" cy="457200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5"/>
          <p:cNvSpPr/>
          <p:nvPr/>
        </p:nvSpPr>
        <p:spPr>
          <a:xfrm>
            <a:off x="4709160" y="1810512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02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5"/>
          <p:cNvSpPr/>
          <p:nvPr/>
        </p:nvSpPr>
        <p:spPr>
          <a:xfrm>
            <a:off x="6565392" y="1883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1000"/>
              <a:buFont typeface="Ubuntu"/>
              <a:buNone/>
            </a:pPr>
            <a:r>
              <a:rPr b="1" i="0" lang="en-US" sz="10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SOLVED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5"/>
          <p:cNvSpPr/>
          <p:nvPr/>
        </p:nvSpPr>
        <p:spPr>
          <a:xfrm>
            <a:off x="4709160" y="2441448"/>
            <a:ext cx="2779776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2100"/>
              <a:buFont typeface="Ubuntu"/>
              <a:buNone/>
            </a:pPr>
            <a:r>
              <a:rPr b="1" i="0" lang="en-US" sz="21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Data in transit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5"/>
          <p:cNvSpPr/>
          <p:nvPr/>
        </p:nvSpPr>
        <p:spPr>
          <a:xfrm>
            <a:off x="4709160" y="3054096"/>
            <a:ext cx="2779776" cy="2103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250"/>
              <a:buFont typeface="Ubuntu"/>
              <a:buChar char="•"/>
            </a:pPr>
            <a:r>
              <a:rPr b="0" i="0" lang="en-US" sz="12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TLS 1.3, mTLS between services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44000"/>
              </a:lnSpc>
              <a:spcBef>
                <a:spcPts val="900"/>
              </a:spcBef>
              <a:spcAft>
                <a:spcPts val="0"/>
              </a:spcAft>
              <a:buClr>
                <a:srgbClr val="5A5551"/>
              </a:buClr>
              <a:buSzPts val="1250"/>
              <a:buFont typeface="Ubuntu"/>
              <a:buChar char="•"/>
            </a:pPr>
            <a:r>
              <a:rPr b="0" i="0" lang="en-US" sz="12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WireGuard / IPsec node meshes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44000"/>
              </a:lnSpc>
              <a:spcBef>
                <a:spcPts val="900"/>
              </a:spcBef>
              <a:spcAft>
                <a:spcPts val="0"/>
              </a:spcAft>
              <a:buClr>
                <a:srgbClr val="5A5551"/>
              </a:buClr>
              <a:buSzPts val="1250"/>
              <a:buFont typeface="Ubuntu"/>
              <a:buChar char="•"/>
            </a:pPr>
            <a:r>
              <a:rPr b="0" i="0" lang="en-US" sz="12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Service-mesh identity (SPIFFE)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5"/>
          <p:cNvSpPr/>
          <p:nvPr/>
        </p:nvSpPr>
        <p:spPr>
          <a:xfrm>
            <a:off x="8110728" y="1481328"/>
            <a:ext cx="3401568" cy="3703320"/>
          </a:xfrm>
          <a:prstGeom prst="roundRect">
            <a:avLst>
              <a:gd fmla="val 1613" name="adj"/>
            </a:avLst>
          </a:prstGeom>
          <a:solidFill>
            <a:srgbClr val="E95420"/>
          </a:solidFill>
          <a:ln cap="flat" cmpd="sng" w="9525">
            <a:solidFill>
              <a:srgbClr val="E9542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5"/>
          <p:cNvSpPr/>
          <p:nvPr/>
        </p:nvSpPr>
        <p:spPr>
          <a:xfrm>
            <a:off x="8421624" y="1810512"/>
            <a:ext cx="457200" cy="457200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5"/>
          <p:cNvSpPr/>
          <p:nvPr/>
        </p:nvSpPr>
        <p:spPr>
          <a:xfrm>
            <a:off x="8421624" y="1810512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03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5"/>
          <p:cNvSpPr/>
          <p:nvPr/>
        </p:nvSpPr>
        <p:spPr>
          <a:xfrm>
            <a:off x="10277856" y="1883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OPEN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5"/>
          <p:cNvSpPr/>
          <p:nvPr/>
        </p:nvSpPr>
        <p:spPr>
          <a:xfrm>
            <a:off x="8421624" y="2441448"/>
            <a:ext cx="2779776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Ubuntu"/>
              <a:buNone/>
            </a:pPr>
            <a:r>
              <a:rPr b="1" i="0" lang="en-US" sz="21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Data in use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5"/>
          <p:cNvSpPr/>
          <p:nvPr/>
        </p:nvSpPr>
        <p:spPr>
          <a:xfrm>
            <a:off x="8421624" y="3054096"/>
            <a:ext cx="2779776" cy="2103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Char char="•"/>
            </a:pPr>
            <a:r>
              <a:rPr b="0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Plaintext in DRAM, registers, page cache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44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Char char="•"/>
            </a:pPr>
            <a:r>
              <a:rPr b="0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Readable by host kernel and hypervisor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44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Char char="•"/>
            </a:pPr>
            <a:r>
              <a:rPr b="0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Readable by anyone who owns the host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5"/>
          <p:cNvSpPr/>
          <p:nvPr/>
        </p:nvSpPr>
        <p:spPr>
          <a:xfrm>
            <a:off x="685800" y="5577840"/>
            <a:ext cx="10820095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350"/>
              <a:buFont typeface="Ubuntu"/>
              <a:buNone/>
            </a:pPr>
            <a:r>
              <a:rPr b="0" i="1" lang="en-US" sz="13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Every compliance framework you answer to assumes the first two. Almost none of them close the third.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"/>
          <p:cNvSpPr/>
          <p:nvPr/>
        </p:nvSpPr>
        <p:spPr>
          <a:xfrm>
            <a:off x="685800" y="475488"/>
            <a:ext cx="1082009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50"/>
              <a:buFont typeface="Ubuntu"/>
              <a:buNone/>
            </a:pPr>
            <a:r>
              <a:rPr b="1" i="0" lang="en-US" sz="10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THREAT MODEL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6"/>
          <p:cNvSpPr/>
          <p:nvPr/>
        </p:nvSpPr>
        <p:spPr>
          <a:xfrm>
            <a:off x="685800" y="731520"/>
            <a:ext cx="10820095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3000"/>
              <a:buFont typeface="Ubuntu"/>
              <a:buNone/>
            </a:pP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Who is inside your trusted computing base?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6"/>
          <p:cNvSpPr/>
          <p:nvPr/>
        </p:nvSpPr>
        <p:spPr>
          <a:xfrm>
            <a:off x="685800" y="6345936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00"/>
              <a:buFont typeface="Ubuntu"/>
              <a:buNone/>
            </a:pPr>
            <a:r>
              <a:rPr b="0" i="0" lang="en-US" sz="9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Zero-Trust Workloads with Confidential Containers on Ubuntu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6"/>
          <p:cNvSpPr/>
          <p:nvPr/>
        </p:nvSpPr>
        <p:spPr>
          <a:xfrm>
            <a:off x="11018520" y="6345936"/>
            <a:ext cx="5029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900"/>
              <a:buFont typeface="Ubuntu"/>
              <a:buNone/>
            </a:pPr>
            <a:r>
              <a:rPr b="1" i="0" lang="en-US" sz="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03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6"/>
          <p:cNvSpPr/>
          <p:nvPr/>
        </p:nvSpPr>
        <p:spPr>
          <a:xfrm>
            <a:off x="11715750" y="6325362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6"/>
          <p:cNvSpPr/>
          <p:nvPr/>
        </p:nvSpPr>
        <p:spPr>
          <a:xfrm>
            <a:off x="1162468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6"/>
          <p:cNvSpPr/>
          <p:nvPr/>
        </p:nvSpPr>
        <p:spPr>
          <a:xfrm>
            <a:off x="1180681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6"/>
          <p:cNvSpPr/>
          <p:nvPr/>
        </p:nvSpPr>
        <p:spPr>
          <a:xfrm>
            <a:off x="685800" y="1481328"/>
            <a:ext cx="5230368" cy="3977640"/>
          </a:xfrm>
          <a:prstGeom prst="roundRect">
            <a:avLst>
              <a:gd fmla="val 1379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6"/>
          <p:cNvSpPr/>
          <p:nvPr/>
        </p:nvSpPr>
        <p:spPr>
          <a:xfrm>
            <a:off x="978408" y="1737360"/>
            <a:ext cx="4645152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450"/>
              <a:buFont typeface="Ubuntu"/>
              <a:buNone/>
            </a:pPr>
            <a:r>
              <a:rPr b="1" i="0" lang="en-US" sz="145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Trusted today</a:t>
            </a:r>
            <a:r>
              <a:rPr b="1" lang="en-US" sz="1450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b="1" i="0" lang="en-US" sz="145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 whether you chose it or not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6"/>
          <p:cNvSpPr/>
          <p:nvPr/>
        </p:nvSpPr>
        <p:spPr>
          <a:xfrm>
            <a:off x="978408" y="2231136"/>
            <a:ext cx="4645152" cy="2926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250"/>
              <a:buFont typeface="Ubuntu"/>
              <a:buChar char="•"/>
            </a:pPr>
            <a:r>
              <a:rPr b="0" i="0" lang="en-US" sz="12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Host kernel, its modules and every device driver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44000"/>
              </a:lnSpc>
              <a:spcBef>
                <a:spcPts val="1000"/>
              </a:spcBef>
              <a:spcAft>
                <a:spcPts val="0"/>
              </a:spcAft>
              <a:buClr>
                <a:srgbClr val="5A5551"/>
              </a:buClr>
              <a:buSzPts val="1250"/>
              <a:buFont typeface="Ubuntu"/>
              <a:buChar char="•"/>
            </a:pPr>
            <a:r>
              <a:rPr b="0" i="0" lang="en-US" sz="12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Hypervisor / VMM </a:t>
            </a:r>
            <a:r>
              <a:rPr lang="en-US" sz="1250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-</a:t>
            </a:r>
            <a:r>
              <a:rPr b="0" i="0" lang="en-US" sz="12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 QEMU, KVM, the whole device model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44000"/>
              </a:lnSpc>
              <a:spcBef>
                <a:spcPts val="1000"/>
              </a:spcBef>
              <a:spcAft>
                <a:spcPts val="0"/>
              </a:spcAft>
              <a:buClr>
                <a:srgbClr val="5A5551"/>
              </a:buClr>
              <a:buSzPts val="1250"/>
              <a:buFont typeface="Ubuntu"/>
              <a:buChar char="•"/>
            </a:pPr>
            <a:r>
              <a:rPr b="0" i="0" lang="en-US" sz="12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Host root, the platform team, the cloud operator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44000"/>
              </a:lnSpc>
              <a:spcBef>
                <a:spcPts val="1000"/>
              </a:spcBef>
              <a:spcAft>
                <a:spcPts val="0"/>
              </a:spcAft>
              <a:buClr>
                <a:srgbClr val="5A5551"/>
              </a:buClr>
              <a:buSzPts val="1250"/>
              <a:buFont typeface="Ubuntu"/>
              <a:buChar char="•"/>
            </a:pPr>
            <a:r>
              <a:rPr b="0" i="0" lang="en-US" sz="12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Platform firmware, BMC, out-of-band management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44000"/>
              </a:lnSpc>
              <a:spcBef>
                <a:spcPts val="1000"/>
              </a:spcBef>
              <a:spcAft>
                <a:spcPts val="0"/>
              </a:spcAft>
              <a:buClr>
                <a:srgbClr val="5A5551"/>
              </a:buClr>
              <a:buSzPts val="1250"/>
              <a:buFont typeface="Ubuntu"/>
              <a:buChar char="•"/>
            </a:pPr>
            <a:r>
              <a:rPr b="0" i="0" lang="en-US" sz="12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Any co-tenant that lands a container-escape CVE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44000"/>
              </a:lnSpc>
              <a:spcBef>
                <a:spcPts val="1000"/>
              </a:spcBef>
              <a:spcAft>
                <a:spcPts val="0"/>
              </a:spcAft>
              <a:buClr>
                <a:srgbClr val="5A5551"/>
              </a:buClr>
              <a:buSzPts val="1250"/>
              <a:buFont typeface="Ubuntu"/>
              <a:buChar char="•"/>
            </a:pPr>
            <a:r>
              <a:rPr b="0" i="0" lang="en-US" sz="12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The control plane that can snapshot or live-migrate you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6"/>
          <p:cNvSpPr/>
          <p:nvPr/>
        </p:nvSpPr>
        <p:spPr>
          <a:xfrm>
            <a:off x="6272784" y="1481328"/>
            <a:ext cx="5230368" cy="3977640"/>
          </a:xfrm>
          <a:prstGeom prst="roundRect">
            <a:avLst>
              <a:gd fmla="val 1379" name="adj"/>
            </a:avLst>
          </a:prstGeom>
          <a:solidFill>
            <a:srgbClr val="FDF1EC"/>
          </a:solidFill>
          <a:ln cap="flat" cmpd="sng" w="9525">
            <a:solidFill>
              <a:srgbClr val="F3D9CE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6"/>
          <p:cNvSpPr/>
          <p:nvPr/>
        </p:nvSpPr>
        <p:spPr>
          <a:xfrm>
            <a:off x="6565392" y="1737360"/>
            <a:ext cx="4645152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450"/>
              <a:buFont typeface="Ubuntu"/>
              <a:buNone/>
            </a:pPr>
            <a:r>
              <a:rPr b="1" i="0" lang="en-US" sz="145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Trusted with Confidential Containers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6"/>
          <p:cNvSpPr/>
          <p:nvPr/>
        </p:nvSpPr>
        <p:spPr>
          <a:xfrm>
            <a:off x="6565392" y="2231136"/>
            <a:ext cx="4645152" cy="2926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250"/>
              <a:buFont typeface="Ubuntu"/>
              <a:buChar char="•"/>
            </a:pPr>
            <a:r>
              <a:rPr b="0" i="0" lang="en-US" sz="12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The CPU vendor and its silicon root of trust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44000"/>
              </a:lnSpc>
              <a:spcBef>
                <a:spcPts val="1000"/>
              </a:spcBef>
              <a:spcAft>
                <a:spcPts val="0"/>
              </a:spcAft>
              <a:buClr>
                <a:srgbClr val="5A5551"/>
              </a:buClr>
              <a:buSzPts val="1250"/>
              <a:buFont typeface="Ubuntu"/>
              <a:buChar char="•"/>
            </a:pPr>
            <a:r>
              <a:rPr b="0" i="0" lang="en-US" sz="12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Guest firmware, guest kernel and initrd </a:t>
            </a:r>
            <a:r>
              <a:rPr lang="en-US" sz="1250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- </a:t>
            </a:r>
            <a:r>
              <a:rPr b="0" i="0" lang="en-US" sz="12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 all measured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44000"/>
              </a:lnSpc>
              <a:spcBef>
                <a:spcPts val="1000"/>
              </a:spcBef>
              <a:spcAft>
                <a:spcPts val="0"/>
              </a:spcAft>
              <a:buClr>
                <a:srgbClr val="5A5551"/>
              </a:buClr>
              <a:buSzPts val="1250"/>
              <a:buFont typeface="Ubuntu"/>
              <a:buChar char="•"/>
            </a:pPr>
            <a:r>
              <a:rPr b="0" i="0" lang="en-US" sz="12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kata-agent and the in-guest data-hub components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44000"/>
              </a:lnSpc>
              <a:spcBef>
                <a:spcPts val="1000"/>
              </a:spcBef>
              <a:spcAft>
                <a:spcPts val="0"/>
              </a:spcAft>
              <a:buClr>
                <a:srgbClr val="5A5551"/>
              </a:buClr>
              <a:buSzPts val="1250"/>
              <a:buFont typeface="Ubuntu"/>
              <a:buChar char="•"/>
            </a:pPr>
            <a:r>
              <a:rPr b="0" i="0" lang="en-US" sz="12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Your own container image and its dependencies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44000"/>
              </a:lnSpc>
              <a:spcBef>
                <a:spcPts val="1000"/>
              </a:spcBef>
              <a:spcAft>
                <a:spcPts val="0"/>
              </a:spcAft>
              <a:buClr>
                <a:srgbClr val="5A5551"/>
              </a:buClr>
              <a:buSzPts val="1250"/>
              <a:buFont typeface="Ubuntu"/>
              <a:buChar char="•"/>
            </a:pPr>
            <a:r>
              <a:rPr b="0" i="0" lang="en-US" sz="12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The attestation service and the policy you author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6"/>
          <p:cNvSpPr/>
          <p:nvPr/>
        </p:nvSpPr>
        <p:spPr>
          <a:xfrm>
            <a:off x="6565392" y="4791456"/>
            <a:ext cx="4645152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200"/>
              <a:buFont typeface="Ubuntu"/>
              <a:buNone/>
            </a:pPr>
            <a:r>
              <a:rPr b="1" i="1" lang="en-US" sz="120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The host kernel, the hypervisor and the cloud operator all move outside the boundary.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6"/>
          <p:cNvSpPr/>
          <p:nvPr/>
        </p:nvSpPr>
        <p:spPr>
          <a:xfrm>
            <a:off x="685800" y="5742432"/>
            <a:ext cx="1082009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350"/>
              <a:buFont typeface="Ubuntu"/>
              <a:buNone/>
            </a:pPr>
            <a:r>
              <a:rPr b="0" i="1" lang="en-US" sz="13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Confidential computing is not “more encryption”. It is a deliberate, auditable decision about who you stop trusting.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"/>
          <p:cNvSpPr/>
          <p:nvPr/>
        </p:nvSpPr>
        <p:spPr>
          <a:xfrm>
            <a:off x="685800" y="475488"/>
            <a:ext cx="1082009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50"/>
              <a:buFont typeface="Ubuntu"/>
              <a:buNone/>
            </a:pPr>
            <a:r>
              <a:rPr b="1" i="0" lang="en-US" sz="10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LIVE DEMO · RECORDED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7"/>
          <p:cNvSpPr/>
          <p:nvPr/>
        </p:nvSpPr>
        <p:spPr>
          <a:xfrm>
            <a:off x="685800" y="731520"/>
            <a:ext cx="10820095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3000"/>
              <a:buFont typeface="Ubuntu"/>
              <a:buNone/>
            </a:pP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Root reads a container's secrets from RAM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7"/>
          <p:cNvSpPr/>
          <p:nvPr/>
        </p:nvSpPr>
        <p:spPr>
          <a:xfrm>
            <a:off x="685800" y="6345936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00"/>
              <a:buFont typeface="Ubuntu"/>
              <a:buNone/>
            </a:pPr>
            <a:r>
              <a:rPr b="0" i="0" lang="en-US" sz="9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Zero-Trust Workloads with Confidential Containers on Ubuntu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7"/>
          <p:cNvSpPr/>
          <p:nvPr/>
        </p:nvSpPr>
        <p:spPr>
          <a:xfrm>
            <a:off x="11018520" y="6345936"/>
            <a:ext cx="5029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900"/>
              <a:buFont typeface="Ubuntu"/>
              <a:buNone/>
            </a:pPr>
            <a:r>
              <a:rPr b="1" i="0" lang="en-US" sz="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04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7"/>
          <p:cNvSpPr/>
          <p:nvPr/>
        </p:nvSpPr>
        <p:spPr>
          <a:xfrm>
            <a:off x="11715750" y="6325362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7"/>
          <p:cNvSpPr/>
          <p:nvPr/>
        </p:nvSpPr>
        <p:spPr>
          <a:xfrm>
            <a:off x="1162468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7"/>
          <p:cNvSpPr/>
          <p:nvPr/>
        </p:nvSpPr>
        <p:spPr>
          <a:xfrm>
            <a:off x="1180681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7"/>
          <p:cNvSpPr/>
          <p:nvPr/>
        </p:nvSpPr>
        <p:spPr>
          <a:xfrm>
            <a:off x="685800" y="5184648"/>
            <a:ext cx="10820095" cy="1170432"/>
          </a:xfrm>
          <a:prstGeom prst="roundRect">
            <a:avLst>
              <a:gd fmla="val 4688" name="adj"/>
            </a:avLst>
          </a:prstGeom>
          <a:solidFill>
            <a:srgbClr val="FDF1EC"/>
          </a:solidFill>
          <a:ln cap="flat" cmpd="sng" w="9525">
            <a:solidFill>
              <a:srgbClr val="F3D9CE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7"/>
          <p:cNvSpPr/>
          <p:nvPr/>
        </p:nvSpPr>
        <p:spPr>
          <a:xfrm>
            <a:off x="996696" y="5367528"/>
            <a:ext cx="420624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950"/>
              <a:buFont typeface="Ubuntu"/>
              <a:buNone/>
            </a:pPr>
            <a:r>
              <a:rPr b="1" i="0" lang="en-US" sz="9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THE MOMENT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7"/>
          <p:cNvSpPr/>
          <p:nvPr/>
        </p:nvSpPr>
        <p:spPr>
          <a:xfrm>
            <a:off x="996696" y="5605272"/>
            <a:ext cx="4937760" cy="676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789"/>
              </a:lnSpc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900"/>
              <a:buFont typeface="Ubuntu"/>
              <a:buNone/>
            </a:pPr>
            <a:r>
              <a:rPr b="1" i="0" lang="en-US" sz="1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Namespaces isolated the developer.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789"/>
              </a:lnSpc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900"/>
              <a:buFont typeface="Ubuntu"/>
              <a:buNone/>
            </a:pPr>
            <a:r>
              <a:rPr b="1" i="0" lang="en-US" sz="1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They never isolated root.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7"/>
          <p:cNvSpPr/>
          <p:nvPr/>
        </p:nvSpPr>
        <p:spPr>
          <a:xfrm>
            <a:off x="6355080" y="5385816"/>
            <a:ext cx="4876495" cy="8046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200"/>
              <a:buFont typeface="Ubuntu"/>
              <a:buNone/>
            </a:pPr>
            <a:r>
              <a:rPr b="0" i="0" lang="en-US" sz="12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A model server the developer believes is sandboxed. As host root</a:t>
            </a:r>
            <a:r>
              <a:rPr lang="en-US" sz="1200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b="0" i="0" lang="en-US" sz="12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 no exploit, no CVE</a:t>
            </a:r>
            <a:r>
              <a:rPr lang="en-US" sz="1200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b="0" i="0" lang="en-US" sz="12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its API key, DB password and decrypt key come straight out of process memory. The data-in-use gap, live.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Google Shape;133;p7" title="Demo-1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5800" y="1444750"/>
            <a:ext cx="10759126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"/>
          <p:cNvSpPr/>
          <p:nvPr/>
        </p:nvSpPr>
        <p:spPr>
          <a:xfrm>
            <a:off x="685800" y="475488"/>
            <a:ext cx="1082009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50"/>
              <a:buFont typeface="Ubuntu"/>
              <a:buNone/>
            </a:pPr>
            <a:r>
              <a:rPr b="1" i="0" lang="en-US" sz="10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WHY THE CLASSIC CONTROLS STOP SHORT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8"/>
          <p:cNvSpPr/>
          <p:nvPr/>
        </p:nvSpPr>
        <p:spPr>
          <a:xfrm>
            <a:off x="685800" y="731520"/>
            <a:ext cx="10820095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3000"/>
              <a:buFont typeface="Ubuntu"/>
              <a:buNone/>
            </a:pP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One kernel. One memory map. One root.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8"/>
          <p:cNvSpPr/>
          <p:nvPr/>
        </p:nvSpPr>
        <p:spPr>
          <a:xfrm>
            <a:off x="685800" y="6345936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00"/>
              <a:buFont typeface="Ubuntu"/>
              <a:buNone/>
            </a:pPr>
            <a:r>
              <a:rPr b="0" i="0" lang="en-US" sz="9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Zero-Trust Workloads with Confidential Containers on Ubuntu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8"/>
          <p:cNvSpPr/>
          <p:nvPr/>
        </p:nvSpPr>
        <p:spPr>
          <a:xfrm>
            <a:off x="11018520" y="6345936"/>
            <a:ext cx="5029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900"/>
              <a:buFont typeface="Ubuntu"/>
              <a:buNone/>
            </a:pPr>
            <a:r>
              <a:rPr b="1" i="0" lang="en-US" sz="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05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8"/>
          <p:cNvSpPr/>
          <p:nvPr/>
        </p:nvSpPr>
        <p:spPr>
          <a:xfrm>
            <a:off x="11715750" y="6325362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8"/>
          <p:cNvSpPr/>
          <p:nvPr/>
        </p:nvSpPr>
        <p:spPr>
          <a:xfrm>
            <a:off x="1162468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8"/>
          <p:cNvSpPr/>
          <p:nvPr/>
        </p:nvSpPr>
        <p:spPr>
          <a:xfrm>
            <a:off x="1180681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8"/>
          <p:cNvSpPr/>
          <p:nvPr/>
        </p:nvSpPr>
        <p:spPr>
          <a:xfrm>
            <a:off x="685800" y="1527048"/>
            <a:ext cx="5577840" cy="786384"/>
          </a:xfrm>
          <a:prstGeom prst="roundRect">
            <a:avLst>
              <a:gd fmla="val 6977" name="adj"/>
            </a:avLst>
          </a:prstGeom>
          <a:solidFill>
            <a:srgbClr val="FDF1EC"/>
          </a:solidFill>
          <a:ln cap="flat" cmpd="sng" w="9525">
            <a:solidFill>
              <a:srgbClr val="F3D9CE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8"/>
          <p:cNvSpPr/>
          <p:nvPr/>
        </p:nvSpPr>
        <p:spPr>
          <a:xfrm>
            <a:off x="941832" y="1636776"/>
            <a:ext cx="5065776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400"/>
              <a:buFont typeface="Ubuntu"/>
              <a:buNone/>
            </a:pPr>
            <a:r>
              <a:rPr b="1" i="0" lang="en-US" sz="14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Your container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8"/>
          <p:cNvSpPr/>
          <p:nvPr/>
        </p:nvSpPr>
        <p:spPr>
          <a:xfrm>
            <a:off x="941832" y="1929384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00"/>
              <a:buFont typeface="Ubuntu"/>
              <a:buNone/>
            </a:pPr>
            <a:r>
              <a:rPr b="0" i="0" lang="en-US" sz="11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namespaces · cgroups v2 · seccomp · AppArmor · caps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8"/>
          <p:cNvSpPr/>
          <p:nvPr/>
        </p:nvSpPr>
        <p:spPr>
          <a:xfrm>
            <a:off x="685800" y="2423160"/>
            <a:ext cx="5577840" cy="786384"/>
          </a:xfrm>
          <a:prstGeom prst="roundRect">
            <a:avLst>
              <a:gd fmla="val 6977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8"/>
          <p:cNvSpPr/>
          <p:nvPr/>
        </p:nvSpPr>
        <p:spPr>
          <a:xfrm>
            <a:off x="941832" y="2532888"/>
            <a:ext cx="5065776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400"/>
              <a:buFont typeface="Ubuntu"/>
              <a:buNone/>
            </a:pPr>
            <a:r>
              <a:rPr b="1" i="0" lang="en-US" sz="14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containerd + CRI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8"/>
          <p:cNvSpPr/>
          <p:nvPr/>
        </p:nvSpPr>
        <p:spPr>
          <a:xfrm>
            <a:off x="941832" y="2825496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00"/>
              <a:buFont typeface="Ubuntu"/>
              <a:buNone/>
            </a:pPr>
            <a:r>
              <a:rPr b="0" i="0" lang="en-US" sz="11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image, lifecycle, cgroup placement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8"/>
          <p:cNvSpPr/>
          <p:nvPr/>
        </p:nvSpPr>
        <p:spPr>
          <a:xfrm>
            <a:off x="685800" y="3319272"/>
            <a:ext cx="5577840" cy="786384"/>
          </a:xfrm>
          <a:prstGeom prst="roundRect">
            <a:avLst>
              <a:gd fmla="val 6977" name="adj"/>
            </a:avLst>
          </a:prstGeom>
          <a:solidFill>
            <a:srgbClr val="FCE7DF"/>
          </a:solidFill>
          <a:ln cap="flat" cmpd="sng" w="9525">
            <a:solidFill>
              <a:srgbClr val="F0C7B6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8"/>
          <p:cNvSpPr/>
          <p:nvPr/>
        </p:nvSpPr>
        <p:spPr>
          <a:xfrm>
            <a:off x="941832" y="3429000"/>
            <a:ext cx="5065776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400"/>
              <a:buFont typeface="Ubuntu"/>
              <a:buNone/>
            </a:pPr>
            <a:r>
              <a:rPr b="1" i="0" lang="en-US" sz="14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Shared host kernel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8"/>
          <p:cNvSpPr/>
          <p:nvPr/>
        </p:nvSpPr>
        <p:spPr>
          <a:xfrm>
            <a:off x="941832" y="3721608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00"/>
              <a:buFont typeface="Ubuntu"/>
              <a:buNone/>
            </a:pPr>
            <a:r>
              <a:rPr b="0" i="0" lang="en-US" sz="11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one address space authority </a:t>
            </a:r>
            <a:r>
              <a:rPr lang="en-US" sz="1100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- </a:t>
            </a:r>
            <a:r>
              <a:rPr b="0" i="0" lang="en-US" sz="11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 the trust boundary leaks here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8"/>
          <p:cNvSpPr/>
          <p:nvPr/>
        </p:nvSpPr>
        <p:spPr>
          <a:xfrm>
            <a:off x="685800" y="4215384"/>
            <a:ext cx="5577840" cy="786384"/>
          </a:xfrm>
          <a:prstGeom prst="roundRect">
            <a:avLst>
              <a:gd fmla="val 6977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8"/>
          <p:cNvSpPr/>
          <p:nvPr/>
        </p:nvSpPr>
        <p:spPr>
          <a:xfrm>
            <a:off x="941832" y="4325112"/>
            <a:ext cx="5065776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400"/>
              <a:buFont typeface="Ubuntu"/>
              <a:buNone/>
            </a:pPr>
            <a:r>
              <a:rPr b="1" i="0" lang="en-US" sz="14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Hypervisor / VMM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8"/>
          <p:cNvSpPr/>
          <p:nvPr/>
        </p:nvSpPr>
        <p:spPr>
          <a:xfrm>
            <a:off x="941832" y="4617720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00"/>
              <a:buFont typeface="Ubuntu"/>
              <a:buNone/>
            </a:pPr>
            <a:r>
              <a:rPr b="0" i="0" lang="en-US" sz="11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full read-write access to guest physical memory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8"/>
          <p:cNvSpPr/>
          <p:nvPr/>
        </p:nvSpPr>
        <p:spPr>
          <a:xfrm>
            <a:off x="685800" y="5111496"/>
            <a:ext cx="5577840" cy="786384"/>
          </a:xfrm>
          <a:prstGeom prst="roundRect">
            <a:avLst>
              <a:gd fmla="val 6977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8"/>
          <p:cNvSpPr/>
          <p:nvPr/>
        </p:nvSpPr>
        <p:spPr>
          <a:xfrm>
            <a:off x="941832" y="5221224"/>
            <a:ext cx="5065776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400"/>
              <a:buFont typeface="Ubuntu"/>
              <a:buNone/>
            </a:pPr>
            <a:r>
              <a:rPr b="1" i="0" lang="en-US" sz="14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Hardware / DRAM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8"/>
          <p:cNvSpPr/>
          <p:nvPr/>
        </p:nvSpPr>
        <p:spPr>
          <a:xfrm>
            <a:off x="941832" y="551383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00"/>
              <a:buFont typeface="Ubuntu"/>
              <a:buNone/>
            </a:pPr>
            <a:r>
              <a:rPr b="0" i="0" lang="en-US" sz="11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plaintext on the bus, plaintext in the DIMM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8"/>
          <p:cNvSpPr/>
          <p:nvPr/>
        </p:nvSpPr>
        <p:spPr>
          <a:xfrm>
            <a:off x="6675120" y="1527048"/>
            <a:ext cx="4830775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600"/>
              <a:buFont typeface="Ubuntu"/>
              <a:buNone/>
            </a:pPr>
            <a:r>
              <a:rPr b="1" i="0" lang="en-US" sz="1600" u="none" cap="none" strike="noStrike">
                <a:solidFill>
                  <a:srgbClr val="1B1917"/>
                </a:solidFill>
                <a:latin typeface="Ubuntu"/>
                <a:ea typeface="Ubuntu"/>
                <a:cs typeface="Ubuntu"/>
                <a:sym typeface="Ubuntu"/>
              </a:rPr>
              <a:t>Everything below the container is one privilege domain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8"/>
          <p:cNvSpPr/>
          <p:nvPr/>
        </p:nvSpPr>
        <p:spPr>
          <a:xfrm>
            <a:off x="6675120" y="2350008"/>
            <a:ext cx="146304" cy="14630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8"/>
          <p:cNvSpPr/>
          <p:nvPr/>
        </p:nvSpPr>
        <p:spPr>
          <a:xfrm>
            <a:off x="6986016" y="2304288"/>
            <a:ext cx="4519879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150"/>
              <a:buFont typeface="Ubuntu Mono"/>
              <a:buNone/>
            </a:pPr>
            <a:r>
              <a:rPr b="1" i="0" lang="en-US" sz="1150" u="none" cap="none" strike="noStrike">
                <a:solidFill>
                  <a:srgbClr val="1B1917"/>
                </a:solidFill>
                <a:latin typeface="Ubuntu Mono"/>
                <a:ea typeface="Ubuntu Mono"/>
                <a:cs typeface="Ubuntu Mono"/>
                <a:sym typeface="Ubuntu Mono"/>
              </a:rPr>
              <a:t>/proc/&lt;pid&gt;/mem, ptrace, process_vm_readv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8"/>
          <p:cNvSpPr/>
          <p:nvPr/>
        </p:nvSpPr>
        <p:spPr>
          <a:xfrm>
            <a:off x="6986016" y="2596896"/>
            <a:ext cx="4519879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434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50"/>
              <a:buFont typeface="Ubuntu"/>
              <a:buNone/>
            </a:pPr>
            <a:r>
              <a:rPr b="0" i="0" lang="en-US" sz="11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root on the host reads your heap directly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8"/>
          <p:cNvSpPr/>
          <p:nvPr/>
        </p:nvSpPr>
        <p:spPr>
          <a:xfrm>
            <a:off x="6675120" y="3282696"/>
            <a:ext cx="146304" cy="14630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8"/>
          <p:cNvSpPr/>
          <p:nvPr/>
        </p:nvSpPr>
        <p:spPr>
          <a:xfrm>
            <a:off x="6986016" y="3236976"/>
            <a:ext cx="4519879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150"/>
              <a:buFont typeface="Ubuntu Mono"/>
              <a:buNone/>
            </a:pPr>
            <a:r>
              <a:rPr b="1" i="0" lang="en-US" sz="1150" u="none" cap="none" strike="noStrike">
                <a:solidFill>
                  <a:srgbClr val="1B1917"/>
                </a:solidFill>
                <a:latin typeface="Ubuntu Mono"/>
                <a:ea typeface="Ubuntu Mono"/>
                <a:cs typeface="Ubuntu Mono"/>
                <a:sym typeface="Ubuntu Mono"/>
              </a:rPr>
              <a:t>Kernel LPE or a malicious LKM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8"/>
          <p:cNvSpPr/>
          <p:nvPr/>
        </p:nvSpPr>
        <p:spPr>
          <a:xfrm>
            <a:off x="6986016" y="3529584"/>
            <a:ext cx="4519879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434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50"/>
              <a:buFont typeface="Ubuntu"/>
              <a:buNone/>
            </a:pPr>
            <a:r>
              <a:rPr b="0" i="0" lang="en-US" sz="11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one CVE and every container on the node is readable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8"/>
          <p:cNvSpPr/>
          <p:nvPr/>
        </p:nvSpPr>
        <p:spPr>
          <a:xfrm>
            <a:off x="6675120" y="4215384"/>
            <a:ext cx="146304" cy="14630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8"/>
          <p:cNvSpPr/>
          <p:nvPr/>
        </p:nvSpPr>
        <p:spPr>
          <a:xfrm>
            <a:off x="6986016" y="4169664"/>
            <a:ext cx="4519879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150"/>
              <a:buFont typeface="Ubuntu Mono"/>
              <a:buNone/>
            </a:pPr>
            <a:r>
              <a:rPr b="1" i="0" lang="en-US" sz="1150" u="none" cap="none" strike="noStrike">
                <a:solidFill>
                  <a:srgbClr val="1B1917"/>
                </a:solidFill>
                <a:latin typeface="Ubuntu Mono"/>
                <a:ea typeface="Ubuntu Mono"/>
                <a:cs typeface="Ubuntu Mono"/>
                <a:sym typeface="Ubuntu Mono"/>
              </a:rPr>
              <a:t>VM snapshot, live migration, core dump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8"/>
          <p:cNvSpPr/>
          <p:nvPr/>
        </p:nvSpPr>
        <p:spPr>
          <a:xfrm>
            <a:off x="6986016" y="4462272"/>
            <a:ext cx="4519879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434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50"/>
              <a:buFont typeface="Ubuntu"/>
              <a:buNone/>
            </a:pPr>
            <a:r>
              <a:rPr b="0" i="0" lang="en-US" sz="11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your secrets leave the node in plaintext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8"/>
          <p:cNvSpPr/>
          <p:nvPr/>
        </p:nvSpPr>
        <p:spPr>
          <a:xfrm>
            <a:off x="6675120" y="5148072"/>
            <a:ext cx="146304" cy="146304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8"/>
          <p:cNvSpPr/>
          <p:nvPr/>
        </p:nvSpPr>
        <p:spPr>
          <a:xfrm>
            <a:off x="6986016" y="5102352"/>
            <a:ext cx="4519879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150"/>
              <a:buFont typeface="Ubuntu Mono"/>
              <a:buNone/>
            </a:pPr>
            <a:r>
              <a:rPr b="1" i="0" lang="en-US" sz="1150" u="none" cap="none" strike="noStrike">
                <a:solidFill>
                  <a:srgbClr val="1B1917"/>
                </a:solidFill>
                <a:latin typeface="Ubuntu Mono"/>
                <a:ea typeface="Ubuntu Mono"/>
                <a:cs typeface="Ubuntu Mono"/>
                <a:sym typeface="Ubuntu Mono"/>
              </a:rPr>
              <a:t>Cold-boot and bus interposition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8"/>
          <p:cNvSpPr/>
          <p:nvPr/>
        </p:nvSpPr>
        <p:spPr>
          <a:xfrm>
            <a:off x="6986016" y="5394960"/>
            <a:ext cx="4519879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434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50"/>
              <a:buFont typeface="Ubuntu"/>
              <a:buNone/>
            </a:pPr>
            <a:r>
              <a:rPr b="0" i="0" lang="en-US" sz="115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physical access defeats every software control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9"/>
          <p:cNvSpPr/>
          <p:nvPr/>
        </p:nvSpPr>
        <p:spPr>
          <a:xfrm>
            <a:off x="685800" y="475488"/>
            <a:ext cx="1082009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50"/>
              <a:buFont typeface="Ubuntu"/>
              <a:buNone/>
            </a:pPr>
            <a:r>
              <a:rPr b="1" i="0" lang="en-US" sz="10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THE HARDWARE SUBSTRATE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9"/>
          <p:cNvSpPr/>
          <p:nvPr/>
        </p:nvSpPr>
        <p:spPr>
          <a:xfrm>
            <a:off x="685800" y="731520"/>
            <a:ext cx="10820095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3000"/>
              <a:buFont typeface="Ubuntu"/>
              <a:buNone/>
            </a:pP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Trusted Execution Environments in 2026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9"/>
          <p:cNvSpPr/>
          <p:nvPr/>
        </p:nvSpPr>
        <p:spPr>
          <a:xfrm>
            <a:off x="685800" y="6345936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00"/>
              <a:buFont typeface="Ubuntu"/>
              <a:buNone/>
            </a:pPr>
            <a:r>
              <a:rPr b="0" i="0" lang="en-US" sz="9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Zero-Trust Workloads with Confidential Containers on Ubuntu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9"/>
          <p:cNvSpPr/>
          <p:nvPr/>
        </p:nvSpPr>
        <p:spPr>
          <a:xfrm>
            <a:off x="11018520" y="6345936"/>
            <a:ext cx="5029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900"/>
              <a:buFont typeface="Ubuntu"/>
              <a:buNone/>
            </a:pPr>
            <a:r>
              <a:rPr b="1" i="0" lang="en-US" sz="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06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9"/>
          <p:cNvSpPr/>
          <p:nvPr/>
        </p:nvSpPr>
        <p:spPr>
          <a:xfrm>
            <a:off x="11715750" y="6325362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9"/>
          <p:cNvSpPr/>
          <p:nvPr/>
        </p:nvSpPr>
        <p:spPr>
          <a:xfrm>
            <a:off x="1162468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9"/>
          <p:cNvSpPr/>
          <p:nvPr/>
        </p:nvSpPr>
        <p:spPr>
          <a:xfrm>
            <a:off x="1180681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86" name="Google Shape;186;p9"/>
          <p:cNvGraphicFramePr/>
          <p:nvPr/>
        </p:nvGraphicFramePr>
        <p:xfrm>
          <a:off x="685800" y="148132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{9DAA8DF5-78F1-4C28-8E6C-A8EE744F57A8}</a:tableStyleId>
              </a:tblPr>
              <a:tblGrid>
                <a:gridCol w="1965950"/>
                <a:gridCol w="2148850"/>
                <a:gridCol w="2743200"/>
                <a:gridCol w="2222000"/>
                <a:gridCol w="1737350"/>
              </a:tblGrid>
              <a:tr h="5669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Technology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Isolation unit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Attestation evidence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Signing key / root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Ubuntu status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669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Intel TDX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Trust Domain (whole VM)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TD Quote </a:t>
                      </a:r>
                      <a:r>
                        <a:rPr lang="en-US" sz="1150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- </a:t>
                      </a: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 MRTD + RTMR[0..3]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SGX Quoting Enclave → Intel PCS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24.04 LTS host + guest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669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AMD SEV-SNP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Encrypted VM + integrity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Attestation report — measurement, policy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VCEK / VLEK → AMD KDS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24.04 LTS host + guest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669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Arm CCA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Realm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CCA platform + realm token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Realm Management Monitor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Enablement in progress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669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IBM Secure Execution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Secure guest (s390x)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SE attestation header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Host key document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Ubuntu on IBM Z / LinuxONE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669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NVIDIA H100/H200 CC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GPU confidential mode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GPU attestation report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NVIDIA RIM / NRAS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551"/>
                        </a:buClr>
                        <a:buSzPts val="1150"/>
                        <a:buFont typeface="Ubuntu"/>
                        <a:buNone/>
                      </a:pPr>
                      <a:r>
                        <a:rPr lang="en-US" sz="1150" u="none" cap="none" strike="noStrike">
                          <a:solidFill>
                            <a:srgbClr val="5A555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Pairs with TDX or SEV-SNP</a:t>
                      </a:r>
                      <a:endParaRPr sz="1150" u="none" cap="none" strike="noStrike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76200" marB="76200" marR="127000" marL="127000" anchor="ctr">
                    <a:lnL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6E1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7" name="Google Shape;187;p9"/>
          <p:cNvSpPr/>
          <p:nvPr/>
        </p:nvSpPr>
        <p:spPr>
          <a:xfrm>
            <a:off x="685800" y="1481328"/>
            <a:ext cx="10820095" cy="0"/>
          </a:xfrm>
          <a:prstGeom prst="rect">
            <a:avLst/>
          </a:prstGeom>
          <a:solidFill>
            <a:srgbClr val="FDF1EC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9"/>
          <p:cNvSpPr/>
          <p:nvPr/>
        </p:nvSpPr>
        <p:spPr>
          <a:xfrm>
            <a:off x="685800" y="5138928"/>
            <a:ext cx="10820095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6153"/>
              </a:lnSpc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300"/>
              <a:buFont typeface="Ubuntu"/>
              <a:buNone/>
            </a:pPr>
            <a:r>
              <a:rPr b="0" i="1" lang="en-US" sz="130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Two independent silicon vendors, one common shape: encrypt the VM's memory with a key the host cannot read, and produce a signed measurement of what booted inside it.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9"/>
          <p:cNvSpPr/>
          <p:nvPr/>
        </p:nvSpPr>
        <p:spPr>
          <a:xfrm>
            <a:off x="685800" y="5742432"/>
            <a:ext cx="1082009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Confidential Containers abstracts all of this behind a Kubernetes RuntimeClass. Your Deployment does not know which one it landed on.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0"/>
          <p:cNvSpPr/>
          <p:nvPr/>
        </p:nvSpPr>
        <p:spPr>
          <a:xfrm>
            <a:off x="685800" y="475488"/>
            <a:ext cx="1082009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50"/>
              <a:buFont typeface="Ubuntu"/>
              <a:buNone/>
            </a:pPr>
            <a:r>
              <a:rPr b="1" i="0" lang="en-US" sz="10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ARCHITECTURE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0"/>
          <p:cNvSpPr/>
          <p:nvPr/>
        </p:nvSpPr>
        <p:spPr>
          <a:xfrm>
            <a:off x="685800" y="731520"/>
            <a:ext cx="10820095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3000"/>
              <a:buFont typeface="Ubuntu"/>
              <a:buNone/>
            </a:pP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What actually runs on the node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0"/>
          <p:cNvSpPr/>
          <p:nvPr/>
        </p:nvSpPr>
        <p:spPr>
          <a:xfrm>
            <a:off x="685800" y="6345936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00"/>
              <a:buFont typeface="Ubuntu"/>
              <a:buNone/>
            </a:pPr>
            <a:r>
              <a:rPr b="0" i="0" lang="en-US" sz="9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Zero-Trust Workloads with Confidential Containers on Ubuntu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0"/>
          <p:cNvSpPr/>
          <p:nvPr/>
        </p:nvSpPr>
        <p:spPr>
          <a:xfrm>
            <a:off x="11018520" y="6345936"/>
            <a:ext cx="5029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900"/>
              <a:buFont typeface="Ubuntu"/>
              <a:buNone/>
            </a:pPr>
            <a:r>
              <a:rPr b="1" i="0" lang="en-US" sz="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07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0"/>
          <p:cNvSpPr/>
          <p:nvPr/>
        </p:nvSpPr>
        <p:spPr>
          <a:xfrm>
            <a:off x="11715750" y="6325362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0"/>
          <p:cNvSpPr/>
          <p:nvPr/>
        </p:nvSpPr>
        <p:spPr>
          <a:xfrm>
            <a:off x="1162468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0"/>
          <p:cNvSpPr/>
          <p:nvPr/>
        </p:nvSpPr>
        <p:spPr>
          <a:xfrm>
            <a:off x="1180681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0"/>
          <p:cNvSpPr/>
          <p:nvPr/>
        </p:nvSpPr>
        <p:spPr>
          <a:xfrm>
            <a:off x="685800" y="1481328"/>
            <a:ext cx="7635240" cy="4297680"/>
          </a:xfrm>
          <a:prstGeom prst="roundRect">
            <a:avLst>
              <a:gd fmla="val 1277" name="adj"/>
            </a:avLst>
          </a:prstGeom>
          <a:solidFill>
            <a:srgbClr val="FFFFFF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0"/>
          <p:cNvSpPr/>
          <p:nvPr/>
        </p:nvSpPr>
        <p:spPr>
          <a:xfrm>
            <a:off x="941832" y="1645920"/>
            <a:ext cx="71323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1000"/>
              <a:buFont typeface="Ubuntu"/>
              <a:buNone/>
            </a:pPr>
            <a:r>
              <a:rPr b="1" i="0" lang="en-US" sz="10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UBUNTU 24.04 LTS WORKER NODE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0"/>
          <p:cNvSpPr/>
          <p:nvPr/>
        </p:nvSpPr>
        <p:spPr>
          <a:xfrm>
            <a:off x="960120" y="2048256"/>
            <a:ext cx="3063240" cy="530352"/>
          </a:xfrm>
          <a:prstGeom prst="roundRect">
            <a:avLst>
              <a:gd fmla="val 10345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0"/>
          <p:cNvSpPr/>
          <p:nvPr/>
        </p:nvSpPr>
        <p:spPr>
          <a:xfrm>
            <a:off x="1069848" y="2066544"/>
            <a:ext cx="283464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150"/>
              <a:buFont typeface="Ubuntu Mono"/>
              <a:buNone/>
            </a:pPr>
            <a:r>
              <a:rPr b="0" i="0" lang="en-US" sz="1150" u="none" cap="none" strike="noStrike">
                <a:solidFill>
                  <a:srgbClr val="1B1917"/>
                </a:solidFill>
                <a:latin typeface="Ubuntu Mono"/>
                <a:ea typeface="Ubuntu Mono"/>
                <a:cs typeface="Ubuntu Mono"/>
                <a:sym typeface="Ubuntu Mono"/>
              </a:rPr>
              <a:t>kubelet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0"/>
          <p:cNvSpPr/>
          <p:nvPr/>
        </p:nvSpPr>
        <p:spPr>
          <a:xfrm>
            <a:off x="960120" y="2706624"/>
            <a:ext cx="3063240" cy="530352"/>
          </a:xfrm>
          <a:prstGeom prst="roundRect">
            <a:avLst>
              <a:gd fmla="val 10345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0"/>
          <p:cNvSpPr/>
          <p:nvPr/>
        </p:nvSpPr>
        <p:spPr>
          <a:xfrm>
            <a:off x="1069848" y="2724912"/>
            <a:ext cx="283464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150"/>
              <a:buFont typeface="Ubuntu Mono"/>
              <a:buNone/>
            </a:pPr>
            <a:r>
              <a:rPr b="0" i="0" lang="en-US" sz="1150" u="none" cap="none" strike="noStrike">
                <a:solidFill>
                  <a:srgbClr val="1B1917"/>
                </a:solidFill>
                <a:latin typeface="Ubuntu Mono"/>
                <a:ea typeface="Ubuntu Mono"/>
                <a:cs typeface="Ubuntu Mono"/>
                <a:sym typeface="Ubuntu Mono"/>
              </a:rPr>
              <a:t>containerd + CRI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0"/>
          <p:cNvSpPr/>
          <p:nvPr/>
        </p:nvSpPr>
        <p:spPr>
          <a:xfrm>
            <a:off x="960120" y="3364992"/>
            <a:ext cx="3063240" cy="530352"/>
          </a:xfrm>
          <a:prstGeom prst="roundRect">
            <a:avLst>
              <a:gd fmla="val 10345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0"/>
          <p:cNvSpPr/>
          <p:nvPr/>
        </p:nvSpPr>
        <p:spPr>
          <a:xfrm>
            <a:off x="1069848" y="3383280"/>
            <a:ext cx="283464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150"/>
              <a:buFont typeface="Ubuntu Mono"/>
              <a:buNone/>
            </a:pPr>
            <a:r>
              <a:rPr b="0" i="0" lang="en-US" sz="1150" u="none" cap="none" strike="noStrike">
                <a:solidFill>
                  <a:srgbClr val="1B1917"/>
                </a:solidFill>
                <a:latin typeface="Ubuntu Mono"/>
                <a:ea typeface="Ubuntu Mono"/>
                <a:cs typeface="Ubuntu Mono"/>
                <a:sym typeface="Ubuntu Mono"/>
              </a:rPr>
              <a:t>containerd-shim-kata-v2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0"/>
          <p:cNvSpPr/>
          <p:nvPr/>
        </p:nvSpPr>
        <p:spPr>
          <a:xfrm>
            <a:off x="960120" y="4023360"/>
            <a:ext cx="3063240" cy="530352"/>
          </a:xfrm>
          <a:prstGeom prst="roundRect">
            <a:avLst>
              <a:gd fmla="val 10345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0"/>
          <p:cNvSpPr/>
          <p:nvPr/>
        </p:nvSpPr>
        <p:spPr>
          <a:xfrm>
            <a:off x="1069848" y="4041648"/>
            <a:ext cx="283464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150"/>
              <a:buFont typeface="Ubuntu Mono"/>
              <a:buNone/>
            </a:pPr>
            <a:r>
              <a:rPr b="0" i="0" lang="en-US" sz="1150" u="none" cap="none" strike="noStrike">
                <a:solidFill>
                  <a:srgbClr val="1B1917"/>
                </a:solidFill>
                <a:latin typeface="Ubuntu Mono"/>
                <a:ea typeface="Ubuntu Mono"/>
                <a:cs typeface="Ubuntu Mono"/>
                <a:sym typeface="Ubuntu Mono"/>
              </a:rPr>
              <a:t>QEMU / cloud-hypervisor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0"/>
          <p:cNvSpPr/>
          <p:nvPr/>
        </p:nvSpPr>
        <p:spPr>
          <a:xfrm>
            <a:off x="960120" y="4727448"/>
            <a:ext cx="306324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50"/>
              <a:buFont typeface="Ubuntu"/>
              <a:buNone/>
            </a:pPr>
            <a:r>
              <a:rPr b="1" i="0" lang="en-US" sz="95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UNTRUSTED HOST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0"/>
          <p:cNvSpPr/>
          <p:nvPr/>
        </p:nvSpPr>
        <p:spPr>
          <a:xfrm>
            <a:off x="4297680" y="1984248"/>
            <a:ext cx="3749040" cy="3401568"/>
          </a:xfrm>
          <a:prstGeom prst="roundRect">
            <a:avLst>
              <a:gd fmla="val 1344" name="adj"/>
            </a:avLst>
          </a:prstGeom>
          <a:solidFill>
            <a:srgbClr val="FDF1EC"/>
          </a:solidFill>
          <a:ln cap="flat" cmpd="sng" w="22225">
            <a:solidFill>
              <a:srgbClr val="E9542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0"/>
          <p:cNvSpPr/>
          <p:nvPr/>
        </p:nvSpPr>
        <p:spPr>
          <a:xfrm>
            <a:off x="4389120" y="2084832"/>
            <a:ext cx="356616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850"/>
              <a:buFont typeface="Ubuntu"/>
              <a:buNone/>
            </a:pPr>
            <a:r>
              <a:rPr b="1" i="0" lang="en-US" sz="85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HARDWARE TEE BOUNDARY  ·  ENCRYPTED MEMORY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0"/>
          <p:cNvSpPr/>
          <p:nvPr/>
        </p:nvSpPr>
        <p:spPr>
          <a:xfrm>
            <a:off x="4462272" y="2377440"/>
            <a:ext cx="3419856" cy="420624"/>
          </a:xfrm>
          <a:prstGeom prst="roundRect">
            <a:avLst>
              <a:gd fmla="val 13043" name="adj"/>
            </a:avLst>
          </a:prstGeom>
          <a:solidFill>
            <a:srgbClr val="FFFFFF"/>
          </a:solidFill>
          <a:ln cap="flat" cmpd="sng" w="9525">
            <a:solidFill>
              <a:srgbClr val="F0C7B6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0"/>
          <p:cNvSpPr/>
          <p:nvPr/>
        </p:nvSpPr>
        <p:spPr>
          <a:xfrm>
            <a:off x="4572000" y="2386584"/>
            <a:ext cx="32004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1B1917"/>
                </a:solidFill>
                <a:latin typeface="Ubuntu Mono"/>
                <a:ea typeface="Ubuntu Mono"/>
                <a:cs typeface="Ubuntu Mono"/>
                <a:sym typeface="Ubuntu Mono"/>
              </a:rPr>
              <a:t>Utility VM — guest firmware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0"/>
          <p:cNvSpPr/>
          <p:nvPr/>
        </p:nvSpPr>
        <p:spPr>
          <a:xfrm>
            <a:off x="4462272" y="2871216"/>
            <a:ext cx="3419856" cy="420624"/>
          </a:xfrm>
          <a:prstGeom prst="roundRect">
            <a:avLst>
              <a:gd fmla="val 13043" name="adj"/>
            </a:avLst>
          </a:prstGeom>
          <a:solidFill>
            <a:srgbClr val="FFFFFF"/>
          </a:solidFill>
          <a:ln cap="flat" cmpd="sng" w="9525">
            <a:solidFill>
              <a:srgbClr val="F0C7B6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0"/>
          <p:cNvSpPr/>
          <p:nvPr/>
        </p:nvSpPr>
        <p:spPr>
          <a:xfrm>
            <a:off x="4572000" y="2880360"/>
            <a:ext cx="32004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1B1917"/>
                </a:solidFill>
                <a:latin typeface="Ubuntu Mono"/>
                <a:ea typeface="Ubuntu Mono"/>
                <a:cs typeface="Ubuntu Mono"/>
                <a:sym typeface="Ubuntu Mono"/>
              </a:rPr>
              <a:t>Measured guest kernel + initrd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0"/>
          <p:cNvSpPr/>
          <p:nvPr/>
        </p:nvSpPr>
        <p:spPr>
          <a:xfrm>
            <a:off x="4462272" y="3364992"/>
            <a:ext cx="3419856" cy="420624"/>
          </a:xfrm>
          <a:prstGeom prst="roundRect">
            <a:avLst>
              <a:gd fmla="val 13043" name="adj"/>
            </a:avLst>
          </a:prstGeom>
          <a:solidFill>
            <a:srgbClr val="FFFFFF"/>
          </a:solidFill>
          <a:ln cap="flat" cmpd="sng" w="9525">
            <a:solidFill>
              <a:srgbClr val="F0C7B6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0"/>
          <p:cNvSpPr/>
          <p:nvPr/>
        </p:nvSpPr>
        <p:spPr>
          <a:xfrm>
            <a:off x="4572000" y="3374136"/>
            <a:ext cx="32004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1B1917"/>
                </a:solidFill>
                <a:latin typeface="Ubuntu Mono"/>
                <a:ea typeface="Ubuntu Mono"/>
                <a:cs typeface="Ubuntu Mono"/>
                <a:sym typeface="Ubuntu Mono"/>
              </a:rPr>
              <a:t>kata-agent  ·  image-rs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0"/>
          <p:cNvSpPr/>
          <p:nvPr/>
        </p:nvSpPr>
        <p:spPr>
          <a:xfrm>
            <a:off x="4462272" y="3858768"/>
            <a:ext cx="3419856" cy="420624"/>
          </a:xfrm>
          <a:prstGeom prst="roundRect">
            <a:avLst>
              <a:gd fmla="val 13043" name="adj"/>
            </a:avLst>
          </a:prstGeom>
          <a:solidFill>
            <a:srgbClr val="FFFFFF"/>
          </a:solidFill>
          <a:ln cap="flat" cmpd="sng" w="9525">
            <a:solidFill>
              <a:srgbClr val="F0C7B6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0"/>
          <p:cNvSpPr/>
          <p:nvPr/>
        </p:nvSpPr>
        <p:spPr>
          <a:xfrm>
            <a:off x="4572000" y="3867912"/>
            <a:ext cx="32004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1917"/>
              </a:buClr>
              <a:buSzPts val="1050"/>
              <a:buFont typeface="Ubuntu Mono"/>
              <a:buNone/>
            </a:pPr>
            <a:r>
              <a:rPr b="0" i="0" lang="en-US" sz="1050" u="none" cap="none" strike="noStrike">
                <a:solidFill>
                  <a:srgbClr val="1B1917"/>
                </a:solidFill>
                <a:latin typeface="Ubuntu Mono"/>
                <a:ea typeface="Ubuntu Mono"/>
                <a:cs typeface="Ubuntu Mono"/>
                <a:sym typeface="Ubuntu Mono"/>
              </a:rPr>
              <a:t>Confidential Data Hub  ·  AA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0"/>
          <p:cNvSpPr/>
          <p:nvPr/>
        </p:nvSpPr>
        <p:spPr>
          <a:xfrm>
            <a:off x="4462272" y="4407408"/>
            <a:ext cx="3419856" cy="658368"/>
          </a:xfrm>
          <a:prstGeom prst="roundRect">
            <a:avLst>
              <a:gd fmla="val 8333" name="adj"/>
            </a:avLst>
          </a:prstGeom>
          <a:solidFill>
            <a:srgbClr val="E95420"/>
          </a:solidFill>
          <a:ln cap="flat" cmpd="sng" w="9525">
            <a:solidFill>
              <a:srgbClr val="E9542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0"/>
          <p:cNvSpPr/>
          <p:nvPr/>
        </p:nvSpPr>
        <p:spPr>
          <a:xfrm>
            <a:off x="4572000" y="4407408"/>
            <a:ext cx="32004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YOUR POD </a:t>
            </a:r>
            <a:r>
              <a:rPr b="1" lang="en-US" sz="125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-</a:t>
            </a: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unmodified image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5" name="Google Shape;225;p10"/>
          <p:cNvCxnSpPr/>
          <p:nvPr/>
        </p:nvCxnSpPr>
        <p:spPr>
          <a:xfrm>
            <a:off x="4050792" y="3630168"/>
            <a:ext cx="228600" cy="0"/>
          </a:xfrm>
          <a:prstGeom prst="straightConnector1">
            <a:avLst/>
          </a:prstGeom>
          <a:noFill/>
          <a:ln cap="flat" cmpd="sng" w="19050">
            <a:solidFill>
              <a:srgbClr val="AEA79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26" name="Google Shape;226;p10"/>
          <p:cNvSpPr/>
          <p:nvPr/>
        </p:nvSpPr>
        <p:spPr>
          <a:xfrm>
            <a:off x="8686800" y="1481328"/>
            <a:ext cx="2819095" cy="2395728"/>
          </a:xfrm>
          <a:prstGeom prst="roundRect">
            <a:avLst>
              <a:gd fmla="val 2290" name="adj"/>
            </a:avLst>
          </a:prstGeom>
          <a:solidFill>
            <a:srgbClr val="772953"/>
          </a:solidFill>
          <a:ln cap="flat" cmpd="sng" w="9525">
            <a:solidFill>
              <a:srgbClr val="772953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0"/>
          <p:cNvSpPr/>
          <p:nvPr/>
        </p:nvSpPr>
        <p:spPr>
          <a:xfrm>
            <a:off x="8942832" y="1700784"/>
            <a:ext cx="2307031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C9DC"/>
              </a:buClr>
              <a:buSzPts val="1100"/>
              <a:buFont typeface="Ubuntu"/>
              <a:buNone/>
            </a:pPr>
            <a:r>
              <a:rPr b="1" i="0" lang="en-US" sz="1100" u="none" cap="none" strike="noStrike">
                <a:solidFill>
                  <a:srgbClr val="E9C9DC"/>
                </a:solidFill>
                <a:latin typeface="Ubuntu"/>
                <a:ea typeface="Ubuntu"/>
                <a:cs typeface="Ubuntu"/>
                <a:sym typeface="Ubuntu"/>
              </a:rPr>
              <a:t>TRUSTEE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0"/>
          <p:cNvSpPr/>
          <p:nvPr/>
        </p:nvSpPr>
        <p:spPr>
          <a:xfrm>
            <a:off x="8942832" y="1956816"/>
            <a:ext cx="2307031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Ubuntu"/>
              <a:buNone/>
            </a:pPr>
            <a:r>
              <a:rPr b="1" i="0" lang="en-US" sz="13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Off-node trust authority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0"/>
          <p:cNvSpPr/>
          <p:nvPr/>
        </p:nvSpPr>
        <p:spPr>
          <a:xfrm>
            <a:off x="8942832" y="2377440"/>
            <a:ext cx="2307031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47826"/>
              </a:lnSpc>
              <a:spcBef>
                <a:spcPts val="0"/>
              </a:spcBef>
              <a:spcAft>
                <a:spcPts val="0"/>
              </a:spcAft>
              <a:buClr>
                <a:srgbClr val="F0DCE8"/>
              </a:buClr>
              <a:buSzPts val="1150"/>
              <a:buFont typeface="Ubuntu"/>
              <a:buChar char="•"/>
            </a:pPr>
            <a:r>
              <a:rPr b="0" i="0" lang="en-US" sz="1150" u="none" cap="none" strike="noStrike">
                <a:solidFill>
                  <a:srgbClr val="F0DCE8"/>
                </a:solidFill>
                <a:latin typeface="Ubuntu"/>
                <a:ea typeface="Ubuntu"/>
                <a:cs typeface="Ubuntu"/>
                <a:sym typeface="Ubuntu"/>
              </a:rPr>
              <a:t>Key Broker Service (KBS)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47826"/>
              </a:lnSpc>
              <a:spcBef>
                <a:spcPts val="400"/>
              </a:spcBef>
              <a:spcAft>
                <a:spcPts val="0"/>
              </a:spcAft>
              <a:buClr>
                <a:srgbClr val="F0DCE8"/>
              </a:buClr>
              <a:buSzPts val="1150"/>
              <a:buFont typeface="Ubuntu"/>
              <a:buChar char="•"/>
            </a:pPr>
            <a:r>
              <a:rPr b="0" i="0" lang="en-US" sz="1150" u="none" cap="none" strike="noStrike">
                <a:solidFill>
                  <a:srgbClr val="F0DCE8"/>
                </a:solidFill>
                <a:latin typeface="Ubuntu"/>
                <a:ea typeface="Ubuntu"/>
                <a:cs typeface="Ubuntu"/>
                <a:sym typeface="Ubuntu"/>
              </a:rPr>
              <a:t>Attestation Service (AS)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47826"/>
              </a:lnSpc>
              <a:spcBef>
                <a:spcPts val="400"/>
              </a:spcBef>
              <a:spcAft>
                <a:spcPts val="0"/>
              </a:spcAft>
              <a:buClr>
                <a:srgbClr val="F0DCE8"/>
              </a:buClr>
              <a:buSzPts val="1150"/>
              <a:buFont typeface="Ubuntu"/>
              <a:buChar char="•"/>
            </a:pPr>
            <a:r>
              <a:rPr b="0" i="0" lang="en-US" sz="1150" u="none" cap="none" strike="noStrike">
                <a:solidFill>
                  <a:srgbClr val="F0DCE8"/>
                </a:solidFill>
                <a:latin typeface="Ubuntu"/>
                <a:ea typeface="Ubuntu"/>
                <a:cs typeface="Ubuntu"/>
                <a:sym typeface="Ubuntu"/>
              </a:rPr>
              <a:t>Reference Value Provider (RVPS)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47826"/>
              </a:lnSpc>
              <a:spcBef>
                <a:spcPts val="400"/>
              </a:spcBef>
              <a:spcAft>
                <a:spcPts val="0"/>
              </a:spcAft>
              <a:buClr>
                <a:srgbClr val="F0DCE8"/>
              </a:buClr>
              <a:buSzPts val="1150"/>
              <a:buFont typeface="Ubuntu"/>
              <a:buChar char="•"/>
            </a:pPr>
            <a:r>
              <a:rPr b="0" i="0" lang="en-US" sz="1150" u="none" cap="none" strike="noStrike">
                <a:solidFill>
                  <a:srgbClr val="F0DCE8"/>
                </a:solidFill>
                <a:latin typeface="Ubuntu"/>
                <a:ea typeface="Ubuntu"/>
                <a:cs typeface="Ubuntu"/>
                <a:sym typeface="Ubuntu"/>
              </a:rPr>
              <a:t>Rego policy engine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0"/>
          <p:cNvSpPr/>
          <p:nvPr/>
        </p:nvSpPr>
        <p:spPr>
          <a:xfrm>
            <a:off x="8686800" y="4087368"/>
            <a:ext cx="2819095" cy="1691640"/>
          </a:xfrm>
          <a:prstGeom prst="roundRect">
            <a:avLst>
              <a:gd fmla="val 3243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0"/>
          <p:cNvSpPr/>
          <p:nvPr/>
        </p:nvSpPr>
        <p:spPr>
          <a:xfrm>
            <a:off x="8942832" y="4270248"/>
            <a:ext cx="2307031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200"/>
              <a:buFont typeface="Ubuntu"/>
              <a:buNone/>
            </a:pPr>
            <a:r>
              <a:rPr b="0" i="0" lang="en-US" sz="12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Runs outside the node — ideally outside the cloud account that owns the node.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0"/>
          <p:cNvSpPr/>
          <p:nvPr/>
        </p:nvSpPr>
        <p:spPr>
          <a:xfrm>
            <a:off x="8942832" y="5138928"/>
            <a:ext cx="2307031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1200"/>
              <a:buFont typeface="Ubuntu"/>
              <a:buNone/>
            </a:pPr>
            <a:r>
              <a:rPr b="1" i="0" lang="en-US" sz="12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This is your real security boundary.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1"/>
          <p:cNvSpPr/>
          <p:nvPr/>
        </p:nvSpPr>
        <p:spPr>
          <a:xfrm>
            <a:off x="685800" y="475488"/>
            <a:ext cx="10820095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72953"/>
              </a:buClr>
              <a:buSzPts val="1050"/>
              <a:buFont typeface="Ubuntu"/>
              <a:buNone/>
            </a:pPr>
            <a:r>
              <a:rPr b="1" i="0" lang="en-US" sz="1050" u="none" cap="none" strike="noStrike">
                <a:solidFill>
                  <a:srgbClr val="772953"/>
                </a:solidFill>
                <a:latin typeface="Ubuntu"/>
                <a:ea typeface="Ubuntu"/>
                <a:cs typeface="Ubuntu"/>
                <a:sym typeface="Ubuntu"/>
              </a:rPr>
              <a:t>THE STACK, COMPONENT BY COMPONENT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1"/>
          <p:cNvSpPr/>
          <p:nvPr/>
        </p:nvSpPr>
        <p:spPr>
          <a:xfrm>
            <a:off x="685800" y="731520"/>
            <a:ext cx="10820095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3000"/>
              <a:buFont typeface="Ubuntu"/>
              <a:buNone/>
            </a:pPr>
            <a:r>
              <a:rPr b="1" i="0" lang="en-US" sz="30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What the operator actually installs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1"/>
          <p:cNvSpPr/>
          <p:nvPr/>
        </p:nvSpPr>
        <p:spPr>
          <a:xfrm>
            <a:off x="685800" y="6345936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A79F"/>
              </a:buClr>
              <a:buSzPts val="900"/>
              <a:buFont typeface="Ubuntu"/>
              <a:buNone/>
            </a:pPr>
            <a:r>
              <a:rPr b="0" i="0" lang="en-US" sz="900" u="none" cap="none" strike="noStrike">
                <a:solidFill>
                  <a:srgbClr val="AEA79F"/>
                </a:solidFill>
                <a:latin typeface="Ubuntu"/>
                <a:ea typeface="Ubuntu"/>
                <a:cs typeface="Ubuntu"/>
                <a:sym typeface="Ubuntu"/>
              </a:rPr>
              <a:t>Zero-Trust Workloads with Confidential Containers on Ubuntu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1"/>
          <p:cNvSpPr/>
          <p:nvPr/>
        </p:nvSpPr>
        <p:spPr>
          <a:xfrm>
            <a:off x="11018520" y="6345936"/>
            <a:ext cx="5029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5420"/>
              </a:buClr>
              <a:buSzPts val="900"/>
              <a:buFont typeface="Ubuntu"/>
              <a:buNone/>
            </a:pPr>
            <a:r>
              <a:rPr b="1" i="0" lang="en-US" sz="900" u="none" cap="none" strike="noStrike">
                <a:solidFill>
                  <a:srgbClr val="E95420"/>
                </a:solidFill>
                <a:latin typeface="Ubuntu"/>
                <a:ea typeface="Ubuntu"/>
                <a:cs typeface="Ubuntu"/>
                <a:sym typeface="Ubuntu"/>
              </a:rPr>
              <a:t>08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1"/>
          <p:cNvSpPr/>
          <p:nvPr/>
        </p:nvSpPr>
        <p:spPr>
          <a:xfrm>
            <a:off x="11715750" y="6325362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1"/>
          <p:cNvSpPr/>
          <p:nvPr/>
        </p:nvSpPr>
        <p:spPr>
          <a:xfrm>
            <a:off x="1162468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1"/>
          <p:cNvSpPr/>
          <p:nvPr/>
        </p:nvSpPr>
        <p:spPr>
          <a:xfrm>
            <a:off x="11806815" y="6483096"/>
            <a:ext cx="68580" cy="68580"/>
          </a:xfrm>
          <a:prstGeom prst="ellipse">
            <a:avLst/>
          </a:prstGeom>
          <a:solidFill>
            <a:srgbClr val="AEA79F"/>
          </a:solidFill>
          <a:ln cap="flat" cmpd="sng" w="12700">
            <a:solidFill>
              <a:srgbClr val="AEA7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1"/>
          <p:cNvSpPr/>
          <p:nvPr/>
        </p:nvSpPr>
        <p:spPr>
          <a:xfrm>
            <a:off x="685800" y="1481328"/>
            <a:ext cx="3401568" cy="1975104"/>
          </a:xfrm>
          <a:prstGeom prst="roundRect">
            <a:avLst>
              <a:gd fmla="val 2778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1"/>
          <p:cNvSpPr/>
          <p:nvPr/>
        </p:nvSpPr>
        <p:spPr>
          <a:xfrm>
            <a:off x="960120" y="1737360"/>
            <a:ext cx="402336" cy="402336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1"/>
          <p:cNvSpPr/>
          <p:nvPr/>
        </p:nvSpPr>
        <p:spPr>
          <a:xfrm>
            <a:off x="960120" y="1737360"/>
            <a:ext cx="402336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01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1"/>
          <p:cNvSpPr/>
          <p:nvPr/>
        </p:nvSpPr>
        <p:spPr>
          <a:xfrm>
            <a:off x="960120" y="2231136"/>
            <a:ext cx="2852928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769"/>
              </a:lnSpc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confidential-containers-operator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1"/>
          <p:cNvSpPr/>
          <p:nvPr/>
        </p:nvSpPr>
        <p:spPr>
          <a:xfrm>
            <a:off x="960120" y="2651760"/>
            <a:ext cx="2852928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363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00"/>
              <a:buFont typeface="Ubuntu"/>
              <a:buNone/>
            </a:pPr>
            <a:r>
              <a:rPr b="0" i="0" lang="en-US" sz="11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Reconciles the CcRuntime CRD: installs the Kata payload, registers RuntimeClasses, patches containerd config, labels nodes.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1"/>
          <p:cNvSpPr/>
          <p:nvPr/>
        </p:nvSpPr>
        <p:spPr>
          <a:xfrm>
            <a:off x="4398264" y="1481328"/>
            <a:ext cx="3401568" cy="1975104"/>
          </a:xfrm>
          <a:prstGeom prst="roundRect">
            <a:avLst>
              <a:gd fmla="val 2778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1"/>
          <p:cNvSpPr/>
          <p:nvPr/>
        </p:nvSpPr>
        <p:spPr>
          <a:xfrm>
            <a:off x="4672584" y="1737360"/>
            <a:ext cx="402336" cy="402336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1"/>
          <p:cNvSpPr/>
          <p:nvPr/>
        </p:nvSpPr>
        <p:spPr>
          <a:xfrm>
            <a:off x="4672584" y="1737360"/>
            <a:ext cx="402336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02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1"/>
          <p:cNvSpPr/>
          <p:nvPr/>
        </p:nvSpPr>
        <p:spPr>
          <a:xfrm>
            <a:off x="4672584" y="2231136"/>
            <a:ext cx="2852928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769"/>
              </a:lnSpc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Kata Containers runtime-rs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1"/>
          <p:cNvSpPr/>
          <p:nvPr/>
        </p:nvSpPr>
        <p:spPr>
          <a:xfrm>
            <a:off x="4672584" y="2651760"/>
            <a:ext cx="2852928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363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00"/>
              <a:buFont typeface="Ubuntu"/>
              <a:buNone/>
            </a:pPr>
            <a:r>
              <a:rPr b="0" i="0" lang="en-US" sz="11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Per-pod utility VM. Rust shim, no host-side rootfs mount — the guest owns its own filesystem.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1"/>
          <p:cNvSpPr/>
          <p:nvPr/>
        </p:nvSpPr>
        <p:spPr>
          <a:xfrm>
            <a:off x="8110728" y="1481328"/>
            <a:ext cx="3401568" cy="1975104"/>
          </a:xfrm>
          <a:prstGeom prst="roundRect">
            <a:avLst>
              <a:gd fmla="val 2778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1"/>
          <p:cNvSpPr/>
          <p:nvPr/>
        </p:nvSpPr>
        <p:spPr>
          <a:xfrm>
            <a:off x="8385048" y="1737360"/>
            <a:ext cx="402336" cy="402336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1"/>
          <p:cNvSpPr/>
          <p:nvPr/>
        </p:nvSpPr>
        <p:spPr>
          <a:xfrm>
            <a:off x="8385048" y="1737360"/>
            <a:ext cx="402336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03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11"/>
          <p:cNvSpPr/>
          <p:nvPr/>
        </p:nvSpPr>
        <p:spPr>
          <a:xfrm>
            <a:off x="8385048" y="2231136"/>
            <a:ext cx="2852928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769"/>
              </a:lnSpc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kata-agent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1"/>
          <p:cNvSpPr/>
          <p:nvPr/>
        </p:nvSpPr>
        <p:spPr>
          <a:xfrm>
            <a:off x="8385048" y="2651760"/>
            <a:ext cx="2852928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363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00"/>
              <a:buFont typeface="Ubuntu"/>
              <a:buNone/>
            </a:pPr>
            <a:r>
              <a:rPr b="0" i="0" lang="en-US" sz="11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In-guest supervisor. ttrpc over vsock. The only channel the host has, and it is policy-gated.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1"/>
          <p:cNvSpPr/>
          <p:nvPr/>
        </p:nvSpPr>
        <p:spPr>
          <a:xfrm>
            <a:off x="685800" y="3749040"/>
            <a:ext cx="3401568" cy="1975104"/>
          </a:xfrm>
          <a:prstGeom prst="roundRect">
            <a:avLst>
              <a:gd fmla="val 2778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1"/>
          <p:cNvSpPr/>
          <p:nvPr/>
        </p:nvSpPr>
        <p:spPr>
          <a:xfrm>
            <a:off x="960120" y="4005072"/>
            <a:ext cx="402336" cy="402336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1"/>
          <p:cNvSpPr/>
          <p:nvPr/>
        </p:nvSpPr>
        <p:spPr>
          <a:xfrm>
            <a:off x="960120" y="4005072"/>
            <a:ext cx="402336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04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1"/>
          <p:cNvSpPr/>
          <p:nvPr/>
        </p:nvSpPr>
        <p:spPr>
          <a:xfrm>
            <a:off x="960120" y="4498848"/>
            <a:ext cx="2852928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769"/>
              </a:lnSpc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image-rs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1"/>
          <p:cNvSpPr/>
          <p:nvPr/>
        </p:nvSpPr>
        <p:spPr>
          <a:xfrm>
            <a:off x="960120" y="4919472"/>
            <a:ext cx="2852928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363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00"/>
              <a:buFont typeface="Ubuntu"/>
              <a:buNone/>
            </a:pPr>
            <a:r>
              <a:rPr b="0" i="0" lang="en-US" sz="11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Pulls, verifies and decrypts the OCI image inside the guest. Registry credentials never touch the kubelet.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1"/>
          <p:cNvSpPr/>
          <p:nvPr/>
        </p:nvSpPr>
        <p:spPr>
          <a:xfrm>
            <a:off x="4398264" y="3749040"/>
            <a:ext cx="3401568" cy="1975104"/>
          </a:xfrm>
          <a:prstGeom prst="roundRect">
            <a:avLst>
              <a:gd fmla="val 2778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1"/>
          <p:cNvSpPr/>
          <p:nvPr/>
        </p:nvSpPr>
        <p:spPr>
          <a:xfrm>
            <a:off x="4672584" y="4005072"/>
            <a:ext cx="402336" cy="402336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11"/>
          <p:cNvSpPr/>
          <p:nvPr/>
        </p:nvSpPr>
        <p:spPr>
          <a:xfrm>
            <a:off x="4672584" y="4005072"/>
            <a:ext cx="402336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05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1"/>
          <p:cNvSpPr/>
          <p:nvPr/>
        </p:nvSpPr>
        <p:spPr>
          <a:xfrm>
            <a:off x="4672584" y="4498848"/>
            <a:ext cx="2852928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769"/>
              </a:lnSpc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Confidential Data Hub + Attestation Agent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1"/>
          <p:cNvSpPr/>
          <p:nvPr/>
        </p:nvSpPr>
        <p:spPr>
          <a:xfrm>
            <a:off x="4672584" y="4919472"/>
            <a:ext cx="2852928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363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00"/>
              <a:buFont typeface="Ubuntu"/>
              <a:buNone/>
            </a:pPr>
            <a:r>
              <a:rPr b="0" i="0" lang="en-US" sz="11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Unseals secrets, fetches resources over kbs://, and produces hardware evidence on demand.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1"/>
          <p:cNvSpPr/>
          <p:nvPr/>
        </p:nvSpPr>
        <p:spPr>
          <a:xfrm>
            <a:off x="8110728" y="3749040"/>
            <a:ext cx="3401568" cy="1975104"/>
          </a:xfrm>
          <a:prstGeom prst="roundRect">
            <a:avLst>
              <a:gd fmla="val 2778" name="adj"/>
            </a:avLst>
          </a:prstGeom>
          <a:solidFill>
            <a:srgbClr val="FBFAF9"/>
          </a:solidFill>
          <a:ln cap="flat" cmpd="sng" w="9525">
            <a:solidFill>
              <a:srgbClr val="E6E1D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12700">
              <a:srgbClr val="9C918A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1"/>
          <p:cNvSpPr/>
          <p:nvPr/>
        </p:nvSpPr>
        <p:spPr>
          <a:xfrm>
            <a:off x="8385048" y="4005072"/>
            <a:ext cx="402336" cy="402336"/>
          </a:xfrm>
          <a:prstGeom prst="ellipse">
            <a:avLst/>
          </a:prstGeom>
          <a:solidFill>
            <a:srgbClr val="E95420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11"/>
          <p:cNvSpPr/>
          <p:nvPr/>
        </p:nvSpPr>
        <p:spPr>
          <a:xfrm>
            <a:off x="8385048" y="4005072"/>
            <a:ext cx="402336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Ubuntu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06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1"/>
          <p:cNvSpPr/>
          <p:nvPr/>
        </p:nvSpPr>
        <p:spPr>
          <a:xfrm>
            <a:off x="8385048" y="4498848"/>
            <a:ext cx="2852928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769"/>
              </a:lnSpc>
              <a:spcBef>
                <a:spcPts val="0"/>
              </a:spcBef>
              <a:spcAft>
                <a:spcPts val="0"/>
              </a:spcAft>
              <a:buClr>
                <a:srgbClr val="C7431B"/>
              </a:buClr>
              <a:buSzPts val="1300"/>
              <a:buFont typeface="Ubuntu"/>
              <a:buNone/>
            </a:pPr>
            <a:r>
              <a:rPr b="1" i="0" lang="en-US" sz="1300" u="none" cap="none" strike="noStrike">
                <a:solidFill>
                  <a:srgbClr val="C7431B"/>
                </a:solidFill>
                <a:latin typeface="Ubuntu"/>
                <a:ea typeface="Ubuntu"/>
                <a:cs typeface="Ubuntu"/>
                <a:sym typeface="Ubuntu"/>
              </a:rPr>
              <a:t>Trustee (KBS · AS · RVPS)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1"/>
          <p:cNvSpPr/>
          <p:nvPr/>
        </p:nvSpPr>
        <p:spPr>
          <a:xfrm>
            <a:off x="8385048" y="4919472"/>
            <a:ext cx="2852928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363"/>
              </a:lnSpc>
              <a:spcBef>
                <a:spcPts val="0"/>
              </a:spcBef>
              <a:spcAft>
                <a:spcPts val="0"/>
              </a:spcAft>
              <a:buClr>
                <a:srgbClr val="5A5551"/>
              </a:buClr>
              <a:buSzPts val="1100"/>
              <a:buFont typeface="Ubuntu"/>
              <a:buNone/>
            </a:pPr>
            <a:r>
              <a:rPr b="0" i="0" lang="en-US" sz="1100" u="none" cap="none" strike="noStrike">
                <a:solidFill>
                  <a:srgbClr val="5A5551"/>
                </a:solidFill>
                <a:latin typeface="Ubuntu"/>
                <a:ea typeface="Ubuntu"/>
                <a:cs typeface="Ubuntu"/>
                <a:sym typeface="Ubuntu"/>
              </a:rPr>
              <a:t>Verifies evidence against reference values, evaluates Rego policy, and releases keys only on a pass.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