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y="5143500" cx="9144000"/>
  <p:notesSz cx="6858000" cy="9144000"/>
  <p:embeddedFontLst>
    <p:embeddedFont>
      <p:font typeface="Ubuntu"/>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h6f8NYWnC/eKyZKxwjGlwW/VuYP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font" Target="fonts/Ubuntu-bold.fntdata"/><Relationship Id="rId14" Type="http://schemas.openxmlformats.org/officeDocument/2006/relationships/slide" Target="slides/slide10.xml"/><Relationship Id="rId36" Type="http://schemas.openxmlformats.org/officeDocument/2006/relationships/font" Target="fonts/Ubuntu-regular.fntdata"/><Relationship Id="rId17" Type="http://schemas.openxmlformats.org/officeDocument/2006/relationships/slide" Target="slides/slide13.xml"/><Relationship Id="rId39" Type="http://schemas.openxmlformats.org/officeDocument/2006/relationships/font" Target="fonts/Ubuntu-boldItalic.fntdata"/><Relationship Id="rId16" Type="http://schemas.openxmlformats.org/officeDocument/2006/relationships/slide" Target="slides/slide12.xml"/><Relationship Id="rId38" Type="http://schemas.openxmlformats.org/officeDocument/2006/relationships/font" Target="fonts/Ubuntu-italic.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3d1c8878214_0_2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3" name="Google Shape;283;g3d1c8878214_0_2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3d1c8878214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1" name="Google Shape;291;g3d1c8878214_0_9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3d1c8878214_0_3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4" name="Google Shape;324;g3d1c8878214_0_3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3d1c8878214_0_2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2" name="Google Shape;332;g3d1c8878214_0_27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g3d1c8878214_0_3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6" name="Google Shape;396;g3d1c8878214_0_38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g3d1c8878214_0_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4" name="Google Shape;404;g3d1c8878214_0_26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g3d1c8878214_0_7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17" name="Google Shape;417;g3d1c8878214_0_79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3d1c8878214_0_4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1" name="Google Shape;431;g3d1c8878214_0_40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g3d1c8878214_0_4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9" name="Google Shape;439;g3d1c8878214_0_4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g3d2c138f83c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8" name="Google Shape;478;g3d2c138f83c_2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d1c8878214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 name="Google Shape;62;g3d1c8878214_0_10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g3d1c8878214_0_4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3" name="Google Shape;523;g3d1c8878214_0_46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9" name="Shape 529"/>
        <p:cNvGrpSpPr/>
        <p:nvPr/>
      </p:nvGrpSpPr>
      <p:grpSpPr>
        <a:xfrm>
          <a:off x="0" y="0"/>
          <a:ext cx="0" cy="0"/>
          <a:chOff x="0" y="0"/>
          <a:chExt cx="0" cy="0"/>
        </a:xfrm>
      </p:grpSpPr>
      <p:sp>
        <p:nvSpPr>
          <p:cNvPr id="530" name="Google Shape;530;g3d1c8878214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1" name="Google Shape;531;g3d1c8878214_0_9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g3d1c8878214_0_5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4" name="Google Shape;574;g3d1c8878214_0_5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g3d1c8878214_0_4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2" name="Google Shape;582;g3d1c8878214_0_46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8" name="Shape 618"/>
        <p:cNvGrpSpPr/>
        <p:nvPr/>
      </p:nvGrpSpPr>
      <p:grpSpPr>
        <a:xfrm>
          <a:off x="0" y="0"/>
          <a:ext cx="0" cy="0"/>
          <a:chOff x="0" y="0"/>
          <a:chExt cx="0" cy="0"/>
        </a:xfrm>
      </p:grpSpPr>
      <p:sp>
        <p:nvSpPr>
          <p:cNvPr id="619" name="Google Shape;619;g3d1c8878214_0_4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0" name="Google Shape;620;g3d1c8878214_0_4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g3d1c8878214_0_5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4" name="Google Shape;654;g3d1c8878214_0_58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g3d1c8878214_0_4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2" name="Google Shape;662;g3d1c8878214_0_40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9" name="Shape 679"/>
        <p:cNvGrpSpPr/>
        <p:nvPr/>
      </p:nvGrpSpPr>
      <p:grpSpPr>
        <a:xfrm>
          <a:off x="0" y="0"/>
          <a:ext cx="0" cy="0"/>
          <a:chOff x="0" y="0"/>
          <a:chExt cx="0" cy="0"/>
        </a:xfrm>
      </p:grpSpPr>
      <p:sp>
        <p:nvSpPr>
          <p:cNvPr id="680" name="Google Shape;680;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81" name="Google Shape;68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1" name="Google Shape;71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5" name="Shape 715"/>
        <p:cNvGrpSpPr/>
        <p:nvPr/>
      </p:nvGrpSpPr>
      <p:grpSpPr>
        <a:xfrm>
          <a:off x="0" y="0"/>
          <a:ext cx="0" cy="0"/>
          <a:chOff x="0" y="0"/>
          <a:chExt cx="0" cy="0"/>
        </a:xfrm>
      </p:grpSpPr>
      <p:sp>
        <p:nvSpPr>
          <p:cNvPr id="716" name="Google Shape;71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7" name="Google Shape;71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6" name="Shape 766"/>
        <p:cNvGrpSpPr/>
        <p:nvPr/>
      </p:nvGrpSpPr>
      <p:grpSpPr>
        <a:xfrm>
          <a:off x="0" y="0"/>
          <a:ext cx="0" cy="0"/>
          <a:chOff x="0" y="0"/>
          <a:chExt cx="0" cy="0"/>
        </a:xfrm>
      </p:grpSpPr>
      <p:sp>
        <p:nvSpPr>
          <p:cNvPr id="767" name="Google Shape;767;g3d1c8878214_0_7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8" name="Google Shape;768;g3d1c8878214_0_7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0" name="Shape 800"/>
        <p:cNvGrpSpPr/>
        <p:nvPr/>
      </p:nvGrpSpPr>
      <p:grpSpPr>
        <a:xfrm>
          <a:off x="0" y="0"/>
          <a:ext cx="0" cy="0"/>
          <a:chOff x="0" y="0"/>
          <a:chExt cx="0" cy="0"/>
        </a:xfrm>
      </p:grpSpPr>
      <p:sp>
        <p:nvSpPr>
          <p:cNvPr id="801" name="Google Shape;801;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2" name="Google Shape;80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d1c887821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5" name="Google Shape;95;g3d1c8878214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d1c8878214_0_8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g3d1c8878214_0_8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d1c8878214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g3d1c8878214_0_10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d2c138f83c_2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0" name="Google Shape;220;g3d2c138f83c_2_1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3d1c8878214_0_2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5" name="Google Shape;245;g3d1c8878214_0_2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3" name="Google Shape;25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9"/>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7" name="Google Shape;4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20" name="Shape 20"/>
        <p:cNvGrpSpPr/>
        <p:nvPr/>
      </p:nvGrpSpPr>
      <p:grpSpPr>
        <a:xfrm>
          <a:off x="0" y="0"/>
          <a:ext cx="0" cy="0"/>
          <a:chOff x="0" y="0"/>
          <a:chExt cx="0" cy="0"/>
        </a:xfrm>
      </p:grpSpPr>
      <p:sp>
        <p:nvSpPr>
          <p:cNvPr id="21" name="Google Shape;21;p1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22" name="Google Shape;22;p1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23" name="Google Shape;2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4" name="Shape 24"/>
        <p:cNvGrpSpPr/>
        <p:nvPr/>
      </p:nvGrpSpPr>
      <p:grpSpPr>
        <a:xfrm>
          <a:off x="0" y="0"/>
          <a:ext cx="0" cy="0"/>
          <a:chOff x="0" y="0"/>
          <a:chExt cx="0" cy="0"/>
        </a:xfrm>
      </p:grpSpPr>
      <p:sp>
        <p:nvSpPr>
          <p:cNvPr id="25" name="Google Shape;25;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26" name="Google Shape;26;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7" name="Shape 27"/>
        <p:cNvGrpSpPr/>
        <p:nvPr/>
      </p:nvGrpSpPr>
      <p:grpSpPr>
        <a:xfrm>
          <a:off x="0" y="0"/>
          <a:ext cx="0" cy="0"/>
          <a:chOff x="0" y="0"/>
          <a:chExt cx="0" cy="0"/>
        </a:xfrm>
      </p:grpSpPr>
      <p:sp>
        <p:nvSpPr>
          <p:cNvPr id="28" name="Google Shape;28;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1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0" name="Google Shape;30;p1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4" name="Google Shape;3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5" name="Shape 35"/>
        <p:cNvGrpSpPr/>
        <p:nvPr/>
      </p:nvGrpSpPr>
      <p:grpSpPr>
        <a:xfrm>
          <a:off x="0" y="0"/>
          <a:ext cx="0" cy="0"/>
          <a:chOff x="0" y="0"/>
          <a:chExt cx="0" cy="0"/>
        </a:xfrm>
      </p:grpSpPr>
      <p:sp>
        <p:nvSpPr>
          <p:cNvPr id="36" name="Google Shape;36;p1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7" name="Google Shape;37;p1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8" name="Google Shape;38;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18"/>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18"/>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2" name="Google Shape;42;p18"/>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18"/>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4" name="Google Shape;44;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o"/>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53" name="Shape 53"/>
        <p:cNvGrpSpPr/>
        <p:nvPr/>
      </p:nvGrpSpPr>
      <p:grpSpPr>
        <a:xfrm>
          <a:off x="0" y="0"/>
          <a:ext cx="0" cy="0"/>
          <a:chOff x="0" y="0"/>
          <a:chExt cx="0" cy="0"/>
        </a:xfrm>
      </p:grpSpPr>
      <p:sp>
        <p:nvSpPr>
          <p:cNvPr id="54" name="Google Shape;54;p1"/>
          <p:cNvSpPr txBox="1"/>
          <p:nvPr>
            <p:ph type="ctrTitle"/>
          </p:nvPr>
        </p:nvSpPr>
        <p:spPr>
          <a:xfrm>
            <a:off x="311700" y="1221125"/>
            <a:ext cx="8520600" cy="1652400"/>
          </a:xfrm>
          <a:prstGeom prst="rect">
            <a:avLst/>
          </a:prstGeom>
          <a:noFill/>
          <a:ln>
            <a:noFill/>
          </a:ln>
        </p:spPr>
        <p:txBody>
          <a:bodyPr anchorCtr="0" anchor="b" bIns="91425" lIns="91425" spcFirstLastPara="1" rIns="91425" wrap="square" tIns="91425">
            <a:normAutofit/>
          </a:bodyPr>
          <a:lstStyle/>
          <a:p>
            <a:pPr indent="0" lvl="0" marL="0" rtl="0" algn="l">
              <a:spcBef>
                <a:spcPts val="0"/>
              </a:spcBef>
              <a:spcAft>
                <a:spcPts val="0"/>
              </a:spcAft>
              <a:buSzPts val="5200"/>
              <a:buNone/>
            </a:pPr>
            <a:r>
              <a:rPr b="1" lang="ko">
                <a:solidFill>
                  <a:schemeClr val="lt1"/>
                </a:solidFill>
                <a:latin typeface="Calibri"/>
                <a:ea typeface="Calibri"/>
                <a:cs typeface="Calibri"/>
                <a:sym typeface="Calibri"/>
              </a:rPr>
              <a:t>LXD in Production</a:t>
            </a:r>
            <a:endParaRPr sz="4800">
              <a:solidFill>
                <a:schemeClr val="lt1"/>
              </a:solidFill>
              <a:latin typeface="Ubuntu"/>
              <a:ea typeface="Ubuntu"/>
              <a:cs typeface="Ubuntu"/>
              <a:sym typeface="Ubuntu"/>
            </a:endParaRPr>
          </a:p>
        </p:txBody>
      </p:sp>
      <p:sp>
        <p:nvSpPr>
          <p:cNvPr id="55" name="Google Shape;55;p1"/>
          <p:cNvSpPr txBox="1"/>
          <p:nvPr>
            <p:ph idx="1" type="subTitle"/>
          </p:nvPr>
        </p:nvSpPr>
        <p:spPr>
          <a:xfrm>
            <a:off x="311700" y="2910325"/>
            <a:ext cx="8520600" cy="7926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Clr>
                <a:srgbClr val="666666"/>
              </a:buClr>
              <a:buSzPts val="2000"/>
              <a:buFont typeface="Calibri"/>
              <a:buNone/>
            </a:pPr>
            <a:r>
              <a:rPr lang="ko" sz="2000">
                <a:solidFill>
                  <a:schemeClr val="lt1"/>
                </a:solidFill>
                <a:latin typeface="Calibri"/>
                <a:ea typeface="Calibri"/>
                <a:cs typeface="Calibri"/>
                <a:sym typeface="Calibri"/>
              </a:rPr>
              <a:t>Building a Cost-Effective Private Cloud on</a:t>
            </a:r>
            <a:endParaRPr sz="2000">
              <a:solidFill>
                <a:schemeClr val="lt1"/>
              </a:solidFill>
              <a:latin typeface="Calibri"/>
              <a:ea typeface="Calibri"/>
              <a:cs typeface="Calibri"/>
              <a:sym typeface="Calibri"/>
            </a:endParaRPr>
          </a:p>
          <a:p>
            <a:pPr indent="0" lvl="0" marL="0" rtl="0" algn="l">
              <a:spcBef>
                <a:spcPts val="0"/>
              </a:spcBef>
              <a:spcAft>
                <a:spcPts val="0"/>
              </a:spcAft>
              <a:buClr>
                <a:srgbClr val="666666"/>
              </a:buClr>
              <a:buSzPts val="2000"/>
              <a:buFont typeface="Calibri"/>
              <a:buNone/>
            </a:pPr>
            <a:r>
              <a:rPr lang="ko" sz="2000">
                <a:solidFill>
                  <a:schemeClr val="lt1"/>
                </a:solidFill>
                <a:latin typeface="Calibri"/>
                <a:ea typeface="Calibri"/>
                <a:cs typeface="Calibri"/>
                <a:sym typeface="Calibri"/>
              </a:rPr>
              <a:t>Bare Metal for African Deployments</a:t>
            </a:r>
            <a:endParaRPr>
              <a:solidFill>
                <a:schemeClr val="lt1"/>
              </a:solidFill>
              <a:latin typeface="Ubuntu"/>
              <a:ea typeface="Ubuntu"/>
              <a:cs typeface="Ubuntu"/>
              <a:sym typeface="Ubuntu"/>
            </a:endParaRPr>
          </a:p>
        </p:txBody>
      </p:sp>
      <p:sp>
        <p:nvSpPr>
          <p:cNvPr id="56" name="Google Shape;56;p1"/>
          <p:cNvSpPr/>
          <p:nvPr/>
        </p:nvSpPr>
        <p:spPr>
          <a:xfrm>
            <a:off x="536240" y="3787555"/>
            <a:ext cx="3200400" cy="366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
          <p:cNvSpPr txBox="1"/>
          <p:nvPr/>
        </p:nvSpPr>
        <p:spPr>
          <a:xfrm>
            <a:off x="419200" y="3908775"/>
            <a:ext cx="30000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ko" sz="1500">
                <a:solidFill>
                  <a:schemeClr val="lt1"/>
                </a:solidFill>
                <a:latin typeface="Calibri"/>
                <a:ea typeface="Calibri"/>
                <a:cs typeface="Calibri"/>
                <a:sym typeface="Calibri"/>
              </a:rPr>
              <a:t>Mucheru Maina</a:t>
            </a:r>
            <a:endParaRPr sz="1500">
              <a:solidFill>
                <a:schemeClr val="lt1"/>
              </a:solidFill>
              <a:latin typeface="Calibri"/>
              <a:ea typeface="Calibri"/>
              <a:cs typeface="Calibri"/>
              <a:sym typeface="Calibri"/>
            </a:endParaRPr>
          </a:p>
        </p:txBody>
      </p:sp>
      <p:sp>
        <p:nvSpPr>
          <p:cNvPr id="58" name="Google Shape;58;p1"/>
          <p:cNvSpPr txBox="1"/>
          <p:nvPr/>
        </p:nvSpPr>
        <p:spPr>
          <a:xfrm>
            <a:off x="354425" y="4381150"/>
            <a:ext cx="53406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ko" sz="1200">
                <a:solidFill>
                  <a:schemeClr val="lt1"/>
                </a:solidFill>
                <a:latin typeface="Calibri"/>
                <a:ea typeface="Calibri"/>
                <a:cs typeface="Calibri"/>
                <a:sym typeface="Calibri"/>
              </a:rPr>
              <a:t>Senior DevOps / Infrastructure Engineer  •  Ignite Energy Access</a:t>
            </a:r>
            <a:endParaRPr sz="1200">
              <a:solidFill>
                <a:schemeClr val="lt1"/>
              </a:solidFill>
              <a:latin typeface="Calibri"/>
              <a:ea typeface="Calibri"/>
              <a:cs typeface="Calibri"/>
              <a:sym typeface="Calibri"/>
            </a:endParaRPr>
          </a:p>
        </p:txBody>
      </p:sp>
      <p:pic>
        <p:nvPicPr>
          <p:cNvPr id="59" name="Google Shape;59;p1" title="Untitled design (7).png"/>
          <p:cNvPicPr preferRelativeResize="0"/>
          <p:nvPr/>
        </p:nvPicPr>
        <p:blipFill>
          <a:blip r:embed="rId3">
            <a:alphaModFix/>
          </a:blip>
          <a:stretch>
            <a:fillRect/>
          </a:stretch>
        </p:blipFill>
        <p:spPr>
          <a:xfrm>
            <a:off x="1891650" y="372825"/>
            <a:ext cx="4514850" cy="762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284" name="Shape 284"/>
        <p:cNvGrpSpPr/>
        <p:nvPr/>
      </p:nvGrpSpPr>
      <p:grpSpPr>
        <a:xfrm>
          <a:off x="0" y="0"/>
          <a:ext cx="0" cy="0"/>
          <a:chOff x="0" y="0"/>
          <a:chExt cx="0" cy="0"/>
        </a:xfrm>
      </p:grpSpPr>
      <p:sp>
        <p:nvSpPr>
          <p:cNvPr id="285" name="Google Shape;285;g3d1c8878214_0_25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SzPct val="100000"/>
              <a:buNone/>
            </a:pPr>
            <a:r>
              <a:rPr b="1" lang="ko" sz="3200">
                <a:solidFill>
                  <a:schemeClr val="lt1"/>
                </a:solidFill>
                <a:latin typeface="Calibri"/>
                <a:ea typeface="Calibri"/>
                <a:cs typeface="Calibri"/>
                <a:sym typeface="Calibri"/>
              </a:rPr>
              <a:t>Part 3 — </a:t>
            </a:r>
            <a:r>
              <a:rPr b="1" lang="ko" sz="3200">
                <a:solidFill>
                  <a:schemeClr val="lt1"/>
                </a:solidFill>
                <a:latin typeface="Calibri"/>
                <a:ea typeface="Calibri"/>
                <a:cs typeface="Calibri"/>
                <a:sym typeface="Calibri"/>
              </a:rPr>
              <a:t>How LXD Works</a:t>
            </a:r>
            <a:endParaRPr sz="3200">
              <a:latin typeface="Calibri"/>
              <a:ea typeface="Calibri"/>
              <a:cs typeface="Calibri"/>
              <a:sym typeface="Calibri"/>
            </a:endParaRPr>
          </a:p>
          <a:p>
            <a:pPr indent="0" lvl="0" marL="0" rtl="0" algn="ctr">
              <a:lnSpc>
                <a:spcPct val="100000"/>
              </a:lnSpc>
              <a:spcBef>
                <a:spcPts val="0"/>
              </a:spcBef>
              <a:spcAft>
                <a:spcPts val="0"/>
              </a:spcAft>
              <a:buSzPct val="100000"/>
              <a:buNone/>
            </a:pPr>
            <a:r>
              <a:t/>
            </a:r>
            <a:endParaRPr>
              <a:solidFill>
                <a:schemeClr val="lt1"/>
              </a:solidFill>
              <a:latin typeface="Ubuntu"/>
              <a:ea typeface="Ubuntu"/>
              <a:cs typeface="Ubuntu"/>
              <a:sym typeface="Ubuntu"/>
            </a:endParaRPr>
          </a:p>
        </p:txBody>
      </p:sp>
      <p:sp>
        <p:nvSpPr>
          <p:cNvPr id="286" name="Google Shape;286;g3d1c8878214_0_259"/>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87" name="Google Shape;287;g3d1c8878214_0_259"/>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288" name="Google Shape;288;g3d1c8878214_0_259" title="Untitled design (7).png"/>
          <p:cNvPicPr preferRelativeResize="0"/>
          <p:nvPr/>
        </p:nvPicPr>
        <p:blipFill>
          <a:blip r:embed="rId3">
            <a:alphaModFix/>
          </a:blip>
          <a:stretch>
            <a:fillRect/>
          </a:stretch>
        </p:blipFill>
        <p:spPr>
          <a:xfrm>
            <a:off x="6999884" y="4756597"/>
            <a:ext cx="1897919" cy="3203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g3d1c8878214_0_91"/>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g3d1c8878214_0_91"/>
          <p:cNvSpPr/>
          <p:nvPr/>
        </p:nvSpPr>
        <p:spPr>
          <a:xfrm>
            <a:off x="548640" y="-28843"/>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How LXD Works Internally</a:t>
            </a:r>
            <a:endParaRPr b="0" i="0" sz="2800" u="none" cap="none" strike="noStrike">
              <a:solidFill>
                <a:srgbClr val="000000"/>
              </a:solidFill>
              <a:latin typeface="Calibri"/>
              <a:ea typeface="Calibri"/>
              <a:cs typeface="Calibri"/>
              <a:sym typeface="Calibri"/>
            </a:endParaRPr>
          </a:p>
        </p:txBody>
      </p:sp>
      <p:sp>
        <p:nvSpPr>
          <p:cNvPr id="295" name="Google Shape;295;g3d1c8878214_0_91"/>
          <p:cNvSpPr/>
          <p:nvPr/>
        </p:nvSpPr>
        <p:spPr>
          <a:xfrm>
            <a:off x="457190" y="637848"/>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g3d1c8878214_0_91"/>
          <p:cNvSpPr/>
          <p:nvPr/>
        </p:nvSpPr>
        <p:spPr>
          <a:xfrm>
            <a:off x="548640" y="664655"/>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1" i="1" lang="ko" sz="1300" u="none" cap="none" strike="noStrike">
                <a:solidFill>
                  <a:schemeClr val="dk1"/>
                </a:solidFill>
                <a:latin typeface="Calibri"/>
                <a:ea typeface="Calibri"/>
                <a:cs typeface="Calibri"/>
                <a:sym typeface="Calibri"/>
              </a:rPr>
              <a:t>What actually happens when you run  lxc launch ubuntu:24.04 mycontainer</a:t>
            </a:r>
            <a:endParaRPr b="1" i="0" sz="1300" u="none" cap="none" strike="noStrike">
              <a:solidFill>
                <a:schemeClr val="dk1"/>
              </a:solidFill>
              <a:latin typeface="Calibri"/>
              <a:ea typeface="Calibri"/>
              <a:cs typeface="Calibri"/>
              <a:sym typeface="Calibri"/>
            </a:endParaRPr>
          </a:p>
        </p:txBody>
      </p:sp>
      <p:sp>
        <p:nvSpPr>
          <p:cNvPr id="297" name="Google Shape;297;g3d1c8878214_0_91"/>
          <p:cNvSpPr/>
          <p:nvPr/>
        </p:nvSpPr>
        <p:spPr>
          <a:xfrm>
            <a:off x="274320" y="1102995"/>
            <a:ext cx="8595300" cy="3520500"/>
          </a:xfrm>
          <a:prstGeom prst="rect">
            <a:avLst/>
          </a:prstGeom>
          <a:solidFill>
            <a:srgbClr val="F7F7F7"/>
          </a:solidFill>
          <a:ln cap="flat" cmpd="sng" w="1905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g3d1c8878214_0_91"/>
          <p:cNvSpPr/>
          <p:nvPr/>
        </p:nvSpPr>
        <p:spPr>
          <a:xfrm>
            <a:off x="457200" y="1148715"/>
            <a:ext cx="36576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00"/>
              <a:buFont typeface="Calibri"/>
              <a:buNone/>
            </a:pPr>
            <a:r>
              <a:rPr b="1" i="0" lang="ko" sz="1000" u="none" cap="none" strike="noStrike">
                <a:solidFill>
                  <a:srgbClr val="666666"/>
                </a:solidFill>
                <a:latin typeface="Calibri"/>
                <a:ea typeface="Calibri"/>
                <a:cs typeface="Calibri"/>
                <a:sym typeface="Calibri"/>
              </a:rPr>
              <a:t>Your Ubuntu Host Machine</a:t>
            </a:r>
            <a:endParaRPr b="0" i="0" sz="1000" u="none" cap="none" strike="noStrike">
              <a:solidFill>
                <a:srgbClr val="000000"/>
              </a:solidFill>
              <a:latin typeface="Calibri"/>
              <a:ea typeface="Calibri"/>
              <a:cs typeface="Calibri"/>
              <a:sym typeface="Calibri"/>
            </a:endParaRPr>
          </a:p>
        </p:txBody>
      </p:sp>
      <p:sp>
        <p:nvSpPr>
          <p:cNvPr id="299" name="Google Shape;299;g3d1c8878214_0_91"/>
          <p:cNvSpPr/>
          <p:nvPr/>
        </p:nvSpPr>
        <p:spPr>
          <a:xfrm>
            <a:off x="3200400" y="1514475"/>
            <a:ext cx="2743200" cy="594300"/>
          </a:xfrm>
          <a:prstGeom prst="rect">
            <a:avLst/>
          </a:prstGeom>
          <a:solidFill>
            <a:srgbClr val="222222"/>
          </a:solidFill>
          <a:ln>
            <a:noFill/>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g3d1c8878214_0_91"/>
          <p:cNvSpPr/>
          <p:nvPr/>
        </p:nvSpPr>
        <p:spPr>
          <a:xfrm>
            <a:off x="3200400" y="1514475"/>
            <a:ext cx="27432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LXD Daemon  (lxd)</a:t>
            </a:r>
            <a:endParaRPr b="0" i="0" sz="1300" u="none" cap="none" strike="noStrike">
              <a:solidFill>
                <a:srgbClr val="000000"/>
              </a:solidFill>
              <a:latin typeface="Calibri"/>
              <a:ea typeface="Calibri"/>
              <a:cs typeface="Calibri"/>
              <a:sym typeface="Calibri"/>
            </a:endParaRPr>
          </a:p>
        </p:txBody>
      </p:sp>
      <p:sp>
        <p:nvSpPr>
          <p:cNvPr id="301" name="Google Shape;301;g3d1c8878214_0_91"/>
          <p:cNvSpPr/>
          <p:nvPr/>
        </p:nvSpPr>
        <p:spPr>
          <a:xfrm>
            <a:off x="457200" y="1560195"/>
            <a:ext cx="2331600" cy="5028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g3d1c8878214_0_91"/>
          <p:cNvSpPr/>
          <p:nvPr/>
        </p:nvSpPr>
        <p:spPr>
          <a:xfrm>
            <a:off x="502920" y="1560195"/>
            <a:ext cx="2240400" cy="502800"/>
          </a:xfrm>
          <a:prstGeom prst="rect">
            <a:avLst/>
          </a:prstGeom>
          <a:noFill/>
          <a:ln>
            <a:noFill/>
          </a:ln>
        </p:spPr>
        <p:txBody>
          <a:bodyPr anchorCtr="0" anchor="ctr" bIns="38100" lIns="38100" spcFirstLastPara="1" rIns="38100" wrap="square" tIns="38100">
            <a:noAutofit/>
          </a:bodyPr>
          <a:lstStyle/>
          <a:p>
            <a:pPr indent="0" lvl="0" marL="0" marR="0" rtl="0" algn="l">
              <a:spcBef>
                <a:spcPts val="0"/>
              </a:spcBef>
              <a:spcAft>
                <a:spcPts val="0"/>
              </a:spcAft>
              <a:buClr>
                <a:srgbClr val="1A1A2E"/>
              </a:buClr>
              <a:buSzPts val="900"/>
              <a:buFont typeface="Consolas"/>
              <a:buNone/>
            </a:pPr>
            <a:r>
              <a:rPr b="0" i="0" lang="ko" sz="900" u="none" cap="none" strike="noStrike">
                <a:solidFill>
                  <a:srgbClr val="1A1A2E"/>
                </a:solidFill>
                <a:latin typeface="Consolas"/>
                <a:ea typeface="Consolas"/>
                <a:cs typeface="Consolas"/>
                <a:sym typeface="Consolas"/>
              </a:rPr>
              <a:t>$ lxc launch ubuntu:24.04 web</a:t>
            </a:r>
            <a:endParaRPr b="0" i="0" sz="900" u="none" cap="none" strike="noStrike">
              <a:solidFill>
                <a:srgbClr val="000000"/>
              </a:solidFill>
              <a:latin typeface="Calibri"/>
              <a:ea typeface="Calibri"/>
              <a:cs typeface="Calibri"/>
              <a:sym typeface="Calibri"/>
            </a:endParaRPr>
          </a:p>
        </p:txBody>
      </p:sp>
      <p:cxnSp>
        <p:nvCxnSpPr>
          <p:cNvPr id="303" name="Google Shape;303;g3d1c8878214_0_91"/>
          <p:cNvCxnSpPr/>
          <p:nvPr/>
        </p:nvCxnSpPr>
        <p:spPr>
          <a:xfrm>
            <a:off x="2788920" y="1811655"/>
            <a:ext cx="411600" cy="0"/>
          </a:xfrm>
          <a:prstGeom prst="straightConnector1">
            <a:avLst/>
          </a:prstGeom>
          <a:noFill/>
          <a:ln cap="flat" cmpd="sng" w="19050">
            <a:solidFill>
              <a:srgbClr val="222222"/>
            </a:solidFill>
            <a:prstDash val="solid"/>
            <a:round/>
            <a:headEnd len="sm" w="sm" type="none"/>
            <a:tailEnd len="sm" w="sm" type="none"/>
          </a:ln>
        </p:spPr>
      </p:cxnSp>
      <p:sp>
        <p:nvSpPr>
          <p:cNvPr id="304" name="Google Shape;304;g3d1c8878214_0_91"/>
          <p:cNvSpPr/>
          <p:nvPr/>
        </p:nvSpPr>
        <p:spPr>
          <a:xfrm>
            <a:off x="6355080" y="1560195"/>
            <a:ext cx="2331600" cy="5028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g3d1c8878214_0_91"/>
          <p:cNvSpPr/>
          <p:nvPr/>
        </p:nvSpPr>
        <p:spPr>
          <a:xfrm>
            <a:off x="6400800" y="1560195"/>
            <a:ext cx="2240400" cy="502800"/>
          </a:xfrm>
          <a:prstGeom prst="rect">
            <a:avLst/>
          </a:prstGeom>
          <a:noFill/>
          <a:ln>
            <a:noFill/>
          </a:ln>
        </p:spPr>
        <p:txBody>
          <a:bodyPr anchorCtr="0" anchor="ctr" bIns="38100" lIns="38100" spcFirstLastPara="1" rIns="38100" wrap="square" tIns="38100">
            <a:noAutofit/>
          </a:bodyPr>
          <a:lstStyle/>
          <a:p>
            <a:pPr indent="0" lvl="0" marL="0" marR="0" rtl="0" algn="l">
              <a:spcBef>
                <a:spcPts val="0"/>
              </a:spcBef>
              <a:spcAft>
                <a:spcPts val="0"/>
              </a:spcAft>
              <a:buClr>
                <a:srgbClr val="1A1A2E"/>
              </a:buClr>
              <a:buSzPts val="900"/>
              <a:buFont typeface="Consolas"/>
              <a:buNone/>
            </a:pPr>
            <a:r>
              <a:rPr b="0" i="0" lang="ko" sz="900" u="none" cap="none" strike="noStrike">
                <a:solidFill>
                  <a:srgbClr val="1A1A2E"/>
                </a:solidFill>
                <a:latin typeface="Consolas"/>
                <a:ea typeface="Consolas"/>
                <a:cs typeface="Consolas"/>
                <a:sym typeface="Consolas"/>
              </a:rPr>
              <a:t>lxc CLI  /  UI  /  API client</a:t>
            </a:r>
            <a:endParaRPr b="0" i="0" sz="900" u="none" cap="none" strike="noStrike">
              <a:solidFill>
                <a:srgbClr val="000000"/>
              </a:solidFill>
              <a:latin typeface="Calibri"/>
              <a:ea typeface="Calibri"/>
              <a:cs typeface="Calibri"/>
              <a:sym typeface="Calibri"/>
            </a:endParaRPr>
          </a:p>
        </p:txBody>
      </p:sp>
      <p:cxnSp>
        <p:nvCxnSpPr>
          <p:cNvPr id="306" name="Google Shape;306;g3d1c8878214_0_91"/>
          <p:cNvCxnSpPr/>
          <p:nvPr/>
        </p:nvCxnSpPr>
        <p:spPr>
          <a:xfrm>
            <a:off x="5943600" y="1811655"/>
            <a:ext cx="411600" cy="0"/>
          </a:xfrm>
          <a:prstGeom prst="straightConnector1">
            <a:avLst/>
          </a:prstGeom>
          <a:noFill/>
          <a:ln cap="flat" cmpd="sng" w="19050">
            <a:solidFill>
              <a:srgbClr val="222222"/>
            </a:solidFill>
            <a:prstDash val="solid"/>
            <a:round/>
            <a:headEnd len="sm" w="sm" type="none"/>
            <a:tailEnd len="sm" w="sm" type="none"/>
          </a:ln>
        </p:spPr>
      </p:cxnSp>
      <p:sp>
        <p:nvSpPr>
          <p:cNvPr id="307" name="Google Shape;307;g3d1c8878214_0_91"/>
          <p:cNvSpPr/>
          <p:nvPr/>
        </p:nvSpPr>
        <p:spPr>
          <a:xfrm>
            <a:off x="5800725" y="1634490"/>
            <a:ext cx="64020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666666"/>
              </a:buClr>
              <a:buSzPts val="750"/>
              <a:buFont typeface="Calibri"/>
              <a:buNone/>
            </a:pPr>
            <a:r>
              <a:rPr b="1" i="1" lang="ko" sz="750" u="none" cap="none" strike="noStrike">
                <a:solidFill>
                  <a:schemeClr val="dk1"/>
                </a:solidFill>
                <a:latin typeface="Calibri"/>
                <a:ea typeface="Calibri"/>
                <a:cs typeface="Calibri"/>
                <a:sym typeface="Calibri"/>
              </a:rPr>
              <a:t>REST API</a:t>
            </a:r>
            <a:endParaRPr b="1" i="0" sz="750" u="none" cap="none" strike="noStrike">
              <a:solidFill>
                <a:schemeClr val="dk1"/>
              </a:solidFill>
              <a:latin typeface="Calibri"/>
              <a:ea typeface="Calibri"/>
              <a:cs typeface="Calibri"/>
              <a:sym typeface="Calibri"/>
            </a:endParaRPr>
          </a:p>
        </p:txBody>
      </p:sp>
      <p:cxnSp>
        <p:nvCxnSpPr>
          <p:cNvPr id="308" name="Google Shape;308;g3d1c8878214_0_91"/>
          <p:cNvCxnSpPr/>
          <p:nvPr/>
        </p:nvCxnSpPr>
        <p:spPr>
          <a:xfrm>
            <a:off x="4572000" y="2108835"/>
            <a:ext cx="0" cy="365700"/>
          </a:xfrm>
          <a:prstGeom prst="straightConnector1">
            <a:avLst/>
          </a:prstGeom>
          <a:noFill/>
          <a:ln cap="flat" cmpd="sng" w="19050">
            <a:solidFill>
              <a:srgbClr val="222222"/>
            </a:solidFill>
            <a:prstDash val="solid"/>
            <a:round/>
            <a:headEnd len="sm" w="sm" type="none"/>
            <a:tailEnd len="sm" w="sm" type="none"/>
          </a:ln>
        </p:spPr>
      </p:cxnSp>
      <p:sp>
        <p:nvSpPr>
          <p:cNvPr id="309" name="Google Shape;309;g3d1c8878214_0_91"/>
          <p:cNvSpPr/>
          <p:nvPr/>
        </p:nvSpPr>
        <p:spPr>
          <a:xfrm>
            <a:off x="502920" y="2474595"/>
            <a:ext cx="2469000" cy="1097400"/>
          </a:xfrm>
          <a:prstGeom prst="rect">
            <a:avLst/>
          </a:prstGeom>
          <a:solidFill>
            <a:srgbClr val="FFFFFF"/>
          </a:solidFill>
          <a:ln cap="flat" cmpd="sng" w="19050">
            <a:solidFill>
              <a:srgbClr val="222222"/>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g3d1c8878214_0_91"/>
          <p:cNvSpPr/>
          <p:nvPr/>
        </p:nvSpPr>
        <p:spPr>
          <a:xfrm>
            <a:off x="502920" y="2566035"/>
            <a:ext cx="24690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500"/>
              <a:buFont typeface="Calibri"/>
              <a:buNone/>
            </a:pPr>
            <a:r>
              <a:rPr b="1" i="0" lang="ko" sz="1500" u="none" cap="none" strike="noStrike">
                <a:solidFill>
                  <a:srgbClr val="222222"/>
                </a:solidFill>
                <a:latin typeface="Calibri"/>
                <a:ea typeface="Calibri"/>
                <a:cs typeface="Calibri"/>
                <a:sym typeface="Calibri"/>
              </a:rPr>
              <a:t>web</a:t>
            </a:r>
            <a:endParaRPr b="0" i="0" sz="1500" u="none" cap="none" strike="noStrike">
              <a:solidFill>
                <a:srgbClr val="000000"/>
              </a:solidFill>
              <a:latin typeface="Calibri"/>
              <a:ea typeface="Calibri"/>
              <a:cs typeface="Calibri"/>
              <a:sym typeface="Calibri"/>
            </a:endParaRPr>
          </a:p>
        </p:txBody>
      </p:sp>
      <p:sp>
        <p:nvSpPr>
          <p:cNvPr id="311" name="Google Shape;311;g3d1c8878214_0_91"/>
          <p:cNvSpPr/>
          <p:nvPr/>
        </p:nvSpPr>
        <p:spPr>
          <a:xfrm>
            <a:off x="502920" y="2977515"/>
            <a:ext cx="24690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nginx / app</a:t>
            </a:r>
            <a:endParaRPr b="0" i="0" sz="1050" u="none" cap="none" strike="noStrike">
              <a:solidFill>
                <a:srgbClr val="000000"/>
              </a:solidFill>
              <a:latin typeface="Calibri"/>
              <a:ea typeface="Calibri"/>
              <a:cs typeface="Calibri"/>
              <a:sym typeface="Calibri"/>
            </a:endParaRPr>
          </a:p>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10.180.0.2</a:t>
            </a:r>
            <a:endParaRPr b="0" i="0" sz="1050" u="none" cap="none" strike="noStrike">
              <a:solidFill>
                <a:srgbClr val="000000"/>
              </a:solidFill>
              <a:latin typeface="Calibri"/>
              <a:ea typeface="Calibri"/>
              <a:cs typeface="Calibri"/>
              <a:sym typeface="Calibri"/>
            </a:endParaRPr>
          </a:p>
        </p:txBody>
      </p:sp>
      <p:sp>
        <p:nvSpPr>
          <p:cNvPr id="312" name="Google Shape;312;g3d1c8878214_0_91"/>
          <p:cNvSpPr/>
          <p:nvPr/>
        </p:nvSpPr>
        <p:spPr>
          <a:xfrm>
            <a:off x="3291840" y="2474595"/>
            <a:ext cx="2469000" cy="1097400"/>
          </a:xfrm>
          <a:prstGeom prst="rect">
            <a:avLst/>
          </a:prstGeom>
          <a:solidFill>
            <a:srgbClr val="FFFFFF"/>
          </a:solidFill>
          <a:ln cap="flat" cmpd="sng" w="19050">
            <a:solidFill>
              <a:srgbClr val="222222"/>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g3d1c8878214_0_91"/>
          <p:cNvSpPr/>
          <p:nvPr/>
        </p:nvSpPr>
        <p:spPr>
          <a:xfrm>
            <a:off x="3291840" y="2566035"/>
            <a:ext cx="24690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500"/>
              <a:buFont typeface="Calibri"/>
              <a:buNone/>
            </a:pPr>
            <a:r>
              <a:rPr b="1" i="0" lang="ko" sz="1500" u="none" cap="none" strike="noStrike">
                <a:solidFill>
                  <a:srgbClr val="222222"/>
                </a:solidFill>
                <a:latin typeface="Calibri"/>
                <a:ea typeface="Calibri"/>
                <a:cs typeface="Calibri"/>
                <a:sym typeface="Calibri"/>
              </a:rPr>
              <a:t>db</a:t>
            </a:r>
            <a:endParaRPr b="0" i="0" sz="1500" u="none" cap="none" strike="noStrike">
              <a:solidFill>
                <a:srgbClr val="000000"/>
              </a:solidFill>
              <a:latin typeface="Calibri"/>
              <a:ea typeface="Calibri"/>
              <a:cs typeface="Calibri"/>
              <a:sym typeface="Calibri"/>
            </a:endParaRPr>
          </a:p>
        </p:txBody>
      </p:sp>
      <p:sp>
        <p:nvSpPr>
          <p:cNvPr id="314" name="Google Shape;314;g3d1c8878214_0_91"/>
          <p:cNvSpPr/>
          <p:nvPr/>
        </p:nvSpPr>
        <p:spPr>
          <a:xfrm>
            <a:off x="3291840" y="2977515"/>
            <a:ext cx="24690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postgresql</a:t>
            </a:r>
            <a:endParaRPr b="0" i="0" sz="1050" u="none" cap="none" strike="noStrike">
              <a:solidFill>
                <a:srgbClr val="000000"/>
              </a:solidFill>
              <a:latin typeface="Calibri"/>
              <a:ea typeface="Calibri"/>
              <a:cs typeface="Calibri"/>
              <a:sym typeface="Calibri"/>
            </a:endParaRPr>
          </a:p>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10.180.0.3</a:t>
            </a:r>
            <a:endParaRPr b="0" i="0" sz="1050" u="none" cap="none" strike="noStrike">
              <a:solidFill>
                <a:srgbClr val="000000"/>
              </a:solidFill>
              <a:latin typeface="Calibri"/>
              <a:ea typeface="Calibri"/>
              <a:cs typeface="Calibri"/>
              <a:sym typeface="Calibri"/>
            </a:endParaRPr>
          </a:p>
        </p:txBody>
      </p:sp>
      <p:sp>
        <p:nvSpPr>
          <p:cNvPr id="315" name="Google Shape;315;g3d1c8878214_0_91"/>
          <p:cNvSpPr/>
          <p:nvPr/>
        </p:nvSpPr>
        <p:spPr>
          <a:xfrm>
            <a:off x="6080760" y="2474595"/>
            <a:ext cx="2469000" cy="1097400"/>
          </a:xfrm>
          <a:prstGeom prst="rect">
            <a:avLst/>
          </a:prstGeom>
          <a:solidFill>
            <a:srgbClr val="FFFFFF"/>
          </a:solidFill>
          <a:ln cap="flat" cmpd="sng" w="19050">
            <a:solidFill>
              <a:srgbClr val="222222"/>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g3d1c8878214_0_91"/>
          <p:cNvSpPr/>
          <p:nvPr/>
        </p:nvSpPr>
        <p:spPr>
          <a:xfrm>
            <a:off x="6080760" y="2566035"/>
            <a:ext cx="24690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500"/>
              <a:buFont typeface="Calibri"/>
              <a:buNone/>
            </a:pPr>
            <a:r>
              <a:rPr b="1" i="0" lang="ko" sz="1500" u="none" cap="none" strike="noStrike">
                <a:solidFill>
                  <a:srgbClr val="222222"/>
                </a:solidFill>
                <a:latin typeface="Calibri"/>
                <a:ea typeface="Calibri"/>
                <a:cs typeface="Calibri"/>
                <a:sym typeface="Calibri"/>
              </a:rPr>
              <a:t>monitoring</a:t>
            </a:r>
            <a:endParaRPr b="0" i="0" sz="1500" u="none" cap="none" strike="noStrike">
              <a:solidFill>
                <a:srgbClr val="000000"/>
              </a:solidFill>
              <a:latin typeface="Calibri"/>
              <a:ea typeface="Calibri"/>
              <a:cs typeface="Calibri"/>
              <a:sym typeface="Calibri"/>
            </a:endParaRPr>
          </a:p>
        </p:txBody>
      </p:sp>
      <p:sp>
        <p:nvSpPr>
          <p:cNvPr id="317" name="Google Shape;317;g3d1c8878214_0_91"/>
          <p:cNvSpPr/>
          <p:nvPr/>
        </p:nvSpPr>
        <p:spPr>
          <a:xfrm>
            <a:off x="6080760" y="2977515"/>
            <a:ext cx="24690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prometheus</a:t>
            </a:r>
            <a:endParaRPr b="0" i="0" sz="1050" u="none" cap="none" strike="noStrike">
              <a:solidFill>
                <a:srgbClr val="000000"/>
              </a:solidFill>
              <a:latin typeface="Calibri"/>
              <a:ea typeface="Calibri"/>
              <a:cs typeface="Calibri"/>
              <a:sym typeface="Calibri"/>
            </a:endParaRPr>
          </a:p>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10.180.0.4</a:t>
            </a:r>
            <a:endParaRPr b="0" i="0" sz="1050" u="none" cap="none" strike="noStrike">
              <a:solidFill>
                <a:srgbClr val="000000"/>
              </a:solidFill>
              <a:latin typeface="Calibri"/>
              <a:ea typeface="Calibri"/>
              <a:cs typeface="Calibri"/>
              <a:sym typeface="Calibri"/>
            </a:endParaRPr>
          </a:p>
        </p:txBody>
      </p:sp>
      <p:sp>
        <p:nvSpPr>
          <p:cNvPr id="318" name="Google Shape;318;g3d1c8878214_0_91"/>
          <p:cNvSpPr/>
          <p:nvPr/>
        </p:nvSpPr>
        <p:spPr>
          <a:xfrm>
            <a:off x="365760" y="3663315"/>
            <a:ext cx="8412600" cy="475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g3d1c8878214_0_91"/>
          <p:cNvSpPr/>
          <p:nvPr/>
        </p:nvSpPr>
        <p:spPr>
          <a:xfrm>
            <a:off x="365760" y="3663315"/>
            <a:ext cx="84126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50"/>
              <a:buFont typeface="Calibri"/>
              <a:buNone/>
            </a:pPr>
            <a:r>
              <a:rPr b="0" i="0" lang="ko" sz="1150" u="none" cap="none" strike="noStrike">
                <a:solidFill>
                  <a:srgbClr val="FFFFFF"/>
                </a:solidFill>
                <a:latin typeface="Calibri"/>
                <a:ea typeface="Calibri"/>
                <a:cs typeface="Calibri"/>
                <a:sym typeface="Calibri"/>
              </a:rPr>
              <a:t>Shared Linux Kernel  —  lxd daemon uses cgroups + namespaces to provide isolation between containers</a:t>
            </a:r>
            <a:endParaRPr b="0" i="0" sz="1150" u="none" cap="none" strike="noStrike">
              <a:solidFill>
                <a:srgbClr val="000000"/>
              </a:solidFill>
              <a:latin typeface="Calibri"/>
              <a:ea typeface="Calibri"/>
              <a:cs typeface="Calibri"/>
              <a:sym typeface="Calibri"/>
            </a:endParaRPr>
          </a:p>
        </p:txBody>
      </p:sp>
      <p:sp>
        <p:nvSpPr>
          <p:cNvPr id="320" name="Google Shape;320;g3d1c8878214_0_91"/>
          <p:cNvSpPr/>
          <p:nvPr/>
        </p:nvSpPr>
        <p:spPr>
          <a:xfrm>
            <a:off x="365760" y="4230243"/>
            <a:ext cx="8412600" cy="685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1100"/>
              <a:buFont typeface="Calibri"/>
              <a:buNone/>
            </a:pPr>
            <a:r>
              <a:rPr b="0" i="0" lang="ko" sz="1100" u="none" cap="none" strike="noStrike">
                <a:solidFill>
                  <a:schemeClr val="dk1"/>
                </a:solidFill>
                <a:latin typeface="Calibri"/>
                <a:ea typeface="Calibri"/>
                <a:cs typeface="Calibri"/>
                <a:sym typeface="Calibri"/>
              </a:rPr>
              <a:t>Each container has its own: Network namespace  •  Filesystem namespace  •  PID namespace  •  Hostname  •  IP address</a:t>
            </a:r>
            <a:endParaRPr b="0" i="0" sz="11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666666"/>
              </a:buClr>
              <a:buSzPts val="1100"/>
              <a:buFont typeface="Calibri"/>
              <a:buNone/>
            </a:pPr>
            <a:r>
              <a:rPr b="0" i="0" lang="ko" sz="1100" u="none" cap="none" strike="noStrike">
                <a:solidFill>
                  <a:schemeClr val="dk1"/>
                </a:solidFill>
                <a:latin typeface="Calibri"/>
                <a:ea typeface="Calibri"/>
                <a:cs typeface="Calibri"/>
                <a:sym typeface="Calibri"/>
              </a:rPr>
              <a:t>But they share the host's Linux kernel — this is why containers start instantly and use almost no extra memory.</a:t>
            </a:r>
            <a:endParaRPr b="0" i="0" sz="1100" u="none" cap="none" strike="noStrike">
              <a:solidFill>
                <a:schemeClr val="dk1"/>
              </a:solidFill>
              <a:latin typeface="Calibri"/>
              <a:ea typeface="Calibri"/>
              <a:cs typeface="Calibri"/>
              <a:sym typeface="Calibri"/>
            </a:endParaRPr>
          </a:p>
        </p:txBody>
      </p:sp>
      <p:pic>
        <p:nvPicPr>
          <p:cNvPr id="321" name="Google Shape;321;g3d1c8878214_0_91"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325" name="Shape 325"/>
        <p:cNvGrpSpPr/>
        <p:nvPr/>
      </p:nvGrpSpPr>
      <p:grpSpPr>
        <a:xfrm>
          <a:off x="0" y="0"/>
          <a:ext cx="0" cy="0"/>
          <a:chOff x="0" y="0"/>
          <a:chExt cx="0" cy="0"/>
        </a:xfrm>
      </p:grpSpPr>
      <p:sp>
        <p:nvSpPr>
          <p:cNvPr id="326" name="Google Shape;326;g3d1c8878214_0_31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SzPct val="100000"/>
              <a:buNone/>
            </a:pPr>
            <a:r>
              <a:rPr b="1" lang="ko" sz="3200">
                <a:solidFill>
                  <a:schemeClr val="lt1"/>
                </a:solidFill>
                <a:latin typeface="Calibri"/>
                <a:ea typeface="Calibri"/>
                <a:cs typeface="Calibri"/>
                <a:sym typeface="Calibri"/>
              </a:rPr>
              <a:t>Demo</a:t>
            </a:r>
            <a:r>
              <a:rPr b="1" lang="ko" sz="3200">
                <a:solidFill>
                  <a:schemeClr val="lt1"/>
                </a:solidFill>
                <a:latin typeface="Calibri"/>
                <a:ea typeface="Calibri"/>
                <a:cs typeface="Calibri"/>
                <a:sym typeface="Calibri"/>
              </a:rPr>
              <a:t> 1 — </a:t>
            </a:r>
            <a:r>
              <a:rPr b="1" lang="ko" sz="3200">
                <a:solidFill>
                  <a:schemeClr val="lt1"/>
                </a:solidFill>
                <a:latin typeface="Calibri"/>
                <a:ea typeface="Calibri"/>
                <a:cs typeface="Calibri"/>
                <a:sym typeface="Calibri"/>
              </a:rPr>
              <a:t>Your First Container</a:t>
            </a:r>
            <a:endParaRPr sz="3200">
              <a:latin typeface="Calibri"/>
              <a:ea typeface="Calibri"/>
              <a:cs typeface="Calibri"/>
              <a:sym typeface="Calibri"/>
            </a:endParaRPr>
          </a:p>
          <a:p>
            <a:pPr indent="0" lvl="0" marL="0" rtl="0" algn="ctr">
              <a:lnSpc>
                <a:spcPct val="100000"/>
              </a:lnSpc>
              <a:spcBef>
                <a:spcPts val="0"/>
              </a:spcBef>
              <a:spcAft>
                <a:spcPts val="0"/>
              </a:spcAft>
              <a:buSzPct val="100000"/>
              <a:buNone/>
            </a:pPr>
            <a:r>
              <a:t/>
            </a:r>
            <a:endParaRPr>
              <a:solidFill>
                <a:schemeClr val="lt1"/>
              </a:solidFill>
              <a:latin typeface="Ubuntu"/>
              <a:ea typeface="Ubuntu"/>
              <a:cs typeface="Ubuntu"/>
              <a:sym typeface="Ubuntu"/>
            </a:endParaRPr>
          </a:p>
        </p:txBody>
      </p:sp>
      <p:sp>
        <p:nvSpPr>
          <p:cNvPr id="327" name="Google Shape;327;g3d1c8878214_0_313"/>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28" name="Google Shape;328;g3d1c8878214_0_313"/>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329" name="Google Shape;329;g3d1c8878214_0_313"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g3d1c8878214_0_272"/>
          <p:cNvSpPr/>
          <p:nvPr/>
        </p:nvSpPr>
        <p:spPr>
          <a:xfrm>
            <a:off x="0" y="4693518"/>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 name="Google Shape;335;g3d1c8878214_0_272"/>
          <p:cNvSpPr/>
          <p:nvPr/>
        </p:nvSpPr>
        <p:spPr>
          <a:xfrm>
            <a:off x="548640" y="78867"/>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Demo: Install LXD &amp; Launch Your First Container</a:t>
            </a:r>
            <a:endParaRPr b="0" i="0" sz="2800" u="none" cap="none" strike="noStrike">
              <a:solidFill>
                <a:srgbClr val="000000"/>
              </a:solidFill>
              <a:latin typeface="Calibri"/>
              <a:ea typeface="Calibri"/>
              <a:cs typeface="Calibri"/>
              <a:sym typeface="Calibri"/>
            </a:endParaRPr>
          </a:p>
        </p:txBody>
      </p:sp>
      <p:sp>
        <p:nvSpPr>
          <p:cNvPr id="336" name="Google Shape;336;g3d1c8878214_0_272"/>
          <p:cNvSpPr/>
          <p:nvPr/>
        </p:nvSpPr>
        <p:spPr>
          <a:xfrm>
            <a:off x="457200" y="708660"/>
            <a:ext cx="68580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150"/>
              <a:buFont typeface="Calibri"/>
              <a:buNone/>
            </a:pPr>
            <a:r>
              <a:rPr b="0" i="1" lang="ko" sz="1150" u="none" cap="none" strike="noStrike">
                <a:solidFill>
                  <a:schemeClr val="dk1"/>
                </a:solidFill>
                <a:latin typeface="Calibri"/>
                <a:ea typeface="Calibri"/>
                <a:cs typeface="Calibri"/>
                <a:sym typeface="Calibri"/>
              </a:rPr>
              <a:t>Requirements: Ubuntu 22.04 or 24.04  •  At least 2 GB RAM  •  10 GB free disk.</a:t>
            </a:r>
            <a:endParaRPr b="0" i="0" sz="1150" u="none" cap="none" strike="noStrike">
              <a:solidFill>
                <a:schemeClr val="dk1"/>
              </a:solidFill>
              <a:latin typeface="Calibri"/>
              <a:ea typeface="Calibri"/>
              <a:cs typeface="Calibri"/>
              <a:sym typeface="Calibri"/>
            </a:endParaRPr>
          </a:p>
        </p:txBody>
      </p:sp>
      <p:sp>
        <p:nvSpPr>
          <p:cNvPr id="337" name="Google Shape;337;g3d1c8878214_0_272"/>
          <p:cNvSpPr/>
          <p:nvPr/>
        </p:nvSpPr>
        <p:spPr>
          <a:xfrm>
            <a:off x="365760" y="1015556"/>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g3d1c8878214_0_272"/>
          <p:cNvSpPr/>
          <p:nvPr/>
        </p:nvSpPr>
        <p:spPr>
          <a:xfrm>
            <a:off x="365760" y="1015556"/>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g3d1c8878214_0_272"/>
          <p:cNvSpPr/>
          <p:nvPr/>
        </p:nvSpPr>
        <p:spPr>
          <a:xfrm>
            <a:off x="365760" y="1015556"/>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1</a:t>
            </a:r>
            <a:endParaRPr b="0" i="0" sz="1300" u="none" cap="none" strike="noStrike">
              <a:solidFill>
                <a:srgbClr val="000000"/>
              </a:solidFill>
              <a:latin typeface="Calibri"/>
              <a:ea typeface="Calibri"/>
              <a:cs typeface="Calibri"/>
              <a:sym typeface="Calibri"/>
            </a:endParaRPr>
          </a:p>
        </p:txBody>
      </p:sp>
      <p:sp>
        <p:nvSpPr>
          <p:cNvPr id="340" name="Google Shape;340;g3d1c8878214_0_272"/>
          <p:cNvSpPr/>
          <p:nvPr/>
        </p:nvSpPr>
        <p:spPr>
          <a:xfrm>
            <a:off x="749808" y="1070420"/>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Install LXD via snap</a:t>
            </a:r>
            <a:endParaRPr b="0" i="0" sz="1100" u="none" cap="none" strike="noStrike">
              <a:solidFill>
                <a:srgbClr val="000000"/>
              </a:solidFill>
              <a:latin typeface="Calibri"/>
              <a:ea typeface="Calibri"/>
              <a:cs typeface="Calibri"/>
              <a:sym typeface="Calibri"/>
            </a:endParaRPr>
          </a:p>
        </p:txBody>
      </p:sp>
      <p:sp>
        <p:nvSpPr>
          <p:cNvPr id="341" name="Google Shape;341;g3d1c8878214_0_272"/>
          <p:cNvSpPr/>
          <p:nvPr/>
        </p:nvSpPr>
        <p:spPr>
          <a:xfrm>
            <a:off x="749808" y="1344740"/>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g3d1c8878214_0_272"/>
          <p:cNvSpPr/>
          <p:nvPr/>
        </p:nvSpPr>
        <p:spPr>
          <a:xfrm>
            <a:off x="804672" y="1344740"/>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sudo snap install lxd</a:t>
            </a:r>
            <a:endParaRPr b="0" i="0" sz="950" u="none" cap="none" strike="noStrike">
              <a:solidFill>
                <a:srgbClr val="000000"/>
              </a:solidFill>
              <a:latin typeface="Calibri"/>
              <a:ea typeface="Calibri"/>
              <a:cs typeface="Calibri"/>
              <a:sym typeface="Calibri"/>
            </a:endParaRPr>
          </a:p>
        </p:txBody>
      </p:sp>
      <p:sp>
        <p:nvSpPr>
          <p:cNvPr id="343" name="Google Shape;343;g3d1c8878214_0_272"/>
          <p:cNvSpPr/>
          <p:nvPr/>
        </p:nvSpPr>
        <p:spPr>
          <a:xfrm>
            <a:off x="749808" y="1637347"/>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snap is pre-installed on Ubuntu. This pulls the latest stable LXD.</a:t>
            </a:r>
            <a:endParaRPr b="0" i="0" sz="900" u="none" cap="none" strike="noStrike">
              <a:solidFill>
                <a:srgbClr val="000000"/>
              </a:solidFill>
              <a:latin typeface="Calibri"/>
              <a:ea typeface="Calibri"/>
              <a:cs typeface="Calibri"/>
              <a:sym typeface="Calibri"/>
            </a:endParaRPr>
          </a:p>
        </p:txBody>
      </p:sp>
      <p:sp>
        <p:nvSpPr>
          <p:cNvPr id="344" name="Google Shape;344;g3d1c8878214_0_272"/>
          <p:cNvSpPr/>
          <p:nvPr/>
        </p:nvSpPr>
        <p:spPr>
          <a:xfrm>
            <a:off x="365760" y="1948244"/>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g3d1c8878214_0_272"/>
          <p:cNvSpPr/>
          <p:nvPr/>
        </p:nvSpPr>
        <p:spPr>
          <a:xfrm>
            <a:off x="365760" y="1948244"/>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g3d1c8878214_0_272"/>
          <p:cNvSpPr/>
          <p:nvPr/>
        </p:nvSpPr>
        <p:spPr>
          <a:xfrm>
            <a:off x="365760" y="1948244"/>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2</a:t>
            </a:r>
            <a:endParaRPr b="0" i="0" sz="1300" u="none" cap="none" strike="noStrike">
              <a:solidFill>
                <a:srgbClr val="000000"/>
              </a:solidFill>
              <a:latin typeface="Calibri"/>
              <a:ea typeface="Calibri"/>
              <a:cs typeface="Calibri"/>
              <a:sym typeface="Calibri"/>
            </a:endParaRPr>
          </a:p>
        </p:txBody>
      </p:sp>
      <p:sp>
        <p:nvSpPr>
          <p:cNvPr id="347" name="Google Shape;347;g3d1c8878214_0_272"/>
          <p:cNvSpPr/>
          <p:nvPr/>
        </p:nvSpPr>
        <p:spPr>
          <a:xfrm>
            <a:off x="749808" y="2003108"/>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Add yourself to the lxd group</a:t>
            </a:r>
            <a:endParaRPr b="0" i="0" sz="1100" u="none" cap="none" strike="noStrike">
              <a:solidFill>
                <a:srgbClr val="000000"/>
              </a:solidFill>
              <a:latin typeface="Calibri"/>
              <a:ea typeface="Calibri"/>
              <a:cs typeface="Calibri"/>
              <a:sym typeface="Calibri"/>
            </a:endParaRPr>
          </a:p>
        </p:txBody>
      </p:sp>
      <p:sp>
        <p:nvSpPr>
          <p:cNvPr id="348" name="Google Shape;348;g3d1c8878214_0_272"/>
          <p:cNvSpPr/>
          <p:nvPr/>
        </p:nvSpPr>
        <p:spPr>
          <a:xfrm>
            <a:off x="749808" y="2277428"/>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g3d1c8878214_0_272"/>
          <p:cNvSpPr/>
          <p:nvPr/>
        </p:nvSpPr>
        <p:spPr>
          <a:xfrm>
            <a:off x="804672" y="2277428"/>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sudo usermod -aG lxd $USER &amp;&amp; newgrp lxd</a:t>
            </a:r>
            <a:endParaRPr b="0" i="0" sz="950" u="none" cap="none" strike="noStrike">
              <a:solidFill>
                <a:srgbClr val="000000"/>
              </a:solidFill>
              <a:latin typeface="Calibri"/>
              <a:ea typeface="Calibri"/>
              <a:cs typeface="Calibri"/>
              <a:sym typeface="Calibri"/>
            </a:endParaRPr>
          </a:p>
        </p:txBody>
      </p:sp>
      <p:sp>
        <p:nvSpPr>
          <p:cNvPr id="350" name="Google Shape;350;g3d1c8878214_0_272"/>
          <p:cNvSpPr/>
          <p:nvPr/>
        </p:nvSpPr>
        <p:spPr>
          <a:xfrm>
            <a:off x="749808" y="2570036"/>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This lets you run lxc commands without sudo.</a:t>
            </a:r>
            <a:endParaRPr b="0" i="0" sz="900" u="none" cap="none" strike="noStrike">
              <a:solidFill>
                <a:srgbClr val="000000"/>
              </a:solidFill>
              <a:latin typeface="Calibri"/>
              <a:ea typeface="Calibri"/>
              <a:cs typeface="Calibri"/>
              <a:sym typeface="Calibri"/>
            </a:endParaRPr>
          </a:p>
        </p:txBody>
      </p:sp>
      <p:sp>
        <p:nvSpPr>
          <p:cNvPr id="351" name="Google Shape;351;g3d1c8878214_0_272"/>
          <p:cNvSpPr/>
          <p:nvPr/>
        </p:nvSpPr>
        <p:spPr>
          <a:xfrm>
            <a:off x="365760" y="2880932"/>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g3d1c8878214_0_272"/>
          <p:cNvSpPr/>
          <p:nvPr/>
        </p:nvSpPr>
        <p:spPr>
          <a:xfrm>
            <a:off x="365760" y="2880932"/>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g3d1c8878214_0_272"/>
          <p:cNvSpPr/>
          <p:nvPr/>
        </p:nvSpPr>
        <p:spPr>
          <a:xfrm>
            <a:off x="365760" y="2880932"/>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3</a:t>
            </a:r>
            <a:endParaRPr b="0" i="0" sz="1300" u="none" cap="none" strike="noStrike">
              <a:solidFill>
                <a:srgbClr val="000000"/>
              </a:solidFill>
              <a:latin typeface="Calibri"/>
              <a:ea typeface="Calibri"/>
              <a:cs typeface="Calibri"/>
              <a:sym typeface="Calibri"/>
            </a:endParaRPr>
          </a:p>
        </p:txBody>
      </p:sp>
      <p:sp>
        <p:nvSpPr>
          <p:cNvPr id="354" name="Google Shape;354;g3d1c8878214_0_272"/>
          <p:cNvSpPr/>
          <p:nvPr/>
        </p:nvSpPr>
        <p:spPr>
          <a:xfrm>
            <a:off x="749808" y="2935796"/>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Run the setup wizard</a:t>
            </a:r>
            <a:endParaRPr b="0" i="0" sz="1100" u="none" cap="none" strike="noStrike">
              <a:solidFill>
                <a:srgbClr val="000000"/>
              </a:solidFill>
              <a:latin typeface="Calibri"/>
              <a:ea typeface="Calibri"/>
              <a:cs typeface="Calibri"/>
              <a:sym typeface="Calibri"/>
            </a:endParaRPr>
          </a:p>
        </p:txBody>
      </p:sp>
      <p:sp>
        <p:nvSpPr>
          <p:cNvPr id="355" name="Google Shape;355;g3d1c8878214_0_272"/>
          <p:cNvSpPr/>
          <p:nvPr/>
        </p:nvSpPr>
        <p:spPr>
          <a:xfrm>
            <a:off x="749808" y="3210116"/>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g3d1c8878214_0_272"/>
          <p:cNvSpPr/>
          <p:nvPr/>
        </p:nvSpPr>
        <p:spPr>
          <a:xfrm>
            <a:off x="804672" y="3210116"/>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lxd init --auto</a:t>
            </a:r>
            <a:endParaRPr b="0" i="0" sz="950" u="none" cap="none" strike="noStrike">
              <a:solidFill>
                <a:srgbClr val="000000"/>
              </a:solidFill>
              <a:latin typeface="Calibri"/>
              <a:ea typeface="Calibri"/>
              <a:cs typeface="Calibri"/>
              <a:sym typeface="Calibri"/>
            </a:endParaRPr>
          </a:p>
        </p:txBody>
      </p:sp>
      <p:sp>
        <p:nvSpPr>
          <p:cNvPr id="357" name="Google Shape;357;g3d1c8878214_0_272"/>
          <p:cNvSpPr/>
          <p:nvPr/>
        </p:nvSpPr>
        <p:spPr>
          <a:xfrm>
            <a:off x="749808" y="3502724"/>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--auto picks sensible defaults. Run  lxd init  for interactive setup.</a:t>
            </a:r>
            <a:endParaRPr b="0" i="0" sz="900" u="none" cap="none" strike="noStrike">
              <a:solidFill>
                <a:srgbClr val="000000"/>
              </a:solidFill>
              <a:latin typeface="Calibri"/>
              <a:ea typeface="Calibri"/>
              <a:cs typeface="Calibri"/>
              <a:sym typeface="Calibri"/>
            </a:endParaRPr>
          </a:p>
        </p:txBody>
      </p:sp>
      <p:sp>
        <p:nvSpPr>
          <p:cNvPr id="358" name="Google Shape;358;g3d1c8878214_0_272"/>
          <p:cNvSpPr/>
          <p:nvPr/>
        </p:nvSpPr>
        <p:spPr>
          <a:xfrm>
            <a:off x="365760" y="3813620"/>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g3d1c8878214_0_272"/>
          <p:cNvSpPr/>
          <p:nvPr/>
        </p:nvSpPr>
        <p:spPr>
          <a:xfrm>
            <a:off x="365760" y="3813620"/>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g3d1c8878214_0_272"/>
          <p:cNvSpPr/>
          <p:nvPr/>
        </p:nvSpPr>
        <p:spPr>
          <a:xfrm>
            <a:off x="365760" y="3813620"/>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4</a:t>
            </a:r>
            <a:endParaRPr b="0" i="0" sz="1300" u="none" cap="none" strike="noStrike">
              <a:solidFill>
                <a:srgbClr val="000000"/>
              </a:solidFill>
              <a:latin typeface="Calibri"/>
              <a:ea typeface="Calibri"/>
              <a:cs typeface="Calibri"/>
              <a:sym typeface="Calibri"/>
            </a:endParaRPr>
          </a:p>
        </p:txBody>
      </p:sp>
      <p:sp>
        <p:nvSpPr>
          <p:cNvPr id="361" name="Google Shape;361;g3d1c8878214_0_272"/>
          <p:cNvSpPr/>
          <p:nvPr/>
        </p:nvSpPr>
        <p:spPr>
          <a:xfrm>
            <a:off x="749808" y="3868484"/>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Launch Ubuntu 24.04 container</a:t>
            </a:r>
            <a:endParaRPr b="0" i="0" sz="1100" u="none" cap="none" strike="noStrike">
              <a:solidFill>
                <a:srgbClr val="000000"/>
              </a:solidFill>
              <a:latin typeface="Calibri"/>
              <a:ea typeface="Calibri"/>
              <a:cs typeface="Calibri"/>
              <a:sym typeface="Calibri"/>
            </a:endParaRPr>
          </a:p>
        </p:txBody>
      </p:sp>
      <p:sp>
        <p:nvSpPr>
          <p:cNvPr id="362" name="Google Shape;362;g3d1c8878214_0_272"/>
          <p:cNvSpPr/>
          <p:nvPr/>
        </p:nvSpPr>
        <p:spPr>
          <a:xfrm>
            <a:off x="749808" y="4142804"/>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g3d1c8878214_0_272"/>
          <p:cNvSpPr/>
          <p:nvPr/>
        </p:nvSpPr>
        <p:spPr>
          <a:xfrm>
            <a:off x="804672" y="4142804"/>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lxc launch ubuntu:24.04 web</a:t>
            </a:r>
            <a:endParaRPr b="0" i="0" sz="950" u="none" cap="none" strike="noStrike">
              <a:solidFill>
                <a:srgbClr val="000000"/>
              </a:solidFill>
              <a:latin typeface="Calibri"/>
              <a:ea typeface="Calibri"/>
              <a:cs typeface="Calibri"/>
              <a:sym typeface="Calibri"/>
            </a:endParaRPr>
          </a:p>
        </p:txBody>
      </p:sp>
      <p:sp>
        <p:nvSpPr>
          <p:cNvPr id="364" name="Google Shape;364;g3d1c8878214_0_272"/>
          <p:cNvSpPr/>
          <p:nvPr/>
        </p:nvSpPr>
        <p:spPr>
          <a:xfrm>
            <a:off x="749808" y="4435412"/>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Downloads the image (once), then creates and starts the container.</a:t>
            </a:r>
            <a:endParaRPr b="0" i="0" sz="900" u="none" cap="none" strike="noStrike">
              <a:solidFill>
                <a:srgbClr val="000000"/>
              </a:solidFill>
              <a:latin typeface="Calibri"/>
              <a:ea typeface="Calibri"/>
              <a:cs typeface="Calibri"/>
              <a:sym typeface="Calibri"/>
            </a:endParaRPr>
          </a:p>
        </p:txBody>
      </p:sp>
      <p:sp>
        <p:nvSpPr>
          <p:cNvPr id="365" name="Google Shape;365;g3d1c8878214_0_272"/>
          <p:cNvSpPr/>
          <p:nvPr/>
        </p:nvSpPr>
        <p:spPr>
          <a:xfrm>
            <a:off x="4754880" y="1015556"/>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g3d1c8878214_0_272"/>
          <p:cNvSpPr/>
          <p:nvPr/>
        </p:nvSpPr>
        <p:spPr>
          <a:xfrm>
            <a:off x="4754880" y="1015556"/>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g3d1c8878214_0_272"/>
          <p:cNvSpPr/>
          <p:nvPr/>
        </p:nvSpPr>
        <p:spPr>
          <a:xfrm>
            <a:off x="4754880" y="1015556"/>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5</a:t>
            </a:r>
            <a:endParaRPr b="0" i="0" sz="1300" u="none" cap="none" strike="noStrike">
              <a:solidFill>
                <a:srgbClr val="000000"/>
              </a:solidFill>
              <a:latin typeface="Calibri"/>
              <a:ea typeface="Calibri"/>
              <a:cs typeface="Calibri"/>
              <a:sym typeface="Calibri"/>
            </a:endParaRPr>
          </a:p>
        </p:txBody>
      </p:sp>
      <p:sp>
        <p:nvSpPr>
          <p:cNvPr id="368" name="Google Shape;368;g3d1c8878214_0_272"/>
          <p:cNvSpPr/>
          <p:nvPr/>
        </p:nvSpPr>
        <p:spPr>
          <a:xfrm>
            <a:off x="5138928" y="1070420"/>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Verify it's running</a:t>
            </a:r>
            <a:endParaRPr b="0" i="0" sz="1100" u="none" cap="none" strike="noStrike">
              <a:solidFill>
                <a:srgbClr val="000000"/>
              </a:solidFill>
              <a:latin typeface="Calibri"/>
              <a:ea typeface="Calibri"/>
              <a:cs typeface="Calibri"/>
              <a:sym typeface="Calibri"/>
            </a:endParaRPr>
          </a:p>
        </p:txBody>
      </p:sp>
      <p:sp>
        <p:nvSpPr>
          <p:cNvPr id="369" name="Google Shape;369;g3d1c8878214_0_272"/>
          <p:cNvSpPr/>
          <p:nvPr/>
        </p:nvSpPr>
        <p:spPr>
          <a:xfrm>
            <a:off x="5138928" y="1344740"/>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g3d1c8878214_0_272"/>
          <p:cNvSpPr/>
          <p:nvPr/>
        </p:nvSpPr>
        <p:spPr>
          <a:xfrm>
            <a:off x="5193792" y="1344740"/>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lxc list</a:t>
            </a:r>
            <a:endParaRPr b="0" i="0" sz="950" u="none" cap="none" strike="noStrike">
              <a:solidFill>
                <a:srgbClr val="000000"/>
              </a:solidFill>
              <a:latin typeface="Calibri"/>
              <a:ea typeface="Calibri"/>
              <a:cs typeface="Calibri"/>
              <a:sym typeface="Calibri"/>
            </a:endParaRPr>
          </a:p>
        </p:txBody>
      </p:sp>
      <p:sp>
        <p:nvSpPr>
          <p:cNvPr id="371" name="Google Shape;371;g3d1c8878214_0_272"/>
          <p:cNvSpPr/>
          <p:nvPr/>
        </p:nvSpPr>
        <p:spPr>
          <a:xfrm>
            <a:off x="5138928" y="1637347"/>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Shows name, state, IP address. Your container should show RUNNING.</a:t>
            </a:r>
            <a:endParaRPr b="0" i="0" sz="900" u="none" cap="none" strike="noStrike">
              <a:solidFill>
                <a:srgbClr val="000000"/>
              </a:solidFill>
              <a:latin typeface="Calibri"/>
              <a:ea typeface="Calibri"/>
              <a:cs typeface="Calibri"/>
              <a:sym typeface="Calibri"/>
            </a:endParaRPr>
          </a:p>
        </p:txBody>
      </p:sp>
      <p:sp>
        <p:nvSpPr>
          <p:cNvPr id="372" name="Google Shape;372;g3d1c8878214_0_272"/>
          <p:cNvSpPr/>
          <p:nvPr/>
        </p:nvSpPr>
        <p:spPr>
          <a:xfrm>
            <a:off x="4754880" y="1948244"/>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g3d1c8878214_0_272"/>
          <p:cNvSpPr/>
          <p:nvPr/>
        </p:nvSpPr>
        <p:spPr>
          <a:xfrm>
            <a:off x="4754880" y="1948244"/>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g3d1c8878214_0_272"/>
          <p:cNvSpPr/>
          <p:nvPr/>
        </p:nvSpPr>
        <p:spPr>
          <a:xfrm>
            <a:off x="4754880" y="1948244"/>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6</a:t>
            </a:r>
            <a:endParaRPr b="0" i="0" sz="1300" u="none" cap="none" strike="noStrike">
              <a:solidFill>
                <a:srgbClr val="000000"/>
              </a:solidFill>
              <a:latin typeface="Calibri"/>
              <a:ea typeface="Calibri"/>
              <a:cs typeface="Calibri"/>
              <a:sym typeface="Calibri"/>
            </a:endParaRPr>
          </a:p>
        </p:txBody>
      </p:sp>
      <p:sp>
        <p:nvSpPr>
          <p:cNvPr id="375" name="Google Shape;375;g3d1c8878214_0_272"/>
          <p:cNvSpPr/>
          <p:nvPr/>
        </p:nvSpPr>
        <p:spPr>
          <a:xfrm>
            <a:off x="5138928" y="2003108"/>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Get a shell inside it</a:t>
            </a:r>
            <a:endParaRPr b="0" i="0" sz="1100" u="none" cap="none" strike="noStrike">
              <a:solidFill>
                <a:srgbClr val="000000"/>
              </a:solidFill>
              <a:latin typeface="Calibri"/>
              <a:ea typeface="Calibri"/>
              <a:cs typeface="Calibri"/>
              <a:sym typeface="Calibri"/>
            </a:endParaRPr>
          </a:p>
        </p:txBody>
      </p:sp>
      <p:sp>
        <p:nvSpPr>
          <p:cNvPr id="376" name="Google Shape;376;g3d1c8878214_0_272"/>
          <p:cNvSpPr/>
          <p:nvPr/>
        </p:nvSpPr>
        <p:spPr>
          <a:xfrm>
            <a:off x="5138928" y="2277428"/>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g3d1c8878214_0_272"/>
          <p:cNvSpPr/>
          <p:nvPr/>
        </p:nvSpPr>
        <p:spPr>
          <a:xfrm>
            <a:off x="5193792" y="2277428"/>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lxc exec web -- bash</a:t>
            </a:r>
            <a:endParaRPr b="0" i="0" sz="950" u="none" cap="none" strike="noStrike">
              <a:solidFill>
                <a:srgbClr val="000000"/>
              </a:solidFill>
              <a:latin typeface="Calibri"/>
              <a:ea typeface="Calibri"/>
              <a:cs typeface="Calibri"/>
              <a:sym typeface="Calibri"/>
            </a:endParaRPr>
          </a:p>
        </p:txBody>
      </p:sp>
      <p:sp>
        <p:nvSpPr>
          <p:cNvPr id="378" name="Google Shape;378;g3d1c8878214_0_272"/>
          <p:cNvSpPr/>
          <p:nvPr/>
        </p:nvSpPr>
        <p:spPr>
          <a:xfrm>
            <a:off x="5138928" y="2570036"/>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You're now inside the container. Run  hostname  and  ip a  to explore.</a:t>
            </a:r>
            <a:endParaRPr b="0" i="0" sz="900" u="none" cap="none" strike="noStrike">
              <a:solidFill>
                <a:srgbClr val="000000"/>
              </a:solidFill>
              <a:latin typeface="Calibri"/>
              <a:ea typeface="Calibri"/>
              <a:cs typeface="Calibri"/>
              <a:sym typeface="Calibri"/>
            </a:endParaRPr>
          </a:p>
        </p:txBody>
      </p:sp>
      <p:sp>
        <p:nvSpPr>
          <p:cNvPr id="379" name="Google Shape;379;g3d1c8878214_0_272"/>
          <p:cNvSpPr/>
          <p:nvPr/>
        </p:nvSpPr>
        <p:spPr>
          <a:xfrm>
            <a:off x="4754880" y="2880932"/>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g3d1c8878214_0_272"/>
          <p:cNvSpPr/>
          <p:nvPr/>
        </p:nvSpPr>
        <p:spPr>
          <a:xfrm>
            <a:off x="4754880" y="2880932"/>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g3d1c8878214_0_272"/>
          <p:cNvSpPr/>
          <p:nvPr/>
        </p:nvSpPr>
        <p:spPr>
          <a:xfrm>
            <a:off x="4754880" y="2880932"/>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7</a:t>
            </a:r>
            <a:endParaRPr b="0" i="0" sz="1300" u="none" cap="none" strike="noStrike">
              <a:solidFill>
                <a:srgbClr val="000000"/>
              </a:solidFill>
              <a:latin typeface="Calibri"/>
              <a:ea typeface="Calibri"/>
              <a:cs typeface="Calibri"/>
              <a:sym typeface="Calibri"/>
            </a:endParaRPr>
          </a:p>
        </p:txBody>
      </p:sp>
      <p:sp>
        <p:nvSpPr>
          <p:cNvPr id="382" name="Google Shape;382;g3d1c8878214_0_272"/>
          <p:cNvSpPr/>
          <p:nvPr/>
        </p:nvSpPr>
        <p:spPr>
          <a:xfrm>
            <a:off x="5138928" y="2935796"/>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Install nginx inside it</a:t>
            </a:r>
            <a:endParaRPr b="0" i="0" sz="1100" u="none" cap="none" strike="noStrike">
              <a:solidFill>
                <a:srgbClr val="000000"/>
              </a:solidFill>
              <a:latin typeface="Calibri"/>
              <a:ea typeface="Calibri"/>
              <a:cs typeface="Calibri"/>
              <a:sym typeface="Calibri"/>
            </a:endParaRPr>
          </a:p>
        </p:txBody>
      </p:sp>
      <p:sp>
        <p:nvSpPr>
          <p:cNvPr id="383" name="Google Shape;383;g3d1c8878214_0_272"/>
          <p:cNvSpPr/>
          <p:nvPr/>
        </p:nvSpPr>
        <p:spPr>
          <a:xfrm>
            <a:off x="5138928" y="3210116"/>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g3d1c8878214_0_272"/>
          <p:cNvSpPr/>
          <p:nvPr/>
        </p:nvSpPr>
        <p:spPr>
          <a:xfrm>
            <a:off x="5193792" y="3210116"/>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apt install -y nginx &amp;&amp; curl localhost</a:t>
            </a:r>
            <a:endParaRPr b="0" i="0" sz="950" u="none" cap="none" strike="noStrike">
              <a:solidFill>
                <a:srgbClr val="000000"/>
              </a:solidFill>
              <a:latin typeface="Calibri"/>
              <a:ea typeface="Calibri"/>
              <a:cs typeface="Calibri"/>
              <a:sym typeface="Calibri"/>
            </a:endParaRPr>
          </a:p>
        </p:txBody>
      </p:sp>
      <p:sp>
        <p:nvSpPr>
          <p:cNvPr id="385" name="Google Shape;385;g3d1c8878214_0_272"/>
          <p:cNvSpPr/>
          <p:nvPr/>
        </p:nvSpPr>
        <p:spPr>
          <a:xfrm>
            <a:off x="5138928" y="3502724"/>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A full Ubuntu — apt, systemd, everything works as expected.</a:t>
            </a:r>
            <a:endParaRPr b="0" i="0" sz="900" u="none" cap="none" strike="noStrike">
              <a:solidFill>
                <a:srgbClr val="000000"/>
              </a:solidFill>
              <a:latin typeface="Calibri"/>
              <a:ea typeface="Calibri"/>
              <a:cs typeface="Calibri"/>
              <a:sym typeface="Calibri"/>
            </a:endParaRPr>
          </a:p>
        </p:txBody>
      </p:sp>
      <p:sp>
        <p:nvSpPr>
          <p:cNvPr id="386" name="Google Shape;386;g3d1c8878214_0_272"/>
          <p:cNvSpPr/>
          <p:nvPr/>
        </p:nvSpPr>
        <p:spPr>
          <a:xfrm>
            <a:off x="4754880" y="3813620"/>
            <a:ext cx="4160400" cy="8688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g3d1c8878214_0_272"/>
          <p:cNvSpPr/>
          <p:nvPr/>
        </p:nvSpPr>
        <p:spPr>
          <a:xfrm>
            <a:off x="4754880" y="3813620"/>
            <a:ext cx="320100" cy="8688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g3d1c8878214_0_272"/>
          <p:cNvSpPr/>
          <p:nvPr/>
        </p:nvSpPr>
        <p:spPr>
          <a:xfrm>
            <a:off x="4754880" y="3813620"/>
            <a:ext cx="3201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8</a:t>
            </a:r>
            <a:endParaRPr b="0" i="0" sz="1300" u="none" cap="none" strike="noStrike">
              <a:solidFill>
                <a:srgbClr val="000000"/>
              </a:solidFill>
              <a:latin typeface="Calibri"/>
              <a:ea typeface="Calibri"/>
              <a:cs typeface="Calibri"/>
              <a:sym typeface="Calibri"/>
            </a:endParaRPr>
          </a:p>
        </p:txBody>
      </p:sp>
      <p:sp>
        <p:nvSpPr>
          <p:cNvPr id="389" name="Google Shape;389;g3d1c8878214_0_272"/>
          <p:cNvSpPr/>
          <p:nvPr/>
        </p:nvSpPr>
        <p:spPr>
          <a:xfrm>
            <a:off x="5138928" y="3868484"/>
            <a:ext cx="3703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Exit and clean up</a:t>
            </a:r>
            <a:endParaRPr b="0" i="0" sz="1100" u="none" cap="none" strike="noStrike">
              <a:solidFill>
                <a:srgbClr val="000000"/>
              </a:solidFill>
              <a:latin typeface="Calibri"/>
              <a:ea typeface="Calibri"/>
              <a:cs typeface="Calibri"/>
              <a:sym typeface="Calibri"/>
            </a:endParaRPr>
          </a:p>
        </p:txBody>
      </p:sp>
      <p:sp>
        <p:nvSpPr>
          <p:cNvPr id="390" name="Google Shape;390;g3d1c8878214_0_272"/>
          <p:cNvSpPr/>
          <p:nvPr/>
        </p:nvSpPr>
        <p:spPr>
          <a:xfrm>
            <a:off x="5138928" y="4142804"/>
            <a:ext cx="36393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g3d1c8878214_0_272"/>
          <p:cNvSpPr/>
          <p:nvPr/>
        </p:nvSpPr>
        <p:spPr>
          <a:xfrm>
            <a:off x="5193792" y="4142804"/>
            <a:ext cx="3584400" cy="274200"/>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exit &amp;&amp; lxc stop web &amp;&amp; lxc delete web</a:t>
            </a:r>
            <a:endParaRPr b="0" i="0" sz="950" u="none" cap="none" strike="noStrike">
              <a:solidFill>
                <a:srgbClr val="000000"/>
              </a:solidFill>
              <a:latin typeface="Calibri"/>
              <a:ea typeface="Calibri"/>
              <a:cs typeface="Calibri"/>
              <a:sym typeface="Calibri"/>
            </a:endParaRPr>
          </a:p>
        </p:txBody>
      </p:sp>
      <p:sp>
        <p:nvSpPr>
          <p:cNvPr id="392" name="Google Shape;392;g3d1c8878214_0_272"/>
          <p:cNvSpPr/>
          <p:nvPr/>
        </p:nvSpPr>
        <p:spPr>
          <a:xfrm>
            <a:off x="5138928" y="4435412"/>
            <a:ext cx="37032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66666"/>
              </a:buClr>
              <a:buSzPts val="900"/>
              <a:buFont typeface="Calibri"/>
              <a:buNone/>
            </a:pPr>
            <a:r>
              <a:rPr b="0" i="0" lang="ko" sz="900" u="none" cap="none" strike="noStrike">
                <a:solidFill>
                  <a:srgbClr val="666666"/>
                </a:solidFill>
                <a:latin typeface="Calibri"/>
                <a:ea typeface="Calibri"/>
                <a:cs typeface="Calibri"/>
                <a:sym typeface="Calibri"/>
              </a:rPr>
              <a:t>Container is gone. Nothing left on the host.</a:t>
            </a:r>
            <a:endParaRPr b="0" i="0" sz="900" u="none" cap="none" strike="noStrike">
              <a:solidFill>
                <a:srgbClr val="000000"/>
              </a:solidFill>
              <a:latin typeface="Calibri"/>
              <a:ea typeface="Calibri"/>
              <a:cs typeface="Calibri"/>
              <a:sym typeface="Calibri"/>
            </a:endParaRPr>
          </a:p>
        </p:txBody>
      </p:sp>
      <p:pic>
        <p:nvPicPr>
          <p:cNvPr id="393" name="Google Shape;393;g3d1c8878214_0_272" title="Untitled design (7).png"/>
          <p:cNvPicPr preferRelativeResize="0"/>
          <p:nvPr/>
        </p:nvPicPr>
        <p:blipFill>
          <a:blip r:embed="rId3">
            <a:alphaModFix/>
          </a:blip>
          <a:stretch>
            <a:fillRect/>
          </a:stretch>
        </p:blipFill>
        <p:spPr>
          <a:xfrm>
            <a:off x="6999884" y="4750393"/>
            <a:ext cx="1897919" cy="3203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397" name="Shape 397"/>
        <p:cNvGrpSpPr/>
        <p:nvPr/>
      </p:nvGrpSpPr>
      <p:grpSpPr>
        <a:xfrm>
          <a:off x="0" y="0"/>
          <a:ext cx="0" cy="0"/>
          <a:chOff x="0" y="0"/>
          <a:chExt cx="0" cy="0"/>
        </a:xfrm>
      </p:grpSpPr>
      <p:sp>
        <p:nvSpPr>
          <p:cNvPr id="398" name="Google Shape;398;g3d1c8878214_0_38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SzPct val="100000"/>
              <a:buNone/>
            </a:pPr>
            <a:r>
              <a:rPr b="1" lang="ko" sz="3200">
                <a:solidFill>
                  <a:schemeClr val="lt1"/>
                </a:solidFill>
                <a:latin typeface="Calibri"/>
                <a:ea typeface="Calibri"/>
                <a:cs typeface="Calibri"/>
                <a:sym typeface="Calibri"/>
              </a:rPr>
              <a:t>Part 4 — </a:t>
            </a:r>
            <a:r>
              <a:rPr b="1" lang="ko" sz="3200">
                <a:solidFill>
                  <a:schemeClr val="lt1"/>
                </a:solidFill>
                <a:latin typeface="Calibri"/>
                <a:ea typeface="Calibri"/>
                <a:cs typeface="Calibri"/>
                <a:sym typeface="Calibri"/>
              </a:rPr>
              <a:t>Profiles</a:t>
            </a:r>
            <a:endParaRPr sz="3200">
              <a:latin typeface="Calibri"/>
              <a:ea typeface="Calibri"/>
              <a:cs typeface="Calibri"/>
              <a:sym typeface="Calibri"/>
            </a:endParaRPr>
          </a:p>
          <a:p>
            <a:pPr indent="0" lvl="0" marL="0" rtl="0" algn="ctr">
              <a:lnSpc>
                <a:spcPct val="100000"/>
              </a:lnSpc>
              <a:spcBef>
                <a:spcPts val="0"/>
              </a:spcBef>
              <a:spcAft>
                <a:spcPts val="0"/>
              </a:spcAft>
              <a:buSzPct val="100000"/>
              <a:buNone/>
            </a:pPr>
            <a:r>
              <a:t/>
            </a:r>
            <a:endParaRPr>
              <a:solidFill>
                <a:schemeClr val="lt1"/>
              </a:solidFill>
              <a:latin typeface="Ubuntu"/>
              <a:ea typeface="Ubuntu"/>
              <a:cs typeface="Ubuntu"/>
              <a:sym typeface="Ubuntu"/>
            </a:endParaRPr>
          </a:p>
        </p:txBody>
      </p:sp>
      <p:sp>
        <p:nvSpPr>
          <p:cNvPr id="399" name="Google Shape;399;g3d1c8878214_0_382"/>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400" name="Google Shape;400;g3d1c8878214_0_382"/>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401" name="Google Shape;401;g3d1c8878214_0_382" title="Untitled design (7).png"/>
          <p:cNvPicPr preferRelativeResize="0"/>
          <p:nvPr/>
        </p:nvPicPr>
        <p:blipFill>
          <a:blip r:embed="rId3">
            <a:alphaModFix/>
          </a:blip>
          <a:stretch>
            <a:fillRect/>
          </a:stretch>
        </p:blipFill>
        <p:spPr>
          <a:xfrm>
            <a:off x="6999884" y="4756597"/>
            <a:ext cx="1897919" cy="3203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g3d1c8878214_0_266"/>
          <p:cNvSpPr/>
          <p:nvPr/>
        </p:nvSpPr>
        <p:spPr>
          <a:xfrm>
            <a:off x="0" y="4668607"/>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7" name="Google Shape;407;g3d1c8878214_0_266"/>
          <p:cNvSpPr/>
          <p:nvPr/>
        </p:nvSpPr>
        <p:spPr>
          <a:xfrm>
            <a:off x="548640" y="-32576"/>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Profiles — Templating Containers at Scale</a:t>
            </a:r>
            <a:endParaRPr b="0" i="0" sz="2800" u="none" cap="none" strike="noStrike">
              <a:solidFill>
                <a:srgbClr val="000000"/>
              </a:solidFill>
              <a:latin typeface="Calibri"/>
              <a:ea typeface="Calibri"/>
              <a:cs typeface="Calibri"/>
              <a:sym typeface="Calibri"/>
            </a:endParaRPr>
          </a:p>
        </p:txBody>
      </p:sp>
      <p:sp>
        <p:nvSpPr>
          <p:cNvPr id="408" name="Google Shape;408;g3d1c8878214_0_266"/>
          <p:cNvSpPr/>
          <p:nvPr/>
        </p:nvSpPr>
        <p:spPr>
          <a:xfrm>
            <a:off x="548640" y="644081"/>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g3d1c8878214_0_266"/>
          <p:cNvSpPr/>
          <p:nvPr/>
        </p:nvSpPr>
        <p:spPr>
          <a:xfrm>
            <a:off x="548640" y="698945"/>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Define config once. Apply it to as many containers as you need.</a:t>
            </a:r>
            <a:endParaRPr b="0" i="0" sz="1300" u="none" cap="none" strike="noStrike">
              <a:solidFill>
                <a:srgbClr val="000000"/>
              </a:solidFill>
              <a:latin typeface="Calibri"/>
              <a:ea typeface="Calibri"/>
              <a:cs typeface="Calibri"/>
              <a:sym typeface="Calibri"/>
            </a:endParaRPr>
          </a:p>
        </p:txBody>
      </p:sp>
      <p:sp>
        <p:nvSpPr>
          <p:cNvPr id="410" name="Google Shape;410;g3d1c8878214_0_266"/>
          <p:cNvSpPr/>
          <p:nvPr/>
        </p:nvSpPr>
        <p:spPr>
          <a:xfrm>
            <a:off x="457200" y="1009841"/>
            <a:ext cx="40233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400"/>
              <a:buFont typeface="Calibri"/>
              <a:buNone/>
            </a:pPr>
            <a:r>
              <a:rPr b="1" i="0" lang="ko" sz="1400" u="none" cap="none" strike="noStrike">
                <a:solidFill>
                  <a:srgbClr val="222222"/>
                </a:solidFill>
                <a:latin typeface="Calibri"/>
                <a:ea typeface="Calibri"/>
                <a:cs typeface="Calibri"/>
                <a:sym typeface="Calibri"/>
              </a:rPr>
              <a:t>What is a profile?</a:t>
            </a:r>
            <a:endParaRPr b="0" i="0" sz="1400" u="none" cap="none" strike="noStrike">
              <a:solidFill>
                <a:srgbClr val="000000"/>
              </a:solidFill>
              <a:latin typeface="Calibri"/>
              <a:ea typeface="Calibri"/>
              <a:cs typeface="Calibri"/>
              <a:sym typeface="Calibri"/>
            </a:endParaRPr>
          </a:p>
        </p:txBody>
      </p:sp>
      <p:sp>
        <p:nvSpPr>
          <p:cNvPr id="411" name="Google Shape;411;g3d1c8878214_0_266"/>
          <p:cNvSpPr/>
          <p:nvPr/>
        </p:nvSpPr>
        <p:spPr>
          <a:xfrm>
            <a:off x="457200" y="1375600"/>
            <a:ext cx="4023300" cy="2651700"/>
          </a:xfrm>
          <a:prstGeom prst="rect">
            <a:avLst/>
          </a:prstGeom>
          <a:noFill/>
          <a:ln>
            <a:noFill/>
          </a:ln>
        </p:spPr>
        <p:txBody>
          <a:bodyPr anchorCtr="0" anchor="t" bIns="50800" lIns="50800" spcFirstLastPara="1" rIns="50800" wrap="square" tIns="50800">
            <a:noAutofit/>
          </a:bodyPr>
          <a:lstStyle/>
          <a:p>
            <a:pPr indent="-342900" lvl="0" marL="342900" marR="0" rtl="0" algn="l">
              <a:spcBef>
                <a:spcPts val="0"/>
              </a:spcBef>
              <a:spcAft>
                <a:spcPts val="0"/>
              </a:spcAft>
              <a:buClr>
                <a:srgbClr val="333333"/>
              </a:buClr>
              <a:buSzPts val="1200"/>
              <a:buFont typeface="Calibri"/>
              <a:buChar char="•"/>
            </a:pPr>
            <a:r>
              <a:rPr b="0" i="0" lang="ko" sz="1200" u="none" cap="none" strike="noStrike">
                <a:solidFill>
                  <a:srgbClr val="333333"/>
                </a:solidFill>
                <a:latin typeface="Calibri"/>
                <a:ea typeface="Calibri"/>
                <a:cs typeface="Calibri"/>
                <a:sym typeface="Calibri"/>
              </a:rPr>
              <a:t>A reusable configuration file for containers</a:t>
            </a:r>
            <a:endParaRPr b="0" i="0" sz="12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200"/>
              <a:buFont typeface="Calibri"/>
              <a:buChar char="•"/>
            </a:pPr>
            <a:r>
              <a:rPr b="0" i="0" lang="ko" sz="1200" u="none" cap="none" strike="noStrike">
                <a:solidFill>
                  <a:srgbClr val="333333"/>
                </a:solidFill>
                <a:latin typeface="Calibri"/>
                <a:ea typeface="Calibri"/>
                <a:cs typeface="Calibri"/>
                <a:sym typeface="Calibri"/>
              </a:rPr>
              <a:t>Can define: CPU limits, memory limits, disk quotas, network devices, mounts</a:t>
            </a:r>
            <a:endParaRPr b="0" i="0" sz="12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200"/>
              <a:buFont typeface="Calibri"/>
              <a:buChar char="•"/>
            </a:pPr>
            <a:r>
              <a:rPr b="0" i="0" lang="ko" sz="1200" u="none" cap="none" strike="noStrike">
                <a:solidFill>
                  <a:srgbClr val="333333"/>
                </a:solidFill>
                <a:latin typeface="Calibri"/>
                <a:ea typeface="Calibri"/>
                <a:cs typeface="Calibri"/>
                <a:sym typeface="Calibri"/>
              </a:rPr>
              <a:t>Containers can have multiple profiles stacked (e.g. default + webserver + prod)</a:t>
            </a:r>
            <a:endParaRPr b="0" i="0" sz="12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200"/>
              <a:buFont typeface="Calibri"/>
              <a:buChar char="•"/>
            </a:pPr>
            <a:r>
              <a:rPr b="0" i="0" lang="ko" sz="1200" u="none" cap="none" strike="noStrike">
                <a:solidFill>
                  <a:srgbClr val="333333"/>
                </a:solidFill>
                <a:latin typeface="Calibri"/>
                <a:ea typeface="Calibri"/>
                <a:cs typeface="Calibri"/>
                <a:sym typeface="Calibri"/>
              </a:rPr>
              <a:t>Change the profile → all containers using it pick up the change</a:t>
            </a:r>
            <a:endParaRPr b="0" i="0" sz="12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200"/>
              <a:buFont typeface="Calibri"/>
              <a:buChar char="•"/>
            </a:pPr>
            <a:r>
              <a:rPr b="0" i="0" lang="ko" sz="1200" u="none" cap="none" strike="noStrike">
                <a:solidFill>
                  <a:srgbClr val="333333"/>
                </a:solidFill>
                <a:latin typeface="Calibri"/>
                <a:ea typeface="Calibri"/>
                <a:cs typeface="Calibri"/>
                <a:sym typeface="Calibri"/>
              </a:rPr>
              <a:t>Think of it like an Ansible role, but for LXD containers</a:t>
            </a:r>
            <a:endParaRPr b="0" i="0" sz="1200" u="none" cap="none" strike="noStrike">
              <a:solidFill>
                <a:srgbClr val="000000"/>
              </a:solidFill>
              <a:latin typeface="Calibri"/>
              <a:ea typeface="Calibri"/>
              <a:cs typeface="Calibri"/>
              <a:sym typeface="Calibri"/>
            </a:endParaRPr>
          </a:p>
        </p:txBody>
      </p:sp>
      <p:sp>
        <p:nvSpPr>
          <p:cNvPr id="412" name="Google Shape;412;g3d1c8878214_0_266"/>
          <p:cNvSpPr/>
          <p:nvPr/>
        </p:nvSpPr>
        <p:spPr>
          <a:xfrm>
            <a:off x="4897750" y="1221301"/>
            <a:ext cx="40233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Real example from Ignite:</a:t>
            </a:r>
            <a:endParaRPr b="0" i="0" sz="1200" u="none" cap="none" strike="noStrike">
              <a:solidFill>
                <a:srgbClr val="000000"/>
              </a:solidFill>
              <a:latin typeface="Calibri"/>
              <a:ea typeface="Calibri"/>
              <a:cs typeface="Calibri"/>
              <a:sym typeface="Calibri"/>
            </a:endParaRPr>
          </a:p>
        </p:txBody>
      </p:sp>
      <p:sp>
        <p:nvSpPr>
          <p:cNvPr id="413" name="Google Shape;413;g3d1c8878214_0_266"/>
          <p:cNvSpPr/>
          <p:nvPr/>
        </p:nvSpPr>
        <p:spPr>
          <a:xfrm>
            <a:off x="4846325" y="1591628"/>
            <a:ext cx="40233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100"/>
              <a:buFont typeface="Calibri"/>
              <a:buNone/>
            </a:pPr>
            <a:r>
              <a:rPr b="0" i="1" lang="ko" sz="1100" u="none" cap="none" strike="noStrike">
                <a:solidFill>
                  <a:srgbClr val="666666"/>
                </a:solidFill>
                <a:latin typeface="Calibri"/>
                <a:ea typeface="Calibri"/>
                <a:cs typeface="Calibri"/>
                <a:sym typeface="Calibri"/>
              </a:rPr>
              <a:t>We have per-market profiles (kenya, nigeria, uganda…) that set country-specific resource limits and storage mounts </a:t>
            </a:r>
            <a:r>
              <a:rPr i="1" lang="ko" sz="1100">
                <a:solidFill>
                  <a:srgbClr val="666666"/>
                </a:solidFill>
                <a:latin typeface="Calibri"/>
                <a:ea typeface="Calibri"/>
                <a:cs typeface="Calibri"/>
                <a:sym typeface="Calibri"/>
              </a:rPr>
              <a:t>depending on country’s requirements </a:t>
            </a:r>
            <a:r>
              <a:rPr b="0" i="1" lang="ko" sz="1100" u="none" cap="none" strike="noStrike">
                <a:solidFill>
                  <a:srgbClr val="666666"/>
                </a:solidFill>
                <a:latin typeface="Calibri"/>
                <a:ea typeface="Calibri"/>
                <a:cs typeface="Calibri"/>
                <a:sym typeface="Calibri"/>
              </a:rPr>
              <a:t>. Deploying a new market is one command</a:t>
            </a:r>
            <a:r>
              <a:rPr i="1" lang="ko" sz="1100">
                <a:solidFill>
                  <a:srgbClr val="666666"/>
                </a:solidFill>
                <a:latin typeface="Calibri"/>
                <a:ea typeface="Calibri"/>
                <a:cs typeface="Calibri"/>
                <a:sym typeface="Calibri"/>
              </a:rPr>
              <a:t> - although with ansible</a:t>
            </a:r>
            <a:endParaRPr b="0" i="0" sz="1100" u="none" cap="none" strike="noStrike">
              <a:solidFill>
                <a:srgbClr val="000000"/>
              </a:solidFill>
              <a:latin typeface="Calibri"/>
              <a:ea typeface="Calibri"/>
              <a:cs typeface="Calibri"/>
              <a:sym typeface="Calibri"/>
            </a:endParaRPr>
          </a:p>
        </p:txBody>
      </p:sp>
      <p:pic>
        <p:nvPicPr>
          <p:cNvPr id="414" name="Google Shape;414;g3d1c8878214_0_266"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g3d1c8878214_0_798"/>
          <p:cNvSpPr/>
          <p:nvPr/>
        </p:nvSpPr>
        <p:spPr>
          <a:xfrm>
            <a:off x="0" y="4674812"/>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g3d1c8878214_0_798"/>
          <p:cNvSpPr/>
          <p:nvPr/>
        </p:nvSpPr>
        <p:spPr>
          <a:xfrm>
            <a:off x="548640" y="-32576"/>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Profiles — Templating Containers at Scale Ctd</a:t>
            </a:r>
            <a:endParaRPr b="0" i="0" sz="2800" u="none" cap="none" strike="noStrike">
              <a:solidFill>
                <a:srgbClr val="000000"/>
              </a:solidFill>
              <a:latin typeface="Calibri"/>
              <a:ea typeface="Calibri"/>
              <a:cs typeface="Calibri"/>
              <a:sym typeface="Calibri"/>
            </a:endParaRPr>
          </a:p>
        </p:txBody>
      </p:sp>
      <p:sp>
        <p:nvSpPr>
          <p:cNvPr id="421" name="Google Shape;421;g3d1c8878214_0_798"/>
          <p:cNvSpPr/>
          <p:nvPr/>
        </p:nvSpPr>
        <p:spPr>
          <a:xfrm>
            <a:off x="548640" y="644081"/>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g3d1c8878214_0_798"/>
          <p:cNvSpPr/>
          <p:nvPr/>
        </p:nvSpPr>
        <p:spPr>
          <a:xfrm>
            <a:off x="548640" y="698945"/>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Define config once. Apply it to as many containers as you need.</a:t>
            </a:r>
            <a:endParaRPr b="0" i="0" sz="1300" u="none" cap="none" strike="noStrike">
              <a:solidFill>
                <a:srgbClr val="000000"/>
              </a:solidFill>
              <a:latin typeface="Calibri"/>
              <a:ea typeface="Calibri"/>
              <a:cs typeface="Calibri"/>
              <a:sym typeface="Calibri"/>
            </a:endParaRPr>
          </a:p>
        </p:txBody>
      </p:sp>
      <p:sp>
        <p:nvSpPr>
          <p:cNvPr id="423" name="Google Shape;423;g3d1c8878214_0_798"/>
          <p:cNvSpPr/>
          <p:nvPr/>
        </p:nvSpPr>
        <p:spPr>
          <a:xfrm>
            <a:off x="457200" y="4118801"/>
            <a:ext cx="40233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Real example from Ignite:</a:t>
            </a:r>
            <a:endParaRPr b="0" i="0" sz="1200" u="none" cap="none" strike="noStrike">
              <a:solidFill>
                <a:srgbClr val="000000"/>
              </a:solidFill>
              <a:latin typeface="Calibri"/>
              <a:ea typeface="Calibri"/>
              <a:cs typeface="Calibri"/>
              <a:sym typeface="Calibri"/>
            </a:endParaRPr>
          </a:p>
        </p:txBody>
      </p:sp>
      <p:sp>
        <p:nvSpPr>
          <p:cNvPr id="424" name="Google Shape;424;g3d1c8878214_0_798"/>
          <p:cNvSpPr/>
          <p:nvPr/>
        </p:nvSpPr>
        <p:spPr>
          <a:xfrm>
            <a:off x="457200" y="4420553"/>
            <a:ext cx="40233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100"/>
              <a:buFont typeface="Calibri"/>
              <a:buNone/>
            </a:pPr>
            <a:r>
              <a:t/>
            </a:r>
            <a:endParaRPr b="0" i="0" sz="1100" u="none" cap="none" strike="noStrike">
              <a:solidFill>
                <a:srgbClr val="000000"/>
              </a:solidFill>
              <a:latin typeface="Calibri"/>
              <a:ea typeface="Calibri"/>
              <a:cs typeface="Calibri"/>
              <a:sym typeface="Calibri"/>
            </a:endParaRPr>
          </a:p>
        </p:txBody>
      </p:sp>
      <p:sp>
        <p:nvSpPr>
          <p:cNvPr id="425" name="Google Shape;425;g3d1c8878214_0_798"/>
          <p:cNvSpPr/>
          <p:nvPr/>
        </p:nvSpPr>
        <p:spPr>
          <a:xfrm>
            <a:off x="4663450" y="1009849"/>
            <a:ext cx="4251900" cy="34107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g3d1c8878214_0_798"/>
          <p:cNvSpPr/>
          <p:nvPr/>
        </p:nvSpPr>
        <p:spPr>
          <a:xfrm>
            <a:off x="4800600" y="1101276"/>
            <a:ext cx="4023300" cy="3319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Step 3: Apply to a new container</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launch ubuntu:24.04 myapp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--profile default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--profile webserver</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List all profiles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profile list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Show what a profile contains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profile show webserver</a:t>
            </a:r>
            <a:endParaRPr b="0" i="0" sz="950" u="none" cap="none" strike="noStrike">
              <a:solidFill>
                <a:srgbClr val="000000"/>
              </a:solidFill>
              <a:latin typeface="Calibri"/>
              <a:ea typeface="Calibri"/>
              <a:cs typeface="Calibri"/>
              <a:sym typeface="Calibri"/>
            </a:endParaRPr>
          </a:p>
        </p:txBody>
      </p:sp>
      <p:sp>
        <p:nvSpPr>
          <p:cNvPr id="427" name="Google Shape;427;g3d1c8878214_0_798"/>
          <p:cNvSpPr/>
          <p:nvPr/>
        </p:nvSpPr>
        <p:spPr>
          <a:xfrm>
            <a:off x="342900" y="1009849"/>
            <a:ext cx="4251900" cy="34290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Step 1: Create a profile</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lxc profile create webserver</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Step 2: Edit it (opens in $EDITOR)</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lxc profile edit webserver</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Profile YAML structure:</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config:</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limits.cpu: "2"</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limits.memory: 2GB</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environment.NODE_ENV: production</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devices:</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eth0:</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type: nic</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network: lxdbr0</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root:</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type: disk</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path: /</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pool: default</a:t>
            </a:r>
            <a:endParaRPr sz="95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ko" sz="950">
                <a:solidFill>
                  <a:srgbClr val="1A1A2E"/>
                </a:solidFill>
                <a:latin typeface="Consolas"/>
                <a:ea typeface="Consolas"/>
                <a:cs typeface="Consolas"/>
                <a:sym typeface="Consolas"/>
              </a:rPr>
              <a:t>    size: 20GB</a:t>
            </a:r>
            <a:endParaRPr sz="950">
              <a:solidFill>
                <a:schemeClr val="dk1"/>
              </a:solidFill>
              <a:latin typeface="Calibri"/>
              <a:ea typeface="Calibri"/>
              <a:cs typeface="Calibri"/>
              <a:sym typeface="Calibri"/>
            </a:endParaRPr>
          </a:p>
        </p:txBody>
      </p:sp>
      <p:pic>
        <p:nvPicPr>
          <p:cNvPr id="428" name="Google Shape;428;g3d1c8878214_0_798"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432" name="Shape 432"/>
        <p:cNvGrpSpPr/>
        <p:nvPr/>
      </p:nvGrpSpPr>
      <p:grpSpPr>
        <a:xfrm>
          <a:off x="0" y="0"/>
          <a:ext cx="0" cy="0"/>
          <a:chOff x="0" y="0"/>
          <a:chExt cx="0" cy="0"/>
        </a:xfrm>
      </p:grpSpPr>
      <p:sp>
        <p:nvSpPr>
          <p:cNvPr id="433" name="Google Shape;433;g3d1c8878214_0_40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spcBef>
                <a:spcPts val="0"/>
              </a:spcBef>
              <a:spcAft>
                <a:spcPts val="0"/>
              </a:spcAft>
              <a:buSzPts val="3200"/>
              <a:buNone/>
            </a:pPr>
            <a:r>
              <a:rPr b="1" lang="ko" sz="3200">
                <a:solidFill>
                  <a:schemeClr val="lt1"/>
                </a:solidFill>
                <a:latin typeface="Calibri"/>
                <a:ea typeface="Calibri"/>
                <a:cs typeface="Calibri"/>
                <a:sym typeface="Calibri"/>
              </a:rPr>
              <a:t>Part 5 — Networking</a:t>
            </a:r>
            <a:endParaRPr>
              <a:solidFill>
                <a:schemeClr val="lt1"/>
              </a:solidFill>
              <a:latin typeface="Ubuntu"/>
              <a:ea typeface="Ubuntu"/>
              <a:cs typeface="Ubuntu"/>
              <a:sym typeface="Ubuntu"/>
            </a:endParaRPr>
          </a:p>
        </p:txBody>
      </p:sp>
      <p:sp>
        <p:nvSpPr>
          <p:cNvPr id="434" name="Google Shape;434;g3d1c8878214_0_400"/>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435" name="Google Shape;435;g3d1c8878214_0_400"/>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436" name="Google Shape;436;g3d1c8878214_0_400" title="Untitled design (7).png"/>
          <p:cNvPicPr preferRelativeResize="0"/>
          <p:nvPr/>
        </p:nvPicPr>
        <p:blipFill>
          <a:blip r:embed="rId3">
            <a:alphaModFix/>
          </a:blip>
          <a:stretch>
            <a:fillRect/>
          </a:stretch>
        </p:blipFill>
        <p:spPr>
          <a:xfrm>
            <a:off x="6999884" y="4688348"/>
            <a:ext cx="1897919" cy="3203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g3d1c8878214_0_419"/>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2" name="Google Shape;442;g3d1c8878214_0_419"/>
          <p:cNvSpPr/>
          <p:nvPr/>
        </p:nvSpPr>
        <p:spPr>
          <a:xfrm>
            <a:off x="548640" y="10287"/>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Networking in Depth</a:t>
            </a:r>
            <a:endParaRPr b="0" i="0" sz="2800" u="none" cap="none" strike="noStrike">
              <a:solidFill>
                <a:srgbClr val="000000"/>
              </a:solidFill>
              <a:latin typeface="Calibri"/>
              <a:ea typeface="Calibri"/>
              <a:cs typeface="Calibri"/>
              <a:sym typeface="Calibri"/>
            </a:endParaRPr>
          </a:p>
        </p:txBody>
      </p:sp>
      <p:sp>
        <p:nvSpPr>
          <p:cNvPr id="443" name="Google Shape;443;g3d1c8878214_0_419"/>
          <p:cNvSpPr/>
          <p:nvPr/>
        </p:nvSpPr>
        <p:spPr>
          <a:xfrm>
            <a:off x="548640" y="537493"/>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g3d1c8878214_0_419"/>
          <p:cNvSpPr/>
          <p:nvPr/>
        </p:nvSpPr>
        <p:spPr>
          <a:xfrm>
            <a:off x="502915" y="537509"/>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From beginner bridge to production OVN — explained step by step</a:t>
            </a:r>
            <a:endParaRPr b="0" i="0" sz="1300" u="none" cap="none" strike="noStrike">
              <a:solidFill>
                <a:srgbClr val="000000"/>
              </a:solidFill>
              <a:latin typeface="Calibri"/>
              <a:ea typeface="Calibri"/>
              <a:cs typeface="Calibri"/>
              <a:sym typeface="Calibri"/>
            </a:endParaRPr>
          </a:p>
        </p:txBody>
      </p:sp>
      <p:sp>
        <p:nvSpPr>
          <p:cNvPr id="445" name="Google Shape;445;g3d1c8878214_0_419"/>
          <p:cNvSpPr/>
          <p:nvPr/>
        </p:nvSpPr>
        <p:spPr>
          <a:xfrm>
            <a:off x="365760" y="871538"/>
            <a:ext cx="4114800" cy="1783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g3d1c8878214_0_419"/>
          <p:cNvSpPr/>
          <p:nvPr/>
        </p:nvSpPr>
        <p:spPr>
          <a:xfrm>
            <a:off x="502920" y="962978"/>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1. Bridge (lxdbr0)</a:t>
            </a:r>
            <a:endParaRPr b="0" i="0" sz="1300" u="none" cap="none" strike="noStrike">
              <a:solidFill>
                <a:srgbClr val="000000"/>
              </a:solidFill>
              <a:latin typeface="Calibri"/>
              <a:ea typeface="Calibri"/>
              <a:cs typeface="Calibri"/>
              <a:sym typeface="Calibri"/>
            </a:endParaRPr>
          </a:p>
        </p:txBody>
      </p:sp>
      <p:sp>
        <p:nvSpPr>
          <p:cNvPr id="447" name="Google Shape;447;g3d1c8878214_0_419"/>
          <p:cNvSpPr/>
          <p:nvPr/>
        </p:nvSpPr>
        <p:spPr>
          <a:xfrm>
            <a:off x="502920" y="1292162"/>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00"/>
              <a:buFont typeface="Calibri"/>
              <a:buNone/>
            </a:pPr>
            <a:r>
              <a:rPr b="0" i="1" lang="ko" sz="1000" u="none" cap="none" strike="noStrike">
                <a:solidFill>
                  <a:srgbClr val="666666"/>
                </a:solidFill>
                <a:latin typeface="Calibri"/>
                <a:ea typeface="Calibri"/>
                <a:cs typeface="Calibri"/>
                <a:sym typeface="Calibri"/>
              </a:rPr>
              <a:t>Start here — default for all new installs</a:t>
            </a:r>
            <a:endParaRPr b="0" i="0" sz="1000" u="none" cap="none" strike="noStrike">
              <a:solidFill>
                <a:srgbClr val="000000"/>
              </a:solidFill>
              <a:latin typeface="Calibri"/>
              <a:ea typeface="Calibri"/>
              <a:cs typeface="Calibri"/>
              <a:sym typeface="Calibri"/>
            </a:endParaRPr>
          </a:p>
        </p:txBody>
      </p:sp>
      <p:sp>
        <p:nvSpPr>
          <p:cNvPr id="448" name="Google Shape;448;g3d1c8878214_0_419"/>
          <p:cNvSpPr/>
          <p:nvPr/>
        </p:nvSpPr>
        <p:spPr>
          <a:xfrm>
            <a:off x="502920" y="1566482"/>
            <a:ext cx="2194500" cy="8778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g3d1c8878214_0_419"/>
          <p:cNvSpPr/>
          <p:nvPr/>
        </p:nvSpPr>
        <p:spPr>
          <a:xfrm>
            <a:off x="548640" y="1584770"/>
            <a:ext cx="2103000" cy="822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LXD creates a virtual network bridge called lxdbr0. All containers connect to it and get an IP via DHCP (e.g. 10.180.0.x). They can reach each other and the internet through NAT on the host.</a:t>
            </a:r>
            <a:endParaRPr b="0" i="0" sz="8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No config needed — it just works.</a:t>
            </a:r>
            <a:endParaRPr b="0" i="0" sz="850" u="none" cap="none" strike="noStrike">
              <a:solidFill>
                <a:srgbClr val="000000"/>
              </a:solidFill>
              <a:latin typeface="Calibri"/>
              <a:ea typeface="Calibri"/>
              <a:cs typeface="Calibri"/>
              <a:sym typeface="Calibri"/>
            </a:endParaRPr>
          </a:p>
        </p:txBody>
      </p:sp>
      <p:sp>
        <p:nvSpPr>
          <p:cNvPr id="450" name="Google Shape;450;g3d1c8878214_0_419"/>
          <p:cNvSpPr/>
          <p:nvPr/>
        </p:nvSpPr>
        <p:spPr>
          <a:xfrm>
            <a:off x="2788920" y="1566482"/>
            <a:ext cx="1572900" cy="8778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g3d1c8878214_0_419"/>
          <p:cNvSpPr/>
          <p:nvPr/>
        </p:nvSpPr>
        <p:spPr>
          <a:xfrm>
            <a:off x="2834640" y="1603058"/>
            <a:ext cx="1499700" cy="804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network list</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network show lxdbr0</a:t>
            </a:r>
            <a:endParaRPr b="0" i="0" sz="800" u="none" cap="none" strike="noStrike">
              <a:solidFill>
                <a:srgbClr val="000000"/>
              </a:solidFill>
              <a:latin typeface="Calibri"/>
              <a:ea typeface="Calibri"/>
              <a:cs typeface="Calibri"/>
              <a:sym typeface="Calibri"/>
            </a:endParaRPr>
          </a:p>
        </p:txBody>
      </p:sp>
      <p:sp>
        <p:nvSpPr>
          <p:cNvPr id="452" name="Google Shape;452;g3d1c8878214_0_419"/>
          <p:cNvSpPr/>
          <p:nvPr/>
        </p:nvSpPr>
        <p:spPr>
          <a:xfrm>
            <a:off x="4709160" y="871538"/>
            <a:ext cx="4114800" cy="1783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g3d1c8878214_0_419"/>
          <p:cNvSpPr/>
          <p:nvPr/>
        </p:nvSpPr>
        <p:spPr>
          <a:xfrm>
            <a:off x="4709160" y="871538"/>
            <a:ext cx="54900" cy="1783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g3d1c8878214_0_419"/>
          <p:cNvSpPr/>
          <p:nvPr/>
        </p:nvSpPr>
        <p:spPr>
          <a:xfrm>
            <a:off x="4846320" y="962978"/>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2. Macvlan</a:t>
            </a:r>
            <a:endParaRPr b="0" i="0" sz="1300" u="none" cap="none" strike="noStrike">
              <a:solidFill>
                <a:srgbClr val="000000"/>
              </a:solidFill>
              <a:latin typeface="Calibri"/>
              <a:ea typeface="Calibri"/>
              <a:cs typeface="Calibri"/>
              <a:sym typeface="Calibri"/>
            </a:endParaRPr>
          </a:p>
        </p:txBody>
      </p:sp>
      <p:sp>
        <p:nvSpPr>
          <p:cNvPr id="455" name="Google Shape;455;g3d1c8878214_0_419"/>
          <p:cNvSpPr/>
          <p:nvPr/>
        </p:nvSpPr>
        <p:spPr>
          <a:xfrm>
            <a:off x="4846320" y="1292162"/>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00"/>
              <a:buFont typeface="Calibri"/>
              <a:buNone/>
            </a:pPr>
            <a:r>
              <a:rPr b="0" i="1" lang="ko" sz="1000" u="none" cap="none" strike="noStrike">
                <a:solidFill>
                  <a:srgbClr val="666666"/>
                </a:solidFill>
                <a:latin typeface="Calibri"/>
                <a:ea typeface="Calibri"/>
                <a:cs typeface="Calibri"/>
                <a:sym typeface="Calibri"/>
              </a:rPr>
              <a:t>Production — container appears on your LAN</a:t>
            </a:r>
            <a:endParaRPr b="0" i="0" sz="1000" u="none" cap="none" strike="noStrike">
              <a:solidFill>
                <a:srgbClr val="000000"/>
              </a:solidFill>
              <a:latin typeface="Calibri"/>
              <a:ea typeface="Calibri"/>
              <a:cs typeface="Calibri"/>
              <a:sym typeface="Calibri"/>
            </a:endParaRPr>
          </a:p>
        </p:txBody>
      </p:sp>
      <p:sp>
        <p:nvSpPr>
          <p:cNvPr id="456" name="Google Shape;456;g3d1c8878214_0_419"/>
          <p:cNvSpPr/>
          <p:nvPr/>
        </p:nvSpPr>
        <p:spPr>
          <a:xfrm>
            <a:off x="4846320" y="1566482"/>
            <a:ext cx="2194500" cy="8778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g3d1c8878214_0_419"/>
          <p:cNvSpPr/>
          <p:nvPr/>
        </p:nvSpPr>
        <p:spPr>
          <a:xfrm>
            <a:off x="4892040" y="1584770"/>
            <a:ext cx="2103000" cy="822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The container gets its own IP on your physical network — looks like a real machine to the router. Other devices on your LAN can reach it directly by IP.</a:t>
            </a:r>
            <a:endParaRPr b="0" i="0" sz="8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Useful when you need a container accessible from outside the host without port forwarding.</a:t>
            </a:r>
            <a:endParaRPr b="0" i="0" sz="850" u="none" cap="none" strike="noStrike">
              <a:solidFill>
                <a:srgbClr val="000000"/>
              </a:solidFill>
              <a:latin typeface="Calibri"/>
              <a:ea typeface="Calibri"/>
              <a:cs typeface="Calibri"/>
              <a:sym typeface="Calibri"/>
            </a:endParaRPr>
          </a:p>
        </p:txBody>
      </p:sp>
      <p:sp>
        <p:nvSpPr>
          <p:cNvPr id="458" name="Google Shape;458;g3d1c8878214_0_419"/>
          <p:cNvSpPr/>
          <p:nvPr/>
        </p:nvSpPr>
        <p:spPr>
          <a:xfrm>
            <a:off x="7132320" y="1566482"/>
            <a:ext cx="1572900" cy="8778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g3d1c8878214_0_419"/>
          <p:cNvSpPr/>
          <p:nvPr/>
        </p:nvSpPr>
        <p:spPr>
          <a:xfrm>
            <a:off x="7178040" y="1603058"/>
            <a:ext cx="1499700" cy="804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network create macvlan0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--type=macvlan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--config parent=eth0</a:t>
            </a:r>
            <a:endParaRPr b="0" i="0" sz="800" u="none" cap="none" strike="noStrike">
              <a:solidFill>
                <a:srgbClr val="000000"/>
              </a:solidFill>
              <a:latin typeface="Calibri"/>
              <a:ea typeface="Calibri"/>
              <a:cs typeface="Calibri"/>
              <a:sym typeface="Calibri"/>
            </a:endParaRPr>
          </a:p>
        </p:txBody>
      </p:sp>
      <p:sp>
        <p:nvSpPr>
          <p:cNvPr id="460" name="Google Shape;460;g3d1c8878214_0_419"/>
          <p:cNvSpPr/>
          <p:nvPr/>
        </p:nvSpPr>
        <p:spPr>
          <a:xfrm>
            <a:off x="365760" y="2810066"/>
            <a:ext cx="4114800" cy="1783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g3d1c8878214_0_419"/>
          <p:cNvSpPr/>
          <p:nvPr/>
        </p:nvSpPr>
        <p:spPr>
          <a:xfrm>
            <a:off x="502920" y="2901506"/>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3. Port Forwarding</a:t>
            </a:r>
            <a:endParaRPr b="0" i="0" sz="1300" u="none" cap="none" strike="noStrike">
              <a:solidFill>
                <a:srgbClr val="000000"/>
              </a:solidFill>
              <a:latin typeface="Calibri"/>
              <a:ea typeface="Calibri"/>
              <a:cs typeface="Calibri"/>
              <a:sym typeface="Calibri"/>
            </a:endParaRPr>
          </a:p>
        </p:txBody>
      </p:sp>
      <p:sp>
        <p:nvSpPr>
          <p:cNvPr id="462" name="Google Shape;462;g3d1c8878214_0_419"/>
          <p:cNvSpPr/>
          <p:nvPr/>
        </p:nvSpPr>
        <p:spPr>
          <a:xfrm>
            <a:off x="502920" y="3230690"/>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00"/>
              <a:buFont typeface="Calibri"/>
              <a:buNone/>
            </a:pPr>
            <a:r>
              <a:rPr b="0" i="1" lang="ko" sz="1000" u="none" cap="none" strike="noStrike">
                <a:solidFill>
                  <a:srgbClr val="666666"/>
                </a:solidFill>
                <a:latin typeface="Calibri"/>
                <a:ea typeface="Calibri"/>
                <a:cs typeface="Calibri"/>
                <a:sym typeface="Calibri"/>
              </a:rPr>
              <a:t>Expose a container service on the host</a:t>
            </a:r>
            <a:endParaRPr b="0" i="0" sz="1000" u="none" cap="none" strike="noStrike">
              <a:solidFill>
                <a:srgbClr val="000000"/>
              </a:solidFill>
              <a:latin typeface="Calibri"/>
              <a:ea typeface="Calibri"/>
              <a:cs typeface="Calibri"/>
              <a:sym typeface="Calibri"/>
            </a:endParaRPr>
          </a:p>
        </p:txBody>
      </p:sp>
      <p:sp>
        <p:nvSpPr>
          <p:cNvPr id="463" name="Google Shape;463;g3d1c8878214_0_419"/>
          <p:cNvSpPr/>
          <p:nvPr/>
        </p:nvSpPr>
        <p:spPr>
          <a:xfrm>
            <a:off x="502920" y="3505010"/>
            <a:ext cx="2194500" cy="8778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g3d1c8878214_0_419"/>
          <p:cNvSpPr/>
          <p:nvPr/>
        </p:nvSpPr>
        <p:spPr>
          <a:xfrm>
            <a:off x="548640" y="3523298"/>
            <a:ext cx="2103000" cy="822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Forward a port on the host to a port inside the container. Visitors hit host:8080 → they land in your container on port 80.</a:t>
            </a:r>
            <a:endParaRPr b="0" i="0" sz="8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850"/>
              <a:buFont typeface="Calibri"/>
              <a:buNone/>
            </a:pPr>
            <a:r>
              <a:t/>
            </a:r>
            <a:endParaRPr b="0" i="0" sz="8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This is the most common way to expose a web app running inside a container.</a:t>
            </a:r>
            <a:endParaRPr b="0" i="0" sz="850" u="none" cap="none" strike="noStrike">
              <a:solidFill>
                <a:srgbClr val="000000"/>
              </a:solidFill>
              <a:latin typeface="Calibri"/>
              <a:ea typeface="Calibri"/>
              <a:cs typeface="Calibri"/>
              <a:sym typeface="Calibri"/>
            </a:endParaRPr>
          </a:p>
        </p:txBody>
      </p:sp>
      <p:sp>
        <p:nvSpPr>
          <p:cNvPr id="465" name="Google Shape;465;g3d1c8878214_0_419"/>
          <p:cNvSpPr/>
          <p:nvPr/>
        </p:nvSpPr>
        <p:spPr>
          <a:xfrm>
            <a:off x="2788920" y="3505010"/>
            <a:ext cx="1572900" cy="8778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g3d1c8878214_0_419"/>
          <p:cNvSpPr/>
          <p:nvPr/>
        </p:nvSpPr>
        <p:spPr>
          <a:xfrm>
            <a:off x="2834640" y="3541586"/>
            <a:ext cx="1499700" cy="804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config device add web myport proxy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listen=tcp:0.0.0.0:8080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connect=tcp:127.0.0.1:80</a:t>
            </a:r>
            <a:endParaRPr b="0" i="0" sz="800" u="none" cap="none" strike="noStrike">
              <a:solidFill>
                <a:srgbClr val="000000"/>
              </a:solidFill>
              <a:latin typeface="Calibri"/>
              <a:ea typeface="Calibri"/>
              <a:cs typeface="Calibri"/>
              <a:sym typeface="Calibri"/>
            </a:endParaRPr>
          </a:p>
        </p:txBody>
      </p:sp>
      <p:sp>
        <p:nvSpPr>
          <p:cNvPr id="467" name="Google Shape;467;g3d1c8878214_0_419"/>
          <p:cNvSpPr/>
          <p:nvPr/>
        </p:nvSpPr>
        <p:spPr>
          <a:xfrm>
            <a:off x="4709160" y="2810066"/>
            <a:ext cx="4114800" cy="1783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g3d1c8878214_0_419"/>
          <p:cNvSpPr/>
          <p:nvPr/>
        </p:nvSpPr>
        <p:spPr>
          <a:xfrm>
            <a:off x="4709160" y="2810066"/>
            <a:ext cx="54900" cy="1783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g3d1c8878214_0_419"/>
          <p:cNvSpPr/>
          <p:nvPr/>
        </p:nvSpPr>
        <p:spPr>
          <a:xfrm>
            <a:off x="4846320" y="2901506"/>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4. OVN (Open Virtual Network)</a:t>
            </a:r>
            <a:endParaRPr b="0" i="0" sz="1300" u="none" cap="none" strike="noStrike">
              <a:solidFill>
                <a:srgbClr val="000000"/>
              </a:solidFill>
              <a:latin typeface="Calibri"/>
              <a:ea typeface="Calibri"/>
              <a:cs typeface="Calibri"/>
              <a:sym typeface="Calibri"/>
            </a:endParaRPr>
          </a:p>
        </p:txBody>
      </p:sp>
      <p:sp>
        <p:nvSpPr>
          <p:cNvPr id="470" name="Google Shape;470;g3d1c8878214_0_419"/>
          <p:cNvSpPr/>
          <p:nvPr/>
        </p:nvSpPr>
        <p:spPr>
          <a:xfrm>
            <a:off x="4846320" y="3230690"/>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00"/>
              <a:buFont typeface="Calibri"/>
              <a:buNone/>
            </a:pPr>
            <a:r>
              <a:rPr b="0" i="1" lang="ko" sz="1000" u="none" cap="none" strike="noStrike">
                <a:solidFill>
                  <a:srgbClr val="666666"/>
                </a:solidFill>
                <a:latin typeface="Calibri"/>
                <a:ea typeface="Calibri"/>
                <a:cs typeface="Calibri"/>
                <a:sym typeface="Calibri"/>
              </a:rPr>
              <a:t>Advanced — for LXD clusters</a:t>
            </a:r>
            <a:endParaRPr b="0" i="0" sz="1000" u="none" cap="none" strike="noStrike">
              <a:solidFill>
                <a:srgbClr val="000000"/>
              </a:solidFill>
              <a:latin typeface="Calibri"/>
              <a:ea typeface="Calibri"/>
              <a:cs typeface="Calibri"/>
              <a:sym typeface="Calibri"/>
            </a:endParaRPr>
          </a:p>
        </p:txBody>
      </p:sp>
      <p:sp>
        <p:nvSpPr>
          <p:cNvPr id="471" name="Google Shape;471;g3d1c8878214_0_419"/>
          <p:cNvSpPr/>
          <p:nvPr/>
        </p:nvSpPr>
        <p:spPr>
          <a:xfrm>
            <a:off x="4846320" y="3505010"/>
            <a:ext cx="2194500" cy="8778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g3d1c8878214_0_419"/>
          <p:cNvSpPr/>
          <p:nvPr/>
        </p:nvSpPr>
        <p:spPr>
          <a:xfrm>
            <a:off x="4892040" y="3523298"/>
            <a:ext cx="2103000" cy="822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850"/>
              <a:buFont typeface="Calibri"/>
              <a:buNone/>
            </a:pPr>
            <a:r>
              <a:rPr b="0" i="0" lang="ko" sz="850" u="none" cap="none" strike="noStrike">
                <a:solidFill>
                  <a:srgbClr val="333333"/>
                </a:solidFill>
                <a:latin typeface="Calibri"/>
                <a:ea typeface="Calibri"/>
                <a:cs typeface="Calibri"/>
                <a:sym typeface="Calibri"/>
              </a:rPr>
              <a:t>Software-defined networking that works across multiple LXD cluster nodes. Containers on different physical servers can communicate as if they're on the same LAN. Traffic is tunnelled between hosts.</a:t>
            </a:r>
            <a:endParaRPr b="0" i="0" sz="850" u="none" cap="none" strike="noStrike">
              <a:solidFill>
                <a:srgbClr val="000000"/>
              </a:solidFill>
              <a:latin typeface="Calibri"/>
              <a:ea typeface="Calibri"/>
              <a:cs typeface="Calibri"/>
              <a:sym typeface="Calibri"/>
            </a:endParaRPr>
          </a:p>
        </p:txBody>
      </p:sp>
      <p:sp>
        <p:nvSpPr>
          <p:cNvPr id="473" name="Google Shape;473;g3d1c8878214_0_419"/>
          <p:cNvSpPr/>
          <p:nvPr/>
        </p:nvSpPr>
        <p:spPr>
          <a:xfrm>
            <a:off x="7132320" y="3505010"/>
            <a:ext cx="1572900" cy="8778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g3d1c8878214_0_419"/>
          <p:cNvSpPr/>
          <p:nvPr/>
        </p:nvSpPr>
        <p:spPr>
          <a:xfrm>
            <a:off x="7178040" y="3541586"/>
            <a:ext cx="1499700" cy="804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network create ovn0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--type=ovn \</a:t>
            </a:r>
            <a:endParaRPr b="0" i="0" sz="80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--config network=lxdbr0</a:t>
            </a:r>
            <a:endParaRPr b="0" i="0" sz="800" u="none" cap="none" strike="noStrike">
              <a:solidFill>
                <a:srgbClr val="000000"/>
              </a:solidFill>
              <a:latin typeface="Calibri"/>
              <a:ea typeface="Calibri"/>
              <a:cs typeface="Calibri"/>
              <a:sym typeface="Calibri"/>
            </a:endParaRPr>
          </a:p>
        </p:txBody>
      </p:sp>
      <p:pic>
        <p:nvPicPr>
          <p:cNvPr id="475" name="Google Shape;475;g3d1c8878214_0_419"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g3d2c138f83c_2_0"/>
          <p:cNvSpPr/>
          <p:nvPr/>
        </p:nvSpPr>
        <p:spPr>
          <a:xfrm>
            <a:off x="0" y="481219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481" name="Google Shape;481;g3d2c138f83c_2_0" title="Untitled design (7).png"/>
          <p:cNvPicPr preferRelativeResize="0"/>
          <p:nvPr/>
        </p:nvPicPr>
        <p:blipFill>
          <a:blip r:embed="rId3">
            <a:alphaModFix/>
          </a:blip>
          <a:stretch>
            <a:fillRect/>
          </a:stretch>
        </p:blipFill>
        <p:spPr>
          <a:xfrm>
            <a:off x="6999884" y="4837889"/>
            <a:ext cx="1897919" cy="320325"/>
          </a:xfrm>
          <a:prstGeom prst="rect">
            <a:avLst/>
          </a:prstGeom>
          <a:noFill/>
          <a:ln>
            <a:noFill/>
          </a:ln>
        </p:spPr>
      </p:pic>
      <p:sp>
        <p:nvSpPr>
          <p:cNvPr id="482" name="Google Shape;482;g3d2c138f83c_2_0"/>
          <p:cNvSpPr/>
          <p:nvPr/>
        </p:nvSpPr>
        <p:spPr>
          <a:xfrm>
            <a:off x="365760" y="54947"/>
            <a:ext cx="6999900" cy="320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1" i="0" lang="ko" sz="2800" u="none" cap="none" strike="noStrike">
                <a:solidFill>
                  <a:srgbClr val="111111"/>
                </a:solidFill>
                <a:latin typeface="Calibri"/>
                <a:ea typeface="Calibri"/>
                <a:cs typeface="Calibri"/>
                <a:sym typeface="Calibri"/>
              </a:rPr>
              <a:t>LXD Networking — Visual Overview</a:t>
            </a:r>
            <a:endParaRPr/>
          </a:p>
        </p:txBody>
      </p:sp>
      <p:sp>
        <p:nvSpPr>
          <p:cNvPr id="483" name="Google Shape;483;g3d2c138f83c_2_0"/>
          <p:cNvSpPr/>
          <p:nvPr/>
        </p:nvSpPr>
        <p:spPr>
          <a:xfrm>
            <a:off x="365760" y="384947"/>
            <a:ext cx="7500000" cy="200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1" lang="ko" sz="1200" u="none" cap="none" strike="noStrike">
                <a:solidFill>
                  <a:srgbClr val="666666"/>
                </a:solidFill>
                <a:latin typeface="Calibri"/>
                <a:ea typeface="Calibri"/>
                <a:cs typeface="Calibri"/>
                <a:sym typeface="Calibri"/>
              </a:rPr>
              <a:t>Four modes — from beginner bridge to production OVN cluster</a:t>
            </a:r>
            <a:endParaRPr/>
          </a:p>
        </p:txBody>
      </p:sp>
      <p:sp>
        <p:nvSpPr>
          <p:cNvPr id="484" name="Google Shape;484;g3d2c138f83c_2_0"/>
          <p:cNvSpPr/>
          <p:nvPr/>
        </p:nvSpPr>
        <p:spPr>
          <a:xfrm>
            <a:off x="180000" y="654947"/>
            <a:ext cx="4200000" cy="20001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g3d2c138f83c_2_0"/>
          <p:cNvSpPr/>
          <p:nvPr/>
        </p:nvSpPr>
        <p:spPr>
          <a:xfrm>
            <a:off x="180000" y="654947"/>
            <a:ext cx="4200000" cy="75000"/>
          </a:xfrm>
          <a:prstGeom prst="rect">
            <a:avLst/>
          </a:prstGeom>
          <a:solidFill>
            <a:srgbClr val="3333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6" name="Google Shape;486;g3d2c138f83c_2_0"/>
          <p:cNvSpPr/>
          <p:nvPr/>
        </p:nvSpPr>
        <p:spPr>
          <a:xfrm>
            <a:off x="200000" y="744947"/>
            <a:ext cx="2400000" cy="24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1. Bridge (lxdbr0)</a:t>
            </a:r>
            <a:endParaRPr/>
          </a:p>
        </p:txBody>
      </p:sp>
      <p:sp>
        <p:nvSpPr>
          <p:cNvPr id="487" name="Google Shape;487;g3d2c138f83c_2_0"/>
          <p:cNvSpPr/>
          <p:nvPr/>
        </p:nvSpPr>
        <p:spPr>
          <a:xfrm>
            <a:off x="3700000" y="762947"/>
            <a:ext cx="620100" cy="200100"/>
          </a:xfrm>
          <a:prstGeom prst="roundRect">
            <a:avLst>
              <a:gd fmla="val 25000" name="adj"/>
            </a:avLst>
          </a:prstGeom>
          <a:solidFill>
            <a:srgbClr val="E8F5E9"/>
          </a:solidFill>
          <a:ln cap="flat" cmpd="sng" w="12000">
            <a:solidFill>
              <a:srgbClr val="388E3C"/>
            </a:solidFill>
            <a:prstDash val="solid"/>
            <a:round/>
            <a:headEnd len="sm" w="sm" type="none"/>
            <a:tailEnd len="sm" w="sm" type="none"/>
          </a:ln>
        </p:spPr>
        <p:txBody>
          <a:bodyPr anchorCtr="0" anchor="ctr" bIns="0" lIns="30000" spcFirstLastPara="1" rIns="3000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ko" sz="800" u="none" cap="none" strike="noStrike">
                <a:solidFill>
                  <a:srgbClr val="2E7D32"/>
                </a:solidFill>
                <a:latin typeface="Calibri"/>
                <a:ea typeface="Calibri"/>
                <a:cs typeface="Calibri"/>
                <a:sym typeface="Calibri"/>
              </a:rPr>
              <a:t>DEFAULT</a:t>
            </a:r>
            <a:endParaRPr/>
          </a:p>
        </p:txBody>
      </p:sp>
      <p:sp>
        <p:nvSpPr>
          <p:cNvPr id="488" name="Google Shape;488;g3d2c138f83c_2_0"/>
          <p:cNvSpPr/>
          <p:nvPr/>
        </p:nvSpPr>
        <p:spPr>
          <a:xfrm>
            <a:off x="260000" y="1044947"/>
            <a:ext cx="900000" cy="380100"/>
          </a:xfrm>
          <a:prstGeom prst="rect">
            <a:avLst/>
          </a:prstGeom>
          <a:solidFill>
            <a:srgbClr val="DBEAFE"/>
          </a:solidFill>
          <a:ln cap="flat" cmpd="sng" w="18000">
            <a:solidFill>
              <a:srgbClr val="1D4ED8"/>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1D4ED8"/>
                </a:solidFill>
                <a:latin typeface="Calibri"/>
                <a:ea typeface="Calibri"/>
                <a:cs typeface="Calibri"/>
                <a:sym typeface="Calibri"/>
              </a:rPr>
              <a:t>container</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1D4ED8"/>
                </a:solidFill>
                <a:latin typeface="Calibri"/>
                <a:ea typeface="Calibri"/>
                <a:cs typeface="Calibri"/>
                <a:sym typeface="Calibri"/>
              </a:rPr>
              <a:t>10.180.0.2</a:t>
            </a:r>
            <a:endParaRPr/>
          </a:p>
        </p:txBody>
      </p:sp>
      <p:sp>
        <p:nvSpPr>
          <p:cNvPr id="489" name="Google Shape;489;g3d2c138f83c_2_0"/>
          <p:cNvSpPr/>
          <p:nvPr/>
        </p:nvSpPr>
        <p:spPr>
          <a:xfrm>
            <a:off x="1360000" y="1064947"/>
            <a:ext cx="900000" cy="339900"/>
          </a:xfrm>
          <a:prstGeom prst="rect">
            <a:avLst/>
          </a:prstGeom>
          <a:solidFill>
            <a:srgbClr val="FEF9C3"/>
          </a:solidFill>
          <a:ln cap="flat" cmpd="sng" w="18000">
            <a:solidFill>
              <a:srgbClr val="CA8A04"/>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854D0E"/>
                </a:solidFill>
                <a:latin typeface="Calibri"/>
                <a:ea typeface="Calibri"/>
                <a:cs typeface="Calibri"/>
                <a:sym typeface="Calibri"/>
              </a:rPr>
              <a:t>lxdbr0</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854D0E"/>
                </a:solidFill>
                <a:latin typeface="Calibri"/>
                <a:ea typeface="Calibri"/>
                <a:cs typeface="Calibri"/>
                <a:sym typeface="Calibri"/>
              </a:rPr>
              <a:t>NAT</a:t>
            </a:r>
            <a:endParaRPr/>
          </a:p>
        </p:txBody>
      </p:sp>
      <p:sp>
        <p:nvSpPr>
          <p:cNvPr id="490" name="Google Shape;490;g3d2c138f83c_2_0"/>
          <p:cNvSpPr/>
          <p:nvPr/>
        </p:nvSpPr>
        <p:spPr>
          <a:xfrm>
            <a:off x="2460000" y="1064947"/>
            <a:ext cx="780000" cy="339900"/>
          </a:xfrm>
          <a:prstGeom prst="rect">
            <a:avLst/>
          </a:prstGeom>
          <a:solidFill>
            <a:srgbClr val="F3E8FF"/>
          </a:solidFill>
          <a:ln cap="flat" cmpd="sng" w="18000">
            <a:solidFill>
              <a:srgbClr val="7E22CE"/>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6B21A8"/>
                </a:solidFill>
                <a:latin typeface="Calibri"/>
                <a:ea typeface="Calibri"/>
                <a:cs typeface="Calibri"/>
                <a:sym typeface="Calibri"/>
              </a:rPr>
              <a:t>Internet</a:t>
            </a:r>
            <a:endParaRPr/>
          </a:p>
        </p:txBody>
      </p:sp>
      <p:sp>
        <p:nvSpPr>
          <p:cNvPr id="491" name="Google Shape;491;g3d2c138f83c_2_0"/>
          <p:cNvSpPr/>
          <p:nvPr/>
        </p:nvSpPr>
        <p:spPr>
          <a:xfrm>
            <a:off x="1160000" y="1214947"/>
            <a:ext cx="2001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2" name="Google Shape;492;g3d2c138f83c_2_0"/>
          <p:cNvSpPr/>
          <p:nvPr/>
        </p:nvSpPr>
        <p:spPr>
          <a:xfrm>
            <a:off x="2260000" y="1214947"/>
            <a:ext cx="2001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3" name="Google Shape;493;g3d2c138f83c_2_0"/>
          <p:cNvSpPr/>
          <p:nvPr/>
        </p:nvSpPr>
        <p:spPr>
          <a:xfrm>
            <a:off x="200000" y="1514947"/>
            <a:ext cx="4100100" cy="12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ko" sz="1000" u="none" cap="none" strike="noStrike">
                <a:solidFill>
                  <a:srgbClr val="444444"/>
                </a:solidFill>
                <a:latin typeface="Calibri"/>
                <a:ea typeface="Calibri"/>
                <a:cs typeface="Calibri"/>
                <a:sym typeface="Calibri"/>
              </a:rPr>
              <a:t>Containers share the host’s NAT. Automatic DHCP. Internet works out of the box.</a:t>
            </a:r>
            <a:endParaRPr/>
          </a:p>
        </p:txBody>
      </p:sp>
      <p:sp>
        <p:nvSpPr>
          <p:cNvPr id="494" name="Google Shape;494;g3d2c138f83c_2_0"/>
          <p:cNvSpPr/>
          <p:nvPr/>
        </p:nvSpPr>
        <p:spPr>
          <a:xfrm>
            <a:off x="4764000" y="654947"/>
            <a:ext cx="4200000" cy="20001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5" name="Google Shape;495;g3d2c138f83c_2_0"/>
          <p:cNvSpPr/>
          <p:nvPr/>
        </p:nvSpPr>
        <p:spPr>
          <a:xfrm>
            <a:off x="4764000" y="654947"/>
            <a:ext cx="4200000" cy="75000"/>
          </a:xfrm>
          <a:prstGeom prst="rect">
            <a:avLst/>
          </a:prstGeom>
          <a:solidFill>
            <a:srgbClr val="1565C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g3d2c138f83c_2_0"/>
          <p:cNvSpPr/>
          <p:nvPr/>
        </p:nvSpPr>
        <p:spPr>
          <a:xfrm>
            <a:off x="4784000" y="744947"/>
            <a:ext cx="2499900" cy="24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2. Macvlan</a:t>
            </a:r>
            <a:endParaRPr/>
          </a:p>
        </p:txBody>
      </p:sp>
      <p:sp>
        <p:nvSpPr>
          <p:cNvPr id="497" name="Google Shape;497;g3d2c138f83c_2_0"/>
          <p:cNvSpPr/>
          <p:nvPr/>
        </p:nvSpPr>
        <p:spPr>
          <a:xfrm>
            <a:off x="4844000" y="1044947"/>
            <a:ext cx="999900" cy="380100"/>
          </a:xfrm>
          <a:prstGeom prst="rect">
            <a:avLst/>
          </a:prstGeom>
          <a:solidFill>
            <a:srgbClr val="DBEAFE"/>
          </a:solidFill>
          <a:ln cap="flat" cmpd="sng" w="18000">
            <a:solidFill>
              <a:srgbClr val="1D4ED8"/>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1D4ED8"/>
                </a:solidFill>
                <a:latin typeface="Calibri"/>
                <a:ea typeface="Calibri"/>
                <a:cs typeface="Calibri"/>
                <a:sym typeface="Calibri"/>
              </a:rPr>
              <a:t>container</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1D4ED8"/>
                </a:solidFill>
                <a:latin typeface="Calibri"/>
                <a:ea typeface="Calibri"/>
                <a:cs typeface="Calibri"/>
                <a:sym typeface="Calibri"/>
              </a:rPr>
              <a:t>192.168.1.55</a:t>
            </a:r>
            <a:endParaRPr/>
          </a:p>
        </p:txBody>
      </p:sp>
      <p:sp>
        <p:nvSpPr>
          <p:cNvPr id="498" name="Google Shape;498;g3d2c138f83c_2_0"/>
          <p:cNvSpPr/>
          <p:nvPr/>
        </p:nvSpPr>
        <p:spPr>
          <a:xfrm>
            <a:off x="6044000" y="1064947"/>
            <a:ext cx="900000" cy="339900"/>
          </a:xfrm>
          <a:prstGeom prst="rect">
            <a:avLst/>
          </a:prstGeom>
          <a:solidFill>
            <a:srgbClr val="DCFCE7"/>
          </a:solidFill>
          <a:ln cap="flat" cmpd="sng" w="18000">
            <a:solidFill>
              <a:srgbClr val="15803D"/>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14532D"/>
                </a:solidFill>
                <a:latin typeface="Calibri"/>
                <a:ea typeface="Calibri"/>
                <a:cs typeface="Calibri"/>
                <a:sym typeface="Calibri"/>
              </a:rPr>
              <a:t>LAN</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14532D"/>
                </a:solidFill>
                <a:latin typeface="Calibri"/>
                <a:ea typeface="Calibri"/>
                <a:cs typeface="Calibri"/>
                <a:sym typeface="Calibri"/>
              </a:rPr>
              <a:t>192.168.1.x</a:t>
            </a:r>
            <a:endParaRPr/>
          </a:p>
        </p:txBody>
      </p:sp>
      <p:sp>
        <p:nvSpPr>
          <p:cNvPr id="499" name="Google Shape;499;g3d2c138f83c_2_0"/>
          <p:cNvSpPr/>
          <p:nvPr/>
        </p:nvSpPr>
        <p:spPr>
          <a:xfrm>
            <a:off x="5844000" y="1219947"/>
            <a:ext cx="2001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g3d2c138f83c_2_0"/>
          <p:cNvSpPr/>
          <p:nvPr/>
        </p:nvSpPr>
        <p:spPr>
          <a:xfrm>
            <a:off x="4784000" y="1514947"/>
            <a:ext cx="4100100" cy="12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ko" sz="1000" u="none" cap="none" strike="noStrike">
                <a:solidFill>
                  <a:srgbClr val="444444"/>
                </a:solidFill>
                <a:latin typeface="Calibri"/>
                <a:ea typeface="Calibri"/>
                <a:cs typeface="Calibri"/>
                <a:sym typeface="Calibri"/>
              </a:rPr>
              <a:t>Container gets a real LAN IP. Visible to router and all devices on your network.</a:t>
            </a:r>
            <a:endParaRPr/>
          </a:p>
        </p:txBody>
      </p:sp>
      <p:sp>
        <p:nvSpPr>
          <p:cNvPr id="501" name="Google Shape;501;g3d2c138f83c_2_0"/>
          <p:cNvSpPr/>
          <p:nvPr/>
        </p:nvSpPr>
        <p:spPr>
          <a:xfrm>
            <a:off x="180000" y="2734947"/>
            <a:ext cx="8784000" cy="18000"/>
          </a:xfrm>
          <a:prstGeom prst="rect">
            <a:avLst/>
          </a:prstGeom>
          <a:solidFill>
            <a:srgbClr val="E0E0E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2" name="Google Shape;502;g3d2c138f83c_2_0"/>
          <p:cNvSpPr/>
          <p:nvPr/>
        </p:nvSpPr>
        <p:spPr>
          <a:xfrm>
            <a:off x="4572000" y="654947"/>
            <a:ext cx="18000" cy="4200000"/>
          </a:xfrm>
          <a:prstGeom prst="rect">
            <a:avLst/>
          </a:prstGeom>
          <a:solidFill>
            <a:srgbClr val="E0E0E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3" name="Google Shape;503;g3d2c138f83c_2_0"/>
          <p:cNvSpPr/>
          <p:nvPr/>
        </p:nvSpPr>
        <p:spPr>
          <a:xfrm>
            <a:off x="180000" y="2814950"/>
            <a:ext cx="4200000" cy="19008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4" name="Google Shape;504;g3d2c138f83c_2_0"/>
          <p:cNvSpPr/>
          <p:nvPr/>
        </p:nvSpPr>
        <p:spPr>
          <a:xfrm>
            <a:off x="180000" y="2814947"/>
            <a:ext cx="4200000" cy="75000"/>
          </a:xfrm>
          <a:prstGeom prst="rect">
            <a:avLst/>
          </a:prstGeom>
          <a:solidFill>
            <a:srgbClr val="C2410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g3d2c138f83c_2_0"/>
          <p:cNvSpPr/>
          <p:nvPr/>
        </p:nvSpPr>
        <p:spPr>
          <a:xfrm>
            <a:off x="200000" y="2904947"/>
            <a:ext cx="2600100" cy="24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3. Port Forwarding</a:t>
            </a:r>
            <a:endParaRPr/>
          </a:p>
        </p:txBody>
      </p:sp>
      <p:sp>
        <p:nvSpPr>
          <p:cNvPr id="506" name="Google Shape;506;g3d2c138f83c_2_0"/>
          <p:cNvSpPr/>
          <p:nvPr/>
        </p:nvSpPr>
        <p:spPr>
          <a:xfrm>
            <a:off x="240000" y="3224947"/>
            <a:ext cx="900000" cy="369900"/>
          </a:xfrm>
          <a:prstGeom prst="rect">
            <a:avLst/>
          </a:prstGeom>
          <a:solidFill>
            <a:srgbClr val="F3E8FF"/>
          </a:solidFill>
          <a:ln cap="flat" cmpd="sng" w="18000">
            <a:solidFill>
              <a:srgbClr val="7E22CE"/>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6B21A8"/>
                </a:solidFill>
                <a:latin typeface="Calibri"/>
                <a:ea typeface="Calibri"/>
                <a:cs typeface="Calibri"/>
                <a:sym typeface="Calibri"/>
              </a:rPr>
              <a:t>client</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6B21A8"/>
                </a:solidFill>
                <a:latin typeface="Calibri"/>
                <a:ea typeface="Calibri"/>
                <a:cs typeface="Calibri"/>
                <a:sym typeface="Calibri"/>
              </a:rPr>
              <a:t>host:8080</a:t>
            </a:r>
            <a:endParaRPr/>
          </a:p>
        </p:txBody>
      </p:sp>
      <p:sp>
        <p:nvSpPr>
          <p:cNvPr id="507" name="Google Shape;507;g3d2c138f83c_2_0"/>
          <p:cNvSpPr/>
          <p:nvPr/>
        </p:nvSpPr>
        <p:spPr>
          <a:xfrm>
            <a:off x="1360000" y="3224947"/>
            <a:ext cx="900000" cy="369900"/>
          </a:xfrm>
          <a:prstGeom prst="rect">
            <a:avLst/>
          </a:prstGeom>
          <a:solidFill>
            <a:srgbClr val="FEF9C3"/>
          </a:solidFill>
          <a:ln cap="flat" cmpd="sng" w="18000">
            <a:solidFill>
              <a:srgbClr val="CA8A04"/>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854D0E"/>
                </a:solidFill>
                <a:latin typeface="Calibri"/>
                <a:ea typeface="Calibri"/>
                <a:cs typeface="Calibri"/>
                <a:sym typeface="Calibri"/>
              </a:rPr>
              <a:t>LXD proxy</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854D0E"/>
                </a:solidFill>
                <a:latin typeface="Calibri"/>
                <a:ea typeface="Calibri"/>
                <a:cs typeface="Calibri"/>
                <a:sym typeface="Calibri"/>
              </a:rPr>
              <a:t>device</a:t>
            </a:r>
            <a:endParaRPr/>
          </a:p>
        </p:txBody>
      </p:sp>
      <p:sp>
        <p:nvSpPr>
          <p:cNvPr id="508" name="Google Shape;508;g3d2c138f83c_2_0"/>
          <p:cNvSpPr/>
          <p:nvPr/>
        </p:nvSpPr>
        <p:spPr>
          <a:xfrm>
            <a:off x="2480000" y="3224947"/>
            <a:ext cx="900000" cy="369900"/>
          </a:xfrm>
          <a:prstGeom prst="rect">
            <a:avLst/>
          </a:prstGeom>
          <a:solidFill>
            <a:srgbClr val="DBEAFE"/>
          </a:solidFill>
          <a:ln cap="flat" cmpd="sng" w="18000">
            <a:solidFill>
              <a:srgbClr val="1D4ED8"/>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1D4ED8"/>
                </a:solidFill>
                <a:latin typeface="Calibri"/>
                <a:ea typeface="Calibri"/>
                <a:cs typeface="Calibri"/>
                <a:sym typeface="Calibri"/>
              </a:rPr>
              <a:t>container</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1D4ED8"/>
                </a:solidFill>
                <a:latin typeface="Calibri"/>
                <a:ea typeface="Calibri"/>
                <a:cs typeface="Calibri"/>
                <a:sym typeface="Calibri"/>
              </a:rPr>
              <a:t>port 80</a:t>
            </a:r>
            <a:endParaRPr/>
          </a:p>
        </p:txBody>
      </p:sp>
      <p:sp>
        <p:nvSpPr>
          <p:cNvPr id="509" name="Google Shape;509;g3d2c138f83c_2_0"/>
          <p:cNvSpPr/>
          <p:nvPr/>
        </p:nvSpPr>
        <p:spPr>
          <a:xfrm>
            <a:off x="1140000" y="3389947"/>
            <a:ext cx="2199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g3d2c138f83c_2_0"/>
          <p:cNvSpPr/>
          <p:nvPr/>
        </p:nvSpPr>
        <p:spPr>
          <a:xfrm>
            <a:off x="2260000" y="3389947"/>
            <a:ext cx="2199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g3d2c138f83c_2_0"/>
          <p:cNvSpPr/>
          <p:nvPr/>
        </p:nvSpPr>
        <p:spPr>
          <a:xfrm>
            <a:off x="200000" y="3694947"/>
            <a:ext cx="4100100" cy="12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ko" sz="1000" u="none" cap="none" strike="noStrike">
                <a:solidFill>
                  <a:srgbClr val="444444"/>
                </a:solidFill>
                <a:latin typeface="Calibri"/>
                <a:ea typeface="Calibri"/>
                <a:cs typeface="Calibri"/>
                <a:sym typeface="Calibri"/>
              </a:rPr>
              <a:t>Traffic hits host:8080, forwarded to container:80. Most common web app pattern.</a:t>
            </a:r>
            <a:endParaRPr/>
          </a:p>
        </p:txBody>
      </p:sp>
      <p:sp>
        <p:nvSpPr>
          <p:cNvPr id="512" name="Google Shape;512;g3d2c138f83c_2_0"/>
          <p:cNvSpPr/>
          <p:nvPr/>
        </p:nvSpPr>
        <p:spPr>
          <a:xfrm>
            <a:off x="4764000" y="2814950"/>
            <a:ext cx="4200000" cy="19008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3" name="Google Shape;513;g3d2c138f83c_2_0"/>
          <p:cNvSpPr/>
          <p:nvPr/>
        </p:nvSpPr>
        <p:spPr>
          <a:xfrm>
            <a:off x="4764000" y="2814947"/>
            <a:ext cx="4200000" cy="75000"/>
          </a:xfrm>
          <a:prstGeom prst="rect">
            <a:avLst/>
          </a:prstGeom>
          <a:solidFill>
            <a:srgbClr val="4338C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g3d2c138f83c_2_0"/>
          <p:cNvSpPr/>
          <p:nvPr/>
        </p:nvSpPr>
        <p:spPr>
          <a:xfrm>
            <a:off x="4784000" y="2904947"/>
            <a:ext cx="3000000" cy="24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4. OVN (cluster SDN)</a:t>
            </a:r>
            <a:endParaRPr/>
          </a:p>
        </p:txBody>
      </p:sp>
      <p:sp>
        <p:nvSpPr>
          <p:cNvPr id="515" name="Google Shape;515;g3d2c138f83c_2_0"/>
          <p:cNvSpPr/>
          <p:nvPr/>
        </p:nvSpPr>
        <p:spPr>
          <a:xfrm>
            <a:off x="4824000" y="3214947"/>
            <a:ext cx="1080000" cy="480000"/>
          </a:xfrm>
          <a:prstGeom prst="rect">
            <a:avLst/>
          </a:prstGeom>
          <a:solidFill>
            <a:srgbClr val="EEF2FF"/>
          </a:solidFill>
          <a:ln cap="flat" cmpd="sng" w="18000">
            <a:solidFill>
              <a:srgbClr val="4338CA"/>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3730A3"/>
                </a:solidFill>
                <a:latin typeface="Calibri"/>
                <a:ea typeface="Calibri"/>
                <a:cs typeface="Calibri"/>
                <a:sym typeface="Calibri"/>
              </a:rPr>
              <a:t>Host A</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3730A3"/>
                </a:solidFill>
                <a:latin typeface="Calibri"/>
                <a:ea typeface="Calibri"/>
                <a:cs typeface="Calibri"/>
                <a:sym typeface="Calibri"/>
              </a:rPr>
              <a:t>web container</a:t>
            </a:r>
            <a:endParaRPr/>
          </a:p>
        </p:txBody>
      </p:sp>
      <p:sp>
        <p:nvSpPr>
          <p:cNvPr id="516" name="Google Shape;516;g3d2c138f83c_2_0"/>
          <p:cNvSpPr/>
          <p:nvPr/>
        </p:nvSpPr>
        <p:spPr>
          <a:xfrm>
            <a:off x="6084000" y="3234947"/>
            <a:ext cx="900000" cy="440100"/>
          </a:xfrm>
          <a:prstGeom prst="rect">
            <a:avLst/>
          </a:prstGeom>
          <a:solidFill>
            <a:srgbClr val="FEF3C7"/>
          </a:solidFill>
          <a:ln cap="flat" cmpd="sng" w="18000">
            <a:solidFill>
              <a:srgbClr val="D97706"/>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92400E"/>
                </a:solidFill>
                <a:latin typeface="Calibri"/>
                <a:ea typeface="Calibri"/>
                <a:cs typeface="Calibri"/>
                <a:sym typeface="Calibri"/>
              </a:rPr>
              <a:t>OVN</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92400E"/>
                </a:solidFill>
                <a:latin typeface="Calibri"/>
                <a:ea typeface="Calibri"/>
                <a:cs typeface="Calibri"/>
                <a:sym typeface="Calibri"/>
              </a:rPr>
              <a:t>tunnel</a:t>
            </a:r>
            <a:endParaRPr/>
          </a:p>
        </p:txBody>
      </p:sp>
      <p:sp>
        <p:nvSpPr>
          <p:cNvPr id="517" name="Google Shape;517;g3d2c138f83c_2_0"/>
          <p:cNvSpPr/>
          <p:nvPr/>
        </p:nvSpPr>
        <p:spPr>
          <a:xfrm>
            <a:off x="7164000" y="3214947"/>
            <a:ext cx="1080000" cy="480000"/>
          </a:xfrm>
          <a:prstGeom prst="rect">
            <a:avLst/>
          </a:prstGeom>
          <a:solidFill>
            <a:srgbClr val="EEF2FF"/>
          </a:solidFill>
          <a:ln cap="flat" cmpd="sng" w="18000">
            <a:solidFill>
              <a:srgbClr val="4338CA"/>
            </a:solidFill>
            <a:prstDash val="solid"/>
            <a:round/>
            <a:headEnd len="sm" w="sm" type="none"/>
            <a:tailEnd len="sm" w="sm" type="none"/>
          </a:ln>
        </p:spPr>
        <p:txBody>
          <a:bodyPr anchorCtr="0" anchor="ctr" bIns="0" lIns="40000" spcFirstLastPara="1" rIns="4000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ko" sz="1000" u="none" cap="none" strike="noStrike">
                <a:solidFill>
                  <a:srgbClr val="3730A3"/>
                </a:solidFill>
                <a:latin typeface="Calibri"/>
                <a:ea typeface="Calibri"/>
                <a:cs typeface="Calibri"/>
                <a:sym typeface="Calibri"/>
              </a:rPr>
              <a:t>Host B</a:t>
            </a:r>
            <a:endParaRPr/>
          </a:p>
          <a:p>
            <a:pPr indent="0" lvl="0" marL="0" marR="0" rtl="0" algn="ctr">
              <a:lnSpc>
                <a:spcPct val="100000"/>
              </a:lnSpc>
              <a:spcBef>
                <a:spcPts val="0"/>
              </a:spcBef>
              <a:spcAft>
                <a:spcPts val="0"/>
              </a:spcAft>
              <a:buClr>
                <a:srgbClr val="000000"/>
              </a:buClr>
              <a:buSzPts val="900"/>
              <a:buFont typeface="Arial"/>
              <a:buNone/>
            </a:pPr>
            <a:r>
              <a:rPr b="0" i="0" lang="ko" sz="900" u="none" cap="none" strike="noStrike">
                <a:solidFill>
                  <a:srgbClr val="3730A3"/>
                </a:solidFill>
                <a:latin typeface="Calibri"/>
                <a:ea typeface="Calibri"/>
                <a:cs typeface="Calibri"/>
                <a:sym typeface="Calibri"/>
              </a:rPr>
              <a:t>db container</a:t>
            </a:r>
            <a:endParaRPr/>
          </a:p>
        </p:txBody>
      </p:sp>
      <p:sp>
        <p:nvSpPr>
          <p:cNvPr id="518" name="Google Shape;518;g3d2c138f83c_2_0"/>
          <p:cNvSpPr/>
          <p:nvPr/>
        </p:nvSpPr>
        <p:spPr>
          <a:xfrm>
            <a:off x="5904000" y="3424947"/>
            <a:ext cx="1800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9" name="Google Shape;519;g3d2c138f83c_2_0"/>
          <p:cNvSpPr/>
          <p:nvPr/>
        </p:nvSpPr>
        <p:spPr>
          <a:xfrm>
            <a:off x="6984000" y="3424947"/>
            <a:ext cx="180000" cy="50100"/>
          </a:xfrm>
          <a:prstGeom prst="rightArrow">
            <a:avLst>
              <a:gd fmla="val 50000" name="adj1"/>
              <a:gd fmla="val 50000" name="adj2"/>
            </a:avLst>
          </a:prstGeom>
          <a:solidFill>
            <a:srgbClr val="99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0" name="Google Shape;520;g3d2c138f83c_2_0"/>
          <p:cNvSpPr/>
          <p:nvPr/>
        </p:nvSpPr>
        <p:spPr>
          <a:xfrm>
            <a:off x="4784000" y="3794947"/>
            <a:ext cx="4100100" cy="129900"/>
          </a:xfrm>
          <a:prstGeom prst="rect">
            <a:avLst/>
          </a:prstGeom>
          <a:noFill/>
          <a:ln>
            <a:noFill/>
          </a:ln>
        </p:spPr>
        <p:txBody>
          <a:bodyPr anchorCtr="0" anchor="ctr" bIns="0" lIns="40000" spcFirstLastPara="1" rIns="4000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ko" sz="1000" u="none" cap="none" strike="noStrike">
                <a:solidFill>
                  <a:srgbClr val="444444"/>
                </a:solidFill>
                <a:latin typeface="Calibri"/>
                <a:ea typeface="Calibri"/>
                <a:cs typeface="Calibri"/>
                <a:sym typeface="Calibri"/>
              </a:rPr>
              <a:t>Containers on different physical hosts talk as if on the same LAN. Used at Ignite.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g3d1c8878214_0_109"/>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g3d1c8878214_0_109"/>
          <p:cNvSpPr/>
          <p:nvPr/>
        </p:nvSpPr>
        <p:spPr>
          <a:xfrm>
            <a:off x="548640" y="164592"/>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About Me</a:t>
            </a:r>
            <a:endParaRPr b="0" i="0" sz="2800" u="none" cap="none" strike="noStrike">
              <a:solidFill>
                <a:srgbClr val="000000"/>
              </a:solidFill>
              <a:latin typeface="Calibri"/>
              <a:ea typeface="Calibri"/>
              <a:cs typeface="Calibri"/>
              <a:sym typeface="Calibri"/>
            </a:endParaRPr>
          </a:p>
        </p:txBody>
      </p:sp>
      <p:sp>
        <p:nvSpPr>
          <p:cNvPr id="66" name="Google Shape;66;g3d1c8878214_0_109"/>
          <p:cNvSpPr/>
          <p:nvPr/>
        </p:nvSpPr>
        <p:spPr>
          <a:xfrm>
            <a:off x="548640" y="1005840"/>
            <a:ext cx="38406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400"/>
              <a:buFont typeface="Calibri"/>
              <a:buNone/>
            </a:pPr>
            <a:r>
              <a:rPr b="1" i="0" lang="ko" sz="1400" u="none" cap="none" strike="noStrike">
                <a:solidFill>
                  <a:srgbClr val="222222"/>
                </a:solidFill>
                <a:latin typeface="Calibri"/>
                <a:ea typeface="Calibri"/>
                <a:cs typeface="Calibri"/>
                <a:sym typeface="Calibri"/>
              </a:rPr>
              <a:t>Who I Am</a:t>
            </a:r>
            <a:endParaRPr b="0" i="0" sz="1400" u="none" cap="none" strike="noStrike">
              <a:solidFill>
                <a:srgbClr val="000000"/>
              </a:solidFill>
              <a:latin typeface="Calibri"/>
              <a:ea typeface="Calibri"/>
              <a:cs typeface="Calibri"/>
              <a:sym typeface="Calibri"/>
            </a:endParaRPr>
          </a:p>
        </p:txBody>
      </p:sp>
      <p:sp>
        <p:nvSpPr>
          <p:cNvPr id="67" name="Google Shape;67;g3d1c8878214_0_109"/>
          <p:cNvSpPr/>
          <p:nvPr/>
        </p:nvSpPr>
        <p:spPr>
          <a:xfrm>
            <a:off x="548640" y="1417320"/>
            <a:ext cx="3840600" cy="2834700"/>
          </a:xfrm>
          <a:prstGeom prst="rect">
            <a:avLst/>
          </a:prstGeom>
          <a:noFill/>
          <a:ln>
            <a:noFill/>
          </a:ln>
        </p:spPr>
        <p:txBody>
          <a:bodyPr anchorCtr="0" anchor="t" bIns="50800" lIns="50800" spcFirstLastPara="1" rIns="50800" wrap="square" tIns="50800">
            <a:noAutofit/>
          </a:bodyPr>
          <a:lstStyle/>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Senior DevOps / Infrastructure Engineer at </a:t>
            </a:r>
            <a:r>
              <a:rPr lang="ko" sz="1300">
                <a:solidFill>
                  <a:srgbClr val="333333"/>
                </a:solidFill>
                <a:latin typeface="Calibri"/>
                <a:ea typeface="Calibri"/>
                <a:cs typeface="Calibri"/>
                <a:sym typeface="Calibri"/>
              </a:rPr>
              <a:t>Ignite Energy Access </a:t>
            </a:r>
            <a:endParaRPr b="0" i="0" sz="13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Ignite Energy Access (formerly ENGIE Energy Access) - Provides decentralized renewable energy solutions across Africa. It delivers reliable, clean energy access to homes and communities, including solar home systems and solar irrigation for agriculture. Operations span </a:t>
            </a:r>
            <a:r>
              <a:rPr lang="ko" sz="1300">
                <a:solidFill>
                  <a:srgbClr val="333333"/>
                </a:solidFill>
                <a:latin typeface="Calibri"/>
                <a:ea typeface="Calibri"/>
                <a:cs typeface="Calibri"/>
                <a:sym typeface="Calibri"/>
              </a:rPr>
              <a:t>across 9+</a:t>
            </a:r>
            <a:r>
              <a:rPr b="0" i="0" lang="ko" sz="1300" u="none" cap="none" strike="noStrike">
                <a:solidFill>
                  <a:srgbClr val="333333"/>
                </a:solidFill>
                <a:latin typeface="Calibri"/>
                <a:ea typeface="Calibri"/>
                <a:cs typeface="Calibri"/>
                <a:sym typeface="Calibri"/>
              </a:rPr>
              <a:t> countries, aiming to improve livelihoods through sustainable power.</a:t>
            </a:r>
            <a:endParaRPr b="0" i="0" sz="1300" u="none" cap="none" strike="noStrike">
              <a:solidFill>
                <a:srgbClr val="000000"/>
              </a:solidFill>
              <a:latin typeface="Calibri"/>
              <a:ea typeface="Calibri"/>
              <a:cs typeface="Calibri"/>
              <a:sym typeface="Calibri"/>
            </a:endParaRPr>
          </a:p>
          <a:p>
            <a:pPr indent="0" lvl="0" marL="457200" marR="0" rtl="0" algn="l">
              <a:spcBef>
                <a:spcPts val="0"/>
              </a:spcBef>
              <a:spcAft>
                <a:spcPts val="0"/>
              </a:spcAft>
              <a:buNone/>
            </a:pPr>
            <a:r>
              <a:t/>
            </a:r>
            <a:endParaRPr b="0" i="0" sz="1300" u="none" cap="none" strike="noStrike">
              <a:solidFill>
                <a:srgbClr val="000000"/>
              </a:solidFill>
              <a:latin typeface="Calibri"/>
              <a:ea typeface="Calibri"/>
              <a:cs typeface="Calibri"/>
              <a:sym typeface="Calibri"/>
            </a:endParaRPr>
          </a:p>
        </p:txBody>
      </p:sp>
      <p:sp>
        <p:nvSpPr>
          <p:cNvPr id="68" name="Google Shape;68;g3d1c8878214_0_109"/>
          <p:cNvSpPr/>
          <p:nvPr/>
        </p:nvSpPr>
        <p:spPr>
          <a:xfrm>
            <a:off x="4754880" y="1005840"/>
            <a:ext cx="41148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400"/>
              <a:buFont typeface="Calibri"/>
              <a:buNone/>
            </a:pPr>
            <a:r>
              <a:rPr b="1" i="0" lang="ko" sz="1400" u="none" cap="none" strike="noStrike">
                <a:solidFill>
                  <a:srgbClr val="222222"/>
                </a:solidFill>
                <a:latin typeface="Calibri"/>
                <a:ea typeface="Calibri"/>
                <a:cs typeface="Calibri"/>
                <a:sym typeface="Calibri"/>
              </a:rPr>
              <a:t>My Infrastructure Stack</a:t>
            </a:r>
            <a:endParaRPr b="0" i="0" sz="1400" u="none" cap="none" strike="noStrike">
              <a:solidFill>
                <a:srgbClr val="000000"/>
              </a:solidFill>
              <a:latin typeface="Calibri"/>
              <a:ea typeface="Calibri"/>
              <a:cs typeface="Calibri"/>
              <a:sym typeface="Calibri"/>
            </a:endParaRPr>
          </a:p>
        </p:txBody>
      </p:sp>
      <p:sp>
        <p:nvSpPr>
          <p:cNvPr id="69" name="Google Shape;69;g3d1c8878214_0_109"/>
          <p:cNvSpPr/>
          <p:nvPr/>
        </p:nvSpPr>
        <p:spPr>
          <a:xfrm>
            <a:off x="4754880" y="1417320"/>
            <a:ext cx="4114800" cy="2834700"/>
          </a:xfrm>
          <a:prstGeom prst="rect">
            <a:avLst/>
          </a:prstGeom>
          <a:noFill/>
          <a:ln>
            <a:noFill/>
          </a:ln>
        </p:spPr>
        <p:txBody>
          <a:bodyPr anchorCtr="0" anchor="t" bIns="50800" lIns="50800" spcFirstLastPara="1" rIns="50800" wrap="square" tIns="50800">
            <a:noAutofit/>
          </a:bodyPr>
          <a:lstStyle/>
          <a:p>
            <a:pPr indent="0" lvl="0" marL="0" rtl="0" algn="l">
              <a:spcBef>
                <a:spcPts val="0"/>
              </a:spcBef>
              <a:spcAft>
                <a:spcPts val="0"/>
              </a:spcAft>
              <a:buNone/>
            </a:pPr>
            <a:r>
              <a:rPr lang="ko" sz="1300">
                <a:solidFill>
                  <a:srgbClr val="333333"/>
                </a:solidFill>
                <a:latin typeface="Calibri"/>
                <a:ea typeface="Calibri"/>
                <a:cs typeface="Calibri"/>
                <a:sym typeface="Calibri"/>
              </a:rPr>
              <a:t>Manages a hybrid cloud Infrastructure</a:t>
            </a:r>
            <a:endParaRPr sz="1300">
              <a:solidFill>
                <a:srgbClr val="333333"/>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Hetzner bare-metal servers</a:t>
            </a:r>
            <a:endParaRPr b="0" i="0" sz="13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lang="ko" sz="1300">
                <a:solidFill>
                  <a:srgbClr val="333333"/>
                </a:solidFill>
                <a:latin typeface="Calibri"/>
                <a:ea typeface="Calibri"/>
                <a:cs typeface="Calibri"/>
                <a:sym typeface="Calibri"/>
              </a:rPr>
              <a:t>Hetzner </a:t>
            </a:r>
            <a:r>
              <a:rPr b="0" i="0" lang="ko" sz="1300" u="none" cap="none" strike="noStrike">
                <a:solidFill>
                  <a:srgbClr val="333333"/>
                </a:solidFill>
                <a:latin typeface="Calibri"/>
                <a:ea typeface="Calibri"/>
                <a:cs typeface="Calibri"/>
                <a:sym typeface="Calibri"/>
              </a:rPr>
              <a:t>VMs in production (today, live)</a:t>
            </a:r>
            <a:endParaRPr b="0" i="0" sz="13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AWS EC2 instances across 4 accounts</a:t>
            </a:r>
            <a:endParaRPr b="0" i="0" sz="13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Kubernetes clusters (</a:t>
            </a:r>
            <a:r>
              <a:rPr lang="ko" sz="1300">
                <a:solidFill>
                  <a:srgbClr val="333333"/>
                </a:solidFill>
                <a:latin typeface="Calibri"/>
                <a:ea typeface="Calibri"/>
                <a:cs typeface="Calibri"/>
                <a:sym typeface="Calibri"/>
              </a:rPr>
              <a:t>EKS + on bare-metal servers)</a:t>
            </a:r>
            <a:endParaRPr sz="1300">
              <a:solidFill>
                <a:srgbClr val="333333"/>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lang="ko" sz="1300">
                <a:solidFill>
                  <a:srgbClr val="333333"/>
                </a:solidFill>
                <a:latin typeface="Calibri"/>
                <a:ea typeface="Calibri"/>
                <a:cs typeface="Calibri"/>
                <a:sym typeface="Calibri"/>
              </a:rPr>
              <a:t>More than 50 LXD containers running various applications</a:t>
            </a:r>
            <a:endParaRPr b="0" i="0" sz="1300" u="none" cap="none" strike="noStrike">
              <a:solidFill>
                <a:srgbClr val="000000"/>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rPr b="0" i="0" lang="ko" sz="1300" u="none" cap="none" strike="noStrike">
                <a:solidFill>
                  <a:srgbClr val="333333"/>
                </a:solidFill>
                <a:latin typeface="Calibri"/>
                <a:ea typeface="Calibri"/>
                <a:cs typeface="Calibri"/>
                <a:sym typeface="Calibri"/>
              </a:rPr>
              <a:t>Grafana + Prometheus monitoring</a:t>
            </a:r>
            <a:r>
              <a:rPr lang="ko" sz="1300">
                <a:solidFill>
                  <a:srgbClr val="333333"/>
                </a:solidFill>
                <a:latin typeface="Calibri"/>
                <a:ea typeface="Calibri"/>
                <a:cs typeface="Calibri"/>
                <a:sym typeface="Calibri"/>
              </a:rPr>
              <a:t>+</a:t>
            </a:r>
            <a:r>
              <a:rPr lang="ko" sz="1300">
                <a:solidFill>
                  <a:srgbClr val="333333"/>
                </a:solidFill>
                <a:latin typeface="Calibri"/>
                <a:ea typeface="Calibri"/>
                <a:cs typeface="Calibri"/>
                <a:sym typeface="Calibri"/>
              </a:rPr>
              <a:t>Graylog + Zabbix + Sentry</a:t>
            </a:r>
            <a:endParaRPr b="0" i="0" sz="1300" u="none" cap="none" strike="noStrike">
              <a:solidFill>
                <a:srgbClr val="333333"/>
              </a:solidFill>
              <a:latin typeface="Calibri"/>
              <a:ea typeface="Calibri"/>
              <a:cs typeface="Calibri"/>
              <a:sym typeface="Calibri"/>
            </a:endParaRPr>
          </a:p>
          <a:p>
            <a:pPr indent="-342900" lvl="0" marL="342900" marR="0" rtl="0" algn="l">
              <a:spcBef>
                <a:spcPts val="0"/>
              </a:spcBef>
              <a:spcAft>
                <a:spcPts val="0"/>
              </a:spcAft>
              <a:buClr>
                <a:srgbClr val="333333"/>
              </a:buClr>
              <a:buSzPts val="1300"/>
              <a:buFont typeface="Calibri"/>
              <a:buChar char="•"/>
            </a:pPr>
            <a:r>
              <a:t/>
            </a:r>
            <a:endParaRPr sz="1300">
              <a:solidFill>
                <a:srgbClr val="333333"/>
              </a:solidFill>
              <a:latin typeface="Calibri"/>
              <a:ea typeface="Calibri"/>
              <a:cs typeface="Calibri"/>
              <a:sym typeface="Calibri"/>
            </a:endParaRPr>
          </a:p>
        </p:txBody>
      </p:sp>
      <p:sp>
        <p:nvSpPr>
          <p:cNvPr id="70" name="Google Shape;70;g3d1c8878214_0_109"/>
          <p:cNvSpPr/>
          <p:nvPr/>
        </p:nvSpPr>
        <p:spPr>
          <a:xfrm>
            <a:off x="4434840" y="960120"/>
            <a:ext cx="36600" cy="33375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1" name="Google Shape;71;g3d1c8878214_0_109"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524" name="Shape 524"/>
        <p:cNvGrpSpPr/>
        <p:nvPr/>
      </p:nvGrpSpPr>
      <p:grpSpPr>
        <a:xfrm>
          <a:off x="0" y="0"/>
          <a:ext cx="0" cy="0"/>
          <a:chOff x="0" y="0"/>
          <a:chExt cx="0" cy="0"/>
        </a:xfrm>
      </p:grpSpPr>
      <p:sp>
        <p:nvSpPr>
          <p:cNvPr id="525" name="Google Shape;525;g3d1c8878214_0_46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spcBef>
                <a:spcPts val="0"/>
              </a:spcBef>
              <a:spcAft>
                <a:spcPts val="0"/>
              </a:spcAft>
              <a:buSzPts val="3200"/>
              <a:buNone/>
            </a:pPr>
            <a:r>
              <a:rPr b="1" lang="ko" sz="3200">
                <a:solidFill>
                  <a:schemeClr val="lt1"/>
                </a:solidFill>
                <a:latin typeface="Calibri"/>
                <a:ea typeface="Calibri"/>
                <a:cs typeface="Calibri"/>
                <a:sym typeface="Calibri"/>
              </a:rPr>
              <a:t>Part 6 — Storage</a:t>
            </a:r>
            <a:endParaRPr b="1" sz="3200">
              <a:solidFill>
                <a:schemeClr val="lt1"/>
              </a:solidFill>
              <a:latin typeface="Calibri"/>
              <a:ea typeface="Calibri"/>
              <a:cs typeface="Calibri"/>
              <a:sym typeface="Calibri"/>
            </a:endParaRPr>
          </a:p>
        </p:txBody>
      </p:sp>
      <p:sp>
        <p:nvSpPr>
          <p:cNvPr id="526" name="Google Shape;526;g3d1c8878214_0_460"/>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527" name="Google Shape;527;g3d1c8878214_0_460"/>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528" name="Google Shape;528;g3d1c8878214_0_460" title="Untitled design (7).png"/>
          <p:cNvPicPr preferRelativeResize="0"/>
          <p:nvPr/>
        </p:nvPicPr>
        <p:blipFill>
          <a:blip r:embed="rId3">
            <a:alphaModFix/>
          </a:blip>
          <a:stretch>
            <a:fillRect/>
          </a:stretch>
        </p:blipFill>
        <p:spPr>
          <a:xfrm>
            <a:off x="6999884" y="4731779"/>
            <a:ext cx="1897919" cy="32032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2" name="Shape 532"/>
        <p:cNvGrpSpPr/>
        <p:nvPr/>
      </p:nvGrpSpPr>
      <p:grpSpPr>
        <a:xfrm>
          <a:off x="0" y="0"/>
          <a:ext cx="0" cy="0"/>
          <a:chOff x="0" y="0"/>
          <a:chExt cx="0" cy="0"/>
        </a:xfrm>
      </p:grpSpPr>
      <p:sp>
        <p:nvSpPr>
          <p:cNvPr id="533" name="Google Shape;533;g3d1c8878214_0_97"/>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g3d1c8878214_0_97"/>
          <p:cNvSpPr/>
          <p:nvPr/>
        </p:nvSpPr>
        <p:spPr>
          <a:xfrm>
            <a:off x="548640" y="-24003"/>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Storage Pools</a:t>
            </a:r>
            <a:endParaRPr b="0" i="0" sz="2800" u="none" cap="none" strike="noStrike">
              <a:solidFill>
                <a:srgbClr val="000000"/>
              </a:solidFill>
              <a:latin typeface="Calibri"/>
              <a:ea typeface="Calibri"/>
              <a:cs typeface="Calibri"/>
              <a:sym typeface="Calibri"/>
            </a:endParaRPr>
          </a:p>
        </p:txBody>
      </p:sp>
      <p:sp>
        <p:nvSpPr>
          <p:cNvPr id="535" name="Google Shape;535;g3d1c8878214_0_97"/>
          <p:cNvSpPr/>
          <p:nvPr/>
        </p:nvSpPr>
        <p:spPr>
          <a:xfrm>
            <a:off x="548640" y="575501"/>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g3d1c8878214_0_97"/>
          <p:cNvSpPr/>
          <p:nvPr/>
        </p:nvSpPr>
        <p:spPr>
          <a:xfrm>
            <a:off x="548640" y="604647"/>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Where LXD stores container filesystems — pick the right backend for your workload.</a:t>
            </a:r>
            <a:endParaRPr b="0" i="0" sz="1300" u="none" cap="none" strike="noStrike">
              <a:solidFill>
                <a:srgbClr val="000000"/>
              </a:solidFill>
              <a:latin typeface="Calibri"/>
              <a:ea typeface="Calibri"/>
              <a:cs typeface="Calibri"/>
              <a:sym typeface="Calibri"/>
            </a:endParaRPr>
          </a:p>
        </p:txBody>
      </p:sp>
      <p:sp>
        <p:nvSpPr>
          <p:cNvPr id="537" name="Google Shape;537;g3d1c8878214_0_97"/>
          <p:cNvSpPr/>
          <p:nvPr/>
        </p:nvSpPr>
        <p:spPr>
          <a:xfrm>
            <a:off x="365760" y="960120"/>
            <a:ext cx="4114800" cy="1600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g3d1c8878214_0_97"/>
          <p:cNvSpPr/>
          <p:nvPr/>
        </p:nvSpPr>
        <p:spPr>
          <a:xfrm>
            <a:off x="365760" y="960120"/>
            <a:ext cx="54900" cy="1600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g3d1c8878214_0_97"/>
          <p:cNvSpPr/>
          <p:nvPr/>
        </p:nvSpPr>
        <p:spPr>
          <a:xfrm>
            <a:off x="502920" y="1033272"/>
            <a:ext cx="13716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dir</a:t>
            </a:r>
            <a:endParaRPr b="0" i="0" sz="1800" u="none" cap="none" strike="noStrike">
              <a:solidFill>
                <a:srgbClr val="000000"/>
              </a:solidFill>
              <a:latin typeface="Calibri"/>
              <a:ea typeface="Calibri"/>
              <a:cs typeface="Calibri"/>
              <a:sym typeface="Calibri"/>
            </a:endParaRPr>
          </a:p>
        </p:txBody>
      </p:sp>
      <p:sp>
        <p:nvSpPr>
          <p:cNvPr id="540" name="Google Shape;540;g3d1c8878214_0_97"/>
          <p:cNvSpPr/>
          <p:nvPr/>
        </p:nvSpPr>
        <p:spPr>
          <a:xfrm>
            <a:off x="1965960" y="1106424"/>
            <a:ext cx="23775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50"/>
              <a:buFont typeface="Calibri"/>
              <a:buNone/>
            </a:pPr>
            <a:r>
              <a:rPr b="1" i="0" lang="ko" sz="1050" u="none" cap="none" strike="noStrike">
                <a:solidFill>
                  <a:srgbClr val="666666"/>
                </a:solidFill>
                <a:latin typeface="Calibri"/>
                <a:ea typeface="Calibri"/>
                <a:cs typeface="Calibri"/>
                <a:sym typeface="Calibri"/>
              </a:rPr>
              <a:t>Beginner / Dev</a:t>
            </a:r>
            <a:endParaRPr b="0" i="0" sz="1050" u="none" cap="none" strike="noStrike">
              <a:solidFill>
                <a:srgbClr val="000000"/>
              </a:solidFill>
              <a:latin typeface="Calibri"/>
              <a:ea typeface="Calibri"/>
              <a:cs typeface="Calibri"/>
              <a:sym typeface="Calibri"/>
            </a:endParaRPr>
          </a:p>
        </p:txBody>
      </p:sp>
      <p:sp>
        <p:nvSpPr>
          <p:cNvPr id="541" name="Google Shape;541;g3d1c8878214_0_97"/>
          <p:cNvSpPr/>
          <p:nvPr/>
        </p:nvSpPr>
        <p:spPr>
          <a:xfrm>
            <a:off x="502920" y="1453896"/>
            <a:ext cx="2469000" cy="98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Plain directory on disk. No special kernel features needed. Snapshots copy files — slow but simple. Great for getting started.</a:t>
            </a:r>
            <a:endParaRPr b="0" i="0" sz="950" u="none" cap="none" strike="noStrike">
              <a:solidFill>
                <a:srgbClr val="000000"/>
              </a:solidFill>
              <a:latin typeface="Calibri"/>
              <a:ea typeface="Calibri"/>
              <a:cs typeface="Calibri"/>
              <a:sym typeface="Calibri"/>
            </a:endParaRPr>
          </a:p>
        </p:txBody>
      </p:sp>
      <p:sp>
        <p:nvSpPr>
          <p:cNvPr id="542" name="Google Shape;542;g3d1c8878214_0_97"/>
          <p:cNvSpPr/>
          <p:nvPr/>
        </p:nvSpPr>
        <p:spPr>
          <a:xfrm>
            <a:off x="3063240" y="1453896"/>
            <a:ext cx="1307700" cy="3840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g3d1c8878214_0_97"/>
          <p:cNvSpPr/>
          <p:nvPr/>
        </p:nvSpPr>
        <p:spPr>
          <a:xfrm>
            <a:off x="3108960" y="1453896"/>
            <a:ext cx="12435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lxc storage create mypool dir</a:t>
            </a:r>
            <a:endParaRPr b="0" i="0" sz="800" u="none" cap="none" strike="noStrike">
              <a:solidFill>
                <a:srgbClr val="000000"/>
              </a:solidFill>
              <a:latin typeface="Calibri"/>
              <a:ea typeface="Calibri"/>
              <a:cs typeface="Calibri"/>
              <a:sym typeface="Calibri"/>
            </a:endParaRPr>
          </a:p>
        </p:txBody>
      </p:sp>
      <p:sp>
        <p:nvSpPr>
          <p:cNvPr id="544" name="Google Shape;544;g3d1c8878214_0_97"/>
          <p:cNvSpPr/>
          <p:nvPr/>
        </p:nvSpPr>
        <p:spPr>
          <a:xfrm>
            <a:off x="502920" y="2295144"/>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950"/>
              <a:buFont typeface="Calibri"/>
              <a:buNone/>
            </a:pPr>
            <a:r>
              <a:rPr b="1" i="0" lang="ko" sz="950" u="none" cap="none" strike="noStrike">
                <a:solidFill>
                  <a:srgbClr val="222222"/>
                </a:solidFill>
                <a:latin typeface="Calibri"/>
                <a:ea typeface="Calibri"/>
                <a:cs typeface="Calibri"/>
                <a:sym typeface="Calibri"/>
              </a:rPr>
              <a:t>Use when: Learning, development, low-spec hardware</a:t>
            </a:r>
            <a:endParaRPr b="0" i="0" sz="950" u="none" cap="none" strike="noStrike">
              <a:solidFill>
                <a:srgbClr val="000000"/>
              </a:solidFill>
              <a:latin typeface="Calibri"/>
              <a:ea typeface="Calibri"/>
              <a:cs typeface="Calibri"/>
              <a:sym typeface="Calibri"/>
            </a:endParaRPr>
          </a:p>
        </p:txBody>
      </p:sp>
      <p:sp>
        <p:nvSpPr>
          <p:cNvPr id="545" name="Google Shape;545;g3d1c8878214_0_97"/>
          <p:cNvSpPr/>
          <p:nvPr/>
        </p:nvSpPr>
        <p:spPr>
          <a:xfrm>
            <a:off x="4709160" y="960120"/>
            <a:ext cx="4114800" cy="1600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g3d1c8878214_0_97"/>
          <p:cNvSpPr/>
          <p:nvPr/>
        </p:nvSpPr>
        <p:spPr>
          <a:xfrm>
            <a:off x="4709160" y="960120"/>
            <a:ext cx="54900" cy="1600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g3d1c8878214_0_97"/>
          <p:cNvSpPr/>
          <p:nvPr/>
        </p:nvSpPr>
        <p:spPr>
          <a:xfrm>
            <a:off x="4846320" y="1033272"/>
            <a:ext cx="13716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btrfs</a:t>
            </a:r>
            <a:endParaRPr b="0" i="0" sz="1800" u="none" cap="none" strike="noStrike">
              <a:solidFill>
                <a:srgbClr val="000000"/>
              </a:solidFill>
              <a:latin typeface="Calibri"/>
              <a:ea typeface="Calibri"/>
              <a:cs typeface="Calibri"/>
              <a:sym typeface="Calibri"/>
            </a:endParaRPr>
          </a:p>
        </p:txBody>
      </p:sp>
      <p:sp>
        <p:nvSpPr>
          <p:cNvPr id="548" name="Google Shape;548;g3d1c8878214_0_97"/>
          <p:cNvSpPr/>
          <p:nvPr/>
        </p:nvSpPr>
        <p:spPr>
          <a:xfrm>
            <a:off x="6309360" y="1106424"/>
            <a:ext cx="23775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50"/>
              <a:buFont typeface="Calibri"/>
              <a:buNone/>
            </a:pPr>
            <a:r>
              <a:rPr b="1" i="0" lang="ko" sz="1050" u="none" cap="none" strike="noStrike">
                <a:solidFill>
                  <a:srgbClr val="666666"/>
                </a:solidFill>
                <a:latin typeface="Calibri"/>
                <a:ea typeface="Calibri"/>
                <a:cs typeface="Calibri"/>
                <a:sym typeface="Calibri"/>
              </a:rPr>
              <a:t>Recommended</a:t>
            </a:r>
            <a:endParaRPr b="0" i="0" sz="1050" u="none" cap="none" strike="noStrike">
              <a:solidFill>
                <a:srgbClr val="000000"/>
              </a:solidFill>
              <a:latin typeface="Calibri"/>
              <a:ea typeface="Calibri"/>
              <a:cs typeface="Calibri"/>
              <a:sym typeface="Calibri"/>
            </a:endParaRPr>
          </a:p>
        </p:txBody>
      </p:sp>
      <p:sp>
        <p:nvSpPr>
          <p:cNvPr id="549" name="Google Shape;549;g3d1c8878214_0_97"/>
          <p:cNvSpPr/>
          <p:nvPr/>
        </p:nvSpPr>
        <p:spPr>
          <a:xfrm>
            <a:off x="4846320" y="1453896"/>
            <a:ext cx="2469000" cy="98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Copy-on-write filesystem. Snapshots are instant, use almost no extra disk. Ships pre-installed on Ubuntu. Our default at Ignite.</a:t>
            </a:r>
            <a:endParaRPr b="0" i="0" sz="950" u="none" cap="none" strike="noStrike">
              <a:solidFill>
                <a:srgbClr val="000000"/>
              </a:solidFill>
              <a:latin typeface="Calibri"/>
              <a:ea typeface="Calibri"/>
              <a:cs typeface="Calibri"/>
              <a:sym typeface="Calibri"/>
            </a:endParaRPr>
          </a:p>
        </p:txBody>
      </p:sp>
      <p:sp>
        <p:nvSpPr>
          <p:cNvPr id="550" name="Google Shape;550;g3d1c8878214_0_97"/>
          <p:cNvSpPr/>
          <p:nvPr/>
        </p:nvSpPr>
        <p:spPr>
          <a:xfrm>
            <a:off x="7406640" y="1453896"/>
            <a:ext cx="1307700" cy="3840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g3d1c8878214_0_97"/>
          <p:cNvSpPr/>
          <p:nvPr/>
        </p:nvSpPr>
        <p:spPr>
          <a:xfrm>
            <a:off x="7452360" y="1453896"/>
            <a:ext cx="12435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lxc storage create mypool btrfs</a:t>
            </a:r>
            <a:endParaRPr b="0" i="0" sz="800" u="none" cap="none" strike="noStrike">
              <a:solidFill>
                <a:srgbClr val="000000"/>
              </a:solidFill>
              <a:latin typeface="Calibri"/>
              <a:ea typeface="Calibri"/>
              <a:cs typeface="Calibri"/>
              <a:sym typeface="Calibri"/>
            </a:endParaRPr>
          </a:p>
        </p:txBody>
      </p:sp>
      <p:sp>
        <p:nvSpPr>
          <p:cNvPr id="552" name="Google Shape;552;g3d1c8878214_0_97"/>
          <p:cNvSpPr/>
          <p:nvPr/>
        </p:nvSpPr>
        <p:spPr>
          <a:xfrm>
            <a:off x="4846320" y="2295144"/>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950"/>
              <a:buFont typeface="Calibri"/>
              <a:buNone/>
            </a:pPr>
            <a:r>
              <a:rPr b="1" i="0" lang="ko" sz="950" u="none" cap="none" strike="noStrike">
                <a:solidFill>
                  <a:srgbClr val="222222"/>
                </a:solidFill>
                <a:latin typeface="Calibri"/>
                <a:ea typeface="Calibri"/>
                <a:cs typeface="Calibri"/>
                <a:sym typeface="Calibri"/>
              </a:rPr>
              <a:t>Use when: General production workloads on Ubuntu</a:t>
            </a:r>
            <a:endParaRPr b="0" i="0" sz="950" u="none" cap="none" strike="noStrike">
              <a:solidFill>
                <a:srgbClr val="000000"/>
              </a:solidFill>
              <a:latin typeface="Calibri"/>
              <a:ea typeface="Calibri"/>
              <a:cs typeface="Calibri"/>
              <a:sym typeface="Calibri"/>
            </a:endParaRPr>
          </a:p>
        </p:txBody>
      </p:sp>
      <p:sp>
        <p:nvSpPr>
          <p:cNvPr id="553" name="Google Shape;553;g3d1c8878214_0_97"/>
          <p:cNvSpPr/>
          <p:nvPr/>
        </p:nvSpPr>
        <p:spPr>
          <a:xfrm>
            <a:off x="365760" y="2743200"/>
            <a:ext cx="4114800" cy="1600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g3d1c8878214_0_97"/>
          <p:cNvSpPr/>
          <p:nvPr/>
        </p:nvSpPr>
        <p:spPr>
          <a:xfrm>
            <a:off x="365760" y="2743200"/>
            <a:ext cx="54900" cy="1600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g3d1c8878214_0_97"/>
          <p:cNvSpPr/>
          <p:nvPr/>
        </p:nvSpPr>
        <p:spPr>
          <a:xfrm>
            <a:off x="502920" y="2816352"/>
            <a:ext cx="13716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zfs</a:t>
            </a:r>
            <a:endParaRPr b="0" i="0" sz="1800" u="none" cap="none" strike="noStrike">
              <a:solidFill>
                <a:srgbClr val="000000"/>
              </a:solidFill>
              <a:latin typeface="Calibri"/>
              <a:ea typeface="Calibri"/>
              <a:cs typeface="Calibri"/>
              <a:sym typeface="Calibri"/>
            </a:endParaRPr>
          </a:p>
        </p:txBody>
      </p:sp>
      <p:sp>
        <p:nvSpPr>
          <p:cNvPr id="556" name="Google Shape;556;g3d1c8878214_0_97"/>
          <p:cNvSpPr/>
          <p:nvPr/>
        </p:nvSpPr>
        <p:spPr>
          <a:xfrm>
            <a:off x="1965960" y="2889504"/>
            <a:ext cx="23775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50"/>
              <a:buFont typeface="Calibri"/>
              <a:buNone/>
            </a:pPr>
            <a:r>
              <a:rPr b="1" i="0" lang="ko" sz="1050" u="none" cap="none" strike="noStrike">
                <a:solidFill>
                  <a:srgbClr val="666666"/>
                </a:solidFill>
                <a:latin typeface="Calibri"/>
                <a:ea typeface="Calibri"/>
                <a:cs typeface="Calibri"/>
                <a:sym typeface="Calibri"/>
              </a:rPr>
              <a:t>Power users</a:t>
            </a:r>
            <a:endParaRPr b="0" i="0" sz="1050" u="none" cap="none" strike="noStrike">
              <a:solidFill>
                <a:srgbClr val="000000"/>
              </a:solidFill>
              <a:latin typeface="Calibri"/>
              <a:ea typeface="Calibri"/>
              <a:cs typeface="Calibri"/>
              <a:sym typeface="Calibri"/>
            </a:endParaRPr>
          </a:p>
        </p:txBody>
      </p:sp>
      <p:sp>
        <p:nvSpPr>
          <p:cNvPr id="557" name="Google Shape;557;g3d1c8878214_0_97"/>
          <p:cNvSpPr/>
          <p:nvPr/>
        </p:nvSpPr>
        <p:spPr>
          <a:xfrm>
            <a:off x="502920" y="3236976"/>
            <a:ext cx="2469000" cy="98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Most feature-rich: instant snapshots, compression, dedup, send/receive for migration. Needs ~1 GB extra RAM.</a:t>
            </a:r>
            <a:endParaRPr b="0" i="0" sz="950" u="none" cap="none" strike="noStrike">
              <a:solidFill>
                <a:srgbClr val="000000"/>
              </a:solidFill>
              <a:latin typeface="Calibri"/>
              <a:ea typeface="Calibri"/>
              <a:cs typeface="Calibri"/>
              <a:sym typeface="Calibri"/>
            </a:endParaRPr>
          </a:p>
        </p:txBody>
      </p:sp>
      <p:sp>
        <p:nvSpPr>
          <p:cNvPr id="558" name="Google Shape;558;g3d1c8878214_0_97"/>
          <p:cNvSpPr/>
          <p:nvPr/>
        </p:nvSpPr>
        <p:spPr>
          <a:xfrm>
            <a:off x="3063240" y="3236976"/>
            <a:ext cx="1307700" cy="3840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g3d1c8878214_0_97"/>
          <p:cNvSpPr/>
          <p:nvPr/>
        </p:nvSpPr>
        <p:spPr>
          <a:xfrm>
            <a:off x="3108960" y="3236976"/>
            <a:ext cx="12435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lxc storage create mypool zfs</a:t>
            </a:r>
            <a:endParaRPr b="0" i="0" sz="800" u="none" cap="none" strike="noStrike">
              <a:solidFill>
                <a:srgbClr val="000000"/>
              </a:solidFill>
              <a:latin typeface="Calibri"/>
              <a:ea typeface="Calibri"/>
              <a:cs typeface="Calibri"/>
              <a:sym typeface="Calibri"/>
            </a:endParaRPr>
          </a:p>
        </p:txBody>
      </p:sp>
      <p:sp>
        <p:nvSpPr>
          <p:cNvPr id="560" name="Google Shape;560;g3d1c8878214_0_97"/>
          <p:cNvSpPr/>
          <p:nvPr/>
        </p:nvSpPr>
        <p:spPr>
          <a:xfrm>
            <a:off x="502920" y="4078224"/>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950"/>
              <a:buFont typeface="Calibri"/>
              <a:buNone/>
            </a:pPr>
            <a:r>
              <a:rPr b="1" i="0" lang="ko" sz="950" u="none" cap="none" strike="noStrike">
                <a:solidFill>
                  <a:srgbClr val="222222"/>
                </a:solidFill>
                <a:latin typeface="Calibri"/>
                <a:ea typeface="Calibri"/>
                <a:cs typeface="Calibri"/>
                <a:sym typeface="Calibri"/>
              </a:rPr>
              <a:t>Use when: High-density servers, data-heavy workloads</a:t>
            </a:r>
            <a:endParaRPr b="0" i="0" sz="950" u="none" cap="none" strike="noStrike">
              <a:solidFill>
                <a:srgbClr val="000000"/>
              </a:solidFill>
              <a:latin typeface="Calibri"/>
              <a:ea typeface="Calibri"/>
              <a:cs typeface="Calibri"/>
              <a:sym typeface="Calibri"/>
            </a:endParaRPr>
          </a:p>
        </p:txBody>
      </p:sp>
      <p:sp>
        <p:nvSpPr>
          <p:cNvPr id="561" name="Google Shape;561;g3d1c8878214_0_97"/>
          <p:cNvSpPr/>
          <p:nvPr/>
        </p:nvSpPr>
        <p:spPr>
          <a:xfrm>
            <a:off x="4709160" y="2743200"/>
            <a:ext cx="4114800" cy="16002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g3d1c8878214_0_97"/>
          <p:cNvSpPr/>
          <p:nvPr/>
        </p:nvSpPr>
        <p:spPr>
          <a:xfrm>
            <a:off x="4709160" y="2743200"/>
            <a:ext cx="54900" cy="16002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g3d1c8878214_0_97"/>
          <p:cNvSpPr/>
          <p:nvPr/>
        </p:nvSpPr>
        <p:spPr>
          <a:xfrm>
            <a:off x="4846320" y="2816352"/>
            <a:ext cx="13716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lvm</a:t>
            </a:r>
            <a:endParaRPr b="0" i="0" sz="1800" u="none" cap="none" strike="noStrike">
              <a:solidFill>
                <a:srgbClr val="000000"/>
              </a:solidFill>
              <a:latin typeface="Calibri"/>
              <a:ea typeface="Calibri"/>
              <a:cs typeface="Calibri"/>
              <a:sym typeface="Calibri"/>
            </a:endParaRPr>
          </a:p>
        </p:txBody>
      </p:sp>
      <p:sp>
        <p:nvSpPr>
          <p:cNvPr id="564" name="Google Shape;564;g3d1c8878214_0_97"/>
          <p:cNvSpPr/>
          <p:nvPr/>
        </p:nvSpPr>
        <p:spPr>
          <a:xfrm>
            <a:off x="6309360" y="2889504"/>
            <a:ext cx="23775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050"/>
              <a:buFont typeface="Calibri"/>
              <a:buNone/>
            </a:pPr>
            <a:r>
              <a:rPr b="1" i="0" lang="ko" sz="1050" u="none" cap="none" strike="noStrike">
                <a:solidFill>
                  <a:srgbClr val="666666"/>
                </a:solidFill>
                <a:latin typeface="Calibri"/>
                <a:ea typeface="Calibri"/>
                <a:cs typeface="Calibri"/>
                <a:sym typeface="Calibri"/>
              </a:rPr>
              <a:t>I/O sensitive</a:t>
            </a:r>
            <a:endParaRPr b="0" i="0" sz="1050" u="none" cap="none" strike="noStrike">
              <a:solidFill>
                <a:srgbClr val="000000"/>
              </a:solidFill>
              <a:latin typeface="Calibri"/>
              <a:ea typeface="Calibri"/>
              <a:cs typeface="Calibri"/>
              <a:sym typeface="Calibri"/>
            </a:endParaRPr>
          </a:p>
        </p:txBody>
      </p:sp>
      <p:sp>
        <p:nvSpPr>
          <p:cNvPr id="565" name="Google Shape;565;g3d1c8878214_0_97"/>
          <p:cNvSpPr/>
          <p:nvPr/>
        </p:nvSpPr>
        <p:spPr>
          <a:xfrm>
            <a:off x="4846320" y="3236976"/>
            <a:ext cx="2469000" cy="98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Each container gets a dedicated block device. Strong I/O isolation — one busy container can't starve others.</a:t>
            </a:r>
            <a:endParaRPr b="0" i="0" sz="950" u="none" cap="none" strike="noStrike">
              <a:solidFill>
                <a:srgbClr val="000000"/>
              </a:solidFill>
              <a:latin typeface="Calibri"/>
              <a:ea typeface="Calibri"/>
              <a:cs typeface="Calibri"/>
              <a:sym typeface="Calibri"/>
            </a:endParaRPr>
          </a:p>
        </p:txBody>
      </p:sp>
      <p:sp>
        <p:nvSpPr>
          <p:cNvPr id="566" name="Google Shape;566;g3d1c8878214_0_97"/>
          <p:cNvSpPr/>
          <p:nvPr/>
        </p:nvSpPr>
        <p:spPr>
          <a:xfrm>
            <a:off x="7406640" y="3236976"/>
            <a:ext cx="1307700" cy="3840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7" name="Google Shape;567;g3d1c8878214_0_97"/>
          <p:cNvSpPr/>
          <p:nvPr/>
        </p:nvSpPr>
        <p:spPr>
          <a:xfrm>
            <a:off x="7452360" y="3236976"/>
            <a:ext cx="12435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lxc storage create mypool lvm</a:t>
            </a:r>
            <a:endParaRPr b="0" i="0" sz="800" u="none" cap="none" strike="noStrike">
              <a:solidFill>
                <a:srgbClr val="000000"/>
              </a:solidFill>
              <a:latin typeface="Calibri"/>
              <a:ea typeface="Calibri"/>
              <a:cs typeface="Calibri"/>
              <a:sym typeface="Calibri"/>
            </a:endParaRPr>
          </a:p>
        </p:txBody>
      </p:sp>
      <p:sp>
        <p:nvSpPr>
          <p:cNvPr id="568" name="Google Shape;568;g3d1c8878214_0_97"/>
          <p:cNvSpPr/>
          <p:nvPr/>
        </p:nvSpPr>
        <p:spPr>
          <a:xfrm>
            <a:off x="4846320" y="4078224"/>
            <a:ext cx="3886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950"/>
              <a:buFont typeface="Calibri"/>
              <a:buNone/>
            </a:pPr>
            <a:r>
              <a:rPr b="1" i="0" lang="ko" sz="950" u="none" cap="none" strike="noStrike">
                <a:solidFill>
                  <a:srgbClr val="222222"/>
                </a:solidFill>
                <a:latin typeface="Calibri"/>
                <a:ea typeface="Calibri"/>
                <a:cs typeface="Calibri"/>
                <a:sym typeface="Calibri"/>
              </a:rPr>
              <a:t>Use when: Databases, high-I/O production workloads</a:t>
            </a:r>
            <a:endParaRPr b="0" i="0" sz="950" u="none" cap="none" strike="noStrike">
              <a:solidFill>
                <a:srgbClr val="000000"/>
              </a:solidFill>
              <a:latin typeface="Calibri"/>
              <a:ea typeface="Calibri"/>
              <a:cs typeface="Calibri"/>
              <a:sym typeface="Calibri"/>
            </a:endParaRPr>
          </a:p>
        </p:txBody>
      </p:sp>
      <p:sp>
        <p:nvSpPr>
          <p:cNvPr id="569" name="Google Shape;569;g3d1c8878214_0_97"/>
          <p:cNvSpPr/>
          <p:nvPr/>
        </p:nvSpPr>
        <p:spPr>
          <a:xfrm>
            <a:off x="365760" y="4386263"/>
            <a:ext cx="8412600" cy="274200"/>
          </a:xfrm>
          <a:prstGeom prst="rect">
            <a:avLst/>
          </a:prstGeom>
          <a:solidFill>
            <a:srgbClr val="F0F0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g3d1c8878214_0_97"/>
          <p:cNvSpPr/>
          <p:nvPr/>
        </p:nvSpPr>
        <p:spPr>
          <a:xfrm>
            <a:off x="502920" y="4386263"/>
            <a:ext cx="82296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1A2E"/>
              </a:buClr>
              <a:buSzPts val="1000"/>
              <a:buFont typeface="Consolas"/>
              <a:buNone/>
            </a:pPr>
            <a:r>
              <a:rPr b="0" i="0" lang="ko" sz="1000" u="none" cap="none" strike="noStrike">
                <a:solidFill>
                  <a:srgbClr val="1A1A2E"/>
                </a:solidFill>
                <a:latin typeface="Consolas"/>
                <a:ea typeface="Consolas"/>
                <a:cs typeface="Consolas"/>
                <a:sym typeface="Consolas"/>
              </a:rPr>
              <a:t>$ lxc storage list    •    lxc storage info mypool    •    lxc storage volume list mypool</a:t>
            </a:r>
            <a:endParaRPr b="0" i="0" sz="1000" u="none" cap="none" strike="noStrike">
              <a:solidFill>
                <a:srgbClr val="000000"/>
              </a:solidFill>
              <a:latin typeface="Calibri"/>
              <a:ea typeface="Calibri"/>
              <a:cs typeface="Calibri"/>
              <a:sym typeface="Calibri"/>
            </a:endParaRPr>
          </a:p>
        </p:txBody>
      </p:sp>
      <p:pic>
        <p:nvPicPr>
          <p:cNvPr id="571" name="Google Shape;571;g3d1c8878214_0_97"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575" name="Shape 575"/>
        <p:cNvGrpSpPr/>
        <p:nvPr/>
      </p:nvGrpSpPr>
      <p:grpSpPr>
        <a:xfrm>
          <a:off x="0" y="0"/>
          <a:ext cx="0" cy="0"/>
          <a:chOff x="0" y="0"/>
          <a:chExt cx="0" cy="0"/>
        </a:xfrm>
      </p:grpSpPr>
      <p:sp>
        <p:nvSpPr>
          <p:cNvPr id="576" name="Google Shape;576;g3d1c8878214_0_51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SzPct val="100000"/>
              <a:buNone/>
            </a:pPr>
            <a:r>
              <a:rPr b="1" lang="ko" sz="3200">
                <a:solidFill>
                  <a:schemeClr val="lt1"/>
                </a:solidFill>
                <a:latin typeface="Calibri"/>
                <a:ea typeface="Calibri"/>
                <a:cs typeface="Calibri"/>
                <a:sym typeface="Calibri"/>
              </a:rPr>
              <a:t>Demo 2 — Production Multi-Container Setup</a:t>
            </a:r>
            <a:endParaRPr sz="3200">
              <a:latin typeface="Calibri"/>
              <a:ea typeface="Calibri"/>
              <a:cs typeface="Calibri"/>
              <a:sym typeface="Calibri"/>
            </a:endParaRPr>
          </a:p>
          <a:p>
            <a:pPr indent="0" lvl="0" marL="0" rtl="0" algn="ctr">
              <a:spcBef>
                <a:spcPts val="0"/>
              </a:spcBef>
              <a:spcAft>
                <a:spcPts val="0"/>
              </a:spcAft>
              <a:buSzPct val="100000"/>
              <a:buNone/>
            </a:pPr>
            <a:r>
              <a:t/>
            </a:r>
            <a:endParaRPr b="1" sz="3200">
              <a:solidFill>
                <a:schemeClr val="lt1"/>
              </a:solidFill>
              <a:latin typeface="Calibri"/>
              <a:ea typeface="Calibri"/>
              <a:cs typeface="Calibri"/>
              <a:sym typeface="Calibri"/>
            </a:endParaRPr>
          </a:p>
        </p:txBody>
      </p:sp>
      <p:sp>
        <p:nvSpPr>
          <p:cNvPr id="577" name="Google Shape;577;g3d1c8878214_0_512"/>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578" name="Google Shape;578;g3d1c8878214_0_512"/>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579" name="Google Shape;579;g3d1c8878214_0_512"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g3d1c8878214_0_467"/>
          <p:cNvSpPr/>
          <p:nvPr/>
        </p:nvSpPr>
        <p:spPr>
          <a:xfrm>
            <a:off x="0" y="4786348"/>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5" name="Google Shape;585;g3d1c8878214_0_467"/>
          <p:cNvSpPr/>
          <p:nvPr/>
        </p:nvSpPr>
        <p:spPr>
          <a:xfrm>
            <a:off x="548640" y="-84010"/>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Demo: Web App + Database + Monitoring</a:t>
            </a:r>
            <a:endParaRPr b="0" i="0" sz="2800" u="none" cap="none" strike="noStrike">
              <a:solidFill>
                <a:srgbClr val="000000"/>
              </a:solidFill>
              <a:latin typeface="Calibri"/>
              <a:ea typeface="Calibri"/>
              <a:cs typeface="Calibri"/>
              <a:sym typeface="Calibri"/>
            </a:endParaRPr>
          </a:p>
        </p:txBody>
      </p:sp>
      <p:pic>
        <p:nvPicPr>
          <p:cNvPr id="586" name="Google Shape;586;g3d1c8878214_0_467" title="Untitled design (7).png"/>
          <p:cNvPicPr preferRelativeResize="0"/>
          <p:nvPr/>
        </p:nvPicPr>
        <p:blipFill>
          <a:blip r:embed="rId3">
            <a:alphaModFix/>
          </a:blip>
          <a:stretch>
            <a:fillRect/>
          </a:stretch>
        </p:blipFill>
        <p:spPr>
          <a:xfrm>
            <a:off x="6999884" y="4837255"/>
            <a:ext cx="1897919" cy="320325"/>
          </a:xfrm>
          <a:prstGeom prst="rect">
            <a:avLst/>
          </a:prstGeom>
          <a:noFill/>
          <a:ln>
            <a:noFill/>
          </a:ln>
        </p:spPr>
      </p:pic>
      <p:sp>
        <p:nvSpPr>
          <p:cNvPr id="587" name="Google Shape;587;g3d1c8878214_0_467"/>
          <p:cNvSpPr/>
          <p:nvPr/>
        </p:nvSpPr>
        <p:spPr>
          <a:xfrm>
            <a:off x="548640" y="640814"/>
            <a:ext cx="8046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Already running — we walk through what’s live, not what we’re building.</a:t>
            </a:r>
            <a:endParaRPr b="0" i="0" sz="1300" u="none" cap="none" strike="noStrike">
              <a:solidFill>
                <a:srgbClr val="000000"/>
              </a:solidFill>
              <a:latin typeface="Calibri"/>
              <a:ea typeface="Calibri"/>
              <a:cs typeface="Calibri"/>
              <a:sym typeface="Calibri"/>
            </a:endParaRPr>
          </a:p>
        </p:txBody>
      </p:sp>
      <p:sp>
        <p:nvSpPr>
          <p:cNvPr id="588" name="Google Shape;588;g3d1c8878214_0_467"/>
          <p:cNvSpPr/>
          <p:nvPr/>
        </p:nvSpPr>
        <p:spPr>
          <a:xfrm>
            <a:off x="365760" y="951710"/>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g3d1c8878214_0_467"/>
          <p:cNvSpPr/>
          <p:nvPr/>
        </p:nvSpPr>
        <p:spPr>
          <a:xfrm>
            <a:off x="475488" y="1015718"/>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1 — Show all three containers running</a:t>
            </a:r>
            <a:endParaRPr b="0" i="0" sz="1100" u="none" cap="none" strike="noStrike">
              <a:solidFill>
                <a:srgbClr val="000000"/>
              </a:solidFill>
              <a:latin typeface="Calibri"/>
              <a:ea typeface="Calibri"/>
              <a:cs typeface="Calibri"/>
              <a:sym typeface="Calibri"/>
            </a:endParaRPr>
          </a:p>
        </p:txBody>
      </p:sp>
      <p:sp>
        <p:nvSpPr>
          <p:cNvPr id="590" name="Google Shape;590;g3d1c8878214_0_467"/>
          <p:cNvSpPr/>
          <p:nvPr/>
        </p:nvSpPr>
        <p:spPr>
          <a:xfrm>
            <a:off x="475488" y="1299182"/>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g3d1c8878214_0_467"/>
          <p:cNvSpPr/>
          <p:nvPr/>
        </p:nvSpPr>
        <p:spPr>
          <a:xfrm>
            <a:off x="521208" y="1317470"/>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list</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info web</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info db</a:t>
            </a:r>
            <a:endParaRPr b="0" i="0" sz="800" u="none" cap="none" strike="noStrike">
              <a:solidFill>
                <a:srgbClr val="000000"/>
              </a:solidFill>
              <a:latin typeface="Calibri"/>
              <a:ea typeface="Calibri"/>
              <a:cs typeface="Calibri"/>
              <a:sym typeface="Calibri"/>
            </a:endParaRPr>
          </a:p>
        </p:txBody>
      </p:sp>
      <p:sp>
        <p:nvSpPr>
          <p:cNvPr id="592" name="Google Shape;592;g3d1c8878214_0_467"/>
          <p:cNvSpPr/>
          <p:nvPr/>
        </p:nvSpPr>
        <p:spPr>
          <a:xfrm>
            <a:off x="475488" y="1866110"/>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Three containers, each with their own IP on the lxdbr0 bridge. All RUNNING.</a:t>
            </a:r>
            <a:endParaRPr b="0" i="0" sz="950" u="none" cap="none" strike="noStrike">
              <a:solidFill>
                <a:srgbClr val="000000"/>
              </a:solidFill>
              <a:latin typeface="Calibri"/>
              <a:ea typeface="Calibri"/>
              <a:cs typeface="Calibri"/>
              <a:sym typeface="Calibri"/>
            </a:endParaRPr>
          </a:p>
        </p:txBody>
      </p:sp>
      <p:sp>
        <p:nvSpPr>
          <p:cNvPr id="593" name="Google Shape;593;g3d1c8878214_0_467"/>
          <p:cNvSpPr/>
          <p:nvPr/>
        </p:nvSpPr>
        <p:spPr>
          <a:xfrm>
            <a:off x="365760" y="2250158"/>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4" name="Google Shape;594;g3d1c8878214_0_467"/>
          <p:cNvSpPr/>
          <p:nvPr/>
        </p:nvSpPr>
        <p:spPr>
          <a:xfrm>
            <a:off x="475488" y="2314166"/>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2 — Open the live guestbook app</a:t>
            </a:r>
            <a:endParaRPr b="0" i="0" sz="1100" u="none" cap="none" strike="noStrike">
              <a:solidFill>
                <a:srgbClr val="000000"/>
              </a:solidFill>
              <a:latin typeface="Calibri"/>
              <a:ea typeface="Calibri"/>
              <a:cs typeface="Calibri"/>
              <a:sym typeface="Calibri"/>
            </a:endParaRPr>
          </a:p>
        </p:txBody>
      </p:sp>
      <p:sp>
        <p:nvSpPr>
          <p:cNvPr id="595" name="Google Shape;595;g3d1c8878214_0_467"/>
          <p:cNvSpPr/>
          <p:nvPr/>
        </p:nvSpPr>
        <p:spPr>
          <a:xfrm>
            <a:off x="475488" y="2597630"/>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6" name="Google Shape;596;g3d1c8878214_0_467"/>
          <p:cNvSpPr/>
          <p:nvPr/>
        </p:nvSpPr>
        <p:spPr>
          <a:xfrm>
            <a:off x="521208" y="2615918"/>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Open in browser</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http://213.239.199.250:8010</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t/>
            </a:r>
            <a:endParaRPr b="0" i="0" sz="800" u="none" cap="none" strike="noStrike">
              <a:solidFill>
                <a:srgbClr val="000000"/>
              </a:solidFill>
              <a:latin typeface="Calibri"/>
              <a:ea typeface="Calibri"/>
              <a:cs typeface="Calibri"/>
              <a:sym typeface="Calibri"/>
            </a:endParaRPr>
          </a:p>
        </p:txBody>
      </p:sp>
      <p:sp>
        <p:nvSpPr>
          <p:cNvPr id="597" name="Google Shape;597;g3d1c8878214_0_467"/>
          <p:cNvSpPr/>
          <p:nvPr/>
        </p:nvSpPr>
        <p:spPr>
          <a:xfrm>
            <a:off x="475488" y="3164558"/>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nginx on web proxies to Flask, which writes to PostgreSQL on db. Browser to database.</a:t>
            </a:r>
            <a:endParaRPr b="0" i="0" sz="950" u="none" cap="none" strike="noStrike">
              <a:solidFill>
                <a:srgbClr val="000000"/>
              </a:solidFill>
              <a:latin typeface="Calibri"/>
              <a:ea typeface="Calibri"/>
              <a:cs typeface="Calibri"/>
              <a:sym typeface="Calibri"/>
            </a:endParaRPr>
          </a:p>
        </p:txBody>
      </p:sp>
      <p:sp>
        <p:nvSpPr>
          <p:cNvPr id="598" name="Google Shape;598;g3d1c8878214_0_467"/>
          <p:cNvSpPr/>
          <p:nvPr/>
        </p:nvSpPr>
        <p:spPr>
          <a:xfrm>
            <a:off x="365760" y="3548606"/>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9" name="Google Shape;599;g3d1c8878214_0_467"/>
          <p:cNvSpPr/>
          <p:nvPr/>
        </p:nvSpPr>
        <p:spPr>
          <a:xfrm>
            <a:off x="475488" y="3612614"/>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3 — Prove the data is in PostgreSQL</a:t>
            </a:r>
            <a:endParaRPr b="0" i="0" sz="1100" u="none" cap="none" strike="noStrike">
              <a:solidFill>
                <a:srgbClr val="000000"/>
              </a:solidFill>
              <a:latin typeface="Calibri"/>
              <a:ea typeface="Calibri"/>
              <a:cs typeface="Calibri"/>
              <a:sym typeface="Calibri"/>
            </a:endParaRPr>
          </a:p>
        </p:txBody>
      </p:sp>
      <p:sp>
        <p:nvSpPr>
          <p:cNvPr id="600" name="Google Shape;600;g3d1c8878214_0_467"/>
          <p:cNvSpPr/>
          <p:nvPr/>
        </p:nvSpPr>
        <p:spPr>
          <a:xfrm>
            <a:off x="475488" y="3896078"/>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1" name="Google Shape;601;g3d1c8878214_0_467"/>
          <p:cNvSpPr/>
          <p:nvPr/>
        </p:nvSpPr>
        <p:spPr>
          <a:xfrm>
            <a:off x="521208" y="3914366"/>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exec db -- psql -h 127.0.0.1 -U guestbook -d guestbook \</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-c 'SELECT * FROM entries;'</a:t>
            </a:r>
            <a:endParaRPr b="0" i="0" sz="800" u="none" cap="none" strike="noStrike">
              <a:solidFill>
                <a:srgbClr val="000000"/>
              </a:solidFill>
              <a:latin typeface="Calibri"/>
              <a:ea typeface="Calibri"/>
              <a:cs typeface="Calibri"/>
              <a:sym typeface="Calibri"/>
            </a:endParaRPr>
          </a:p>
        </p:txBody>
      </p:sp>
      <p:sp>
        <p:nvSpPr>
          <p:cNvPr id="602" name="Google Shape;602;g3d1c8878214_0_467"/>
          <p:cNvSpPr/>
          <p:nvPr/>
        </p:nvSpPr>
        <p:spPr>
          <a:xfrm>
            <a:off x="475488" y="4463006"/>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The message you just submitted on the browser is right there in the database.</a:t>
            </a:r>
            <a:endParaRPr b="0" i="0" sz="950" u="none" cap="none" strike="noStrike">
              <a:solidFill>
                <a:srgbClr val="000000"/>
              </a:solidFill>
              <a:latin typeface="Calibri"/>
              <a:ea typeface="Calibri"/>
              <a:cs typeface="Calibri"/>
              <a:sym typeface="Calibri"/>
            </a:endParaRPr>
          </a:p>
        </p:txBody>
      </p:sp>
      <p:sp>
        <p:nvSpPr>
          <p:cNvPr id="603" name="Google Shape;603;g3d1c8878214_0_467"/>
          <p:cNvSpPr/>
          <p:nvPr/>
        </p:nvSpPr>
        <p:spPr>
          <a:xfrm>
            <a:off x="4754880" y="951710"/>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4" name="Google Shape;604;g3d1c8878214_0_467"/>
          <p:cNvSpPr/>
          <p:nvPr/>
        </p:nvSpPr>
        <p:spPr>
          <a:xfrm>
            <a:off x="4864608" y="1015718"/>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4 — Show monitoring across containers</a:t>
            </a:r>
            <a:endParaRPr b="0" i="0" sz="1100" u="none" cap="none" strike="noStrike">
              <a:solidFill>
                <a:srgbClr val="000000"/>
              </a:solidFill>
              <a:latin typeface="Calibri"/>
              <a:ea typeface="Calibri"/>
              <a:cs typeface="Calibri"/>
              <a:sym typeface="Calibri"/>
            </a:endParaRPr>
          </a:p>
        </p:txBody>
      </p:sp>
      <p:sp>
        <p:nvSpPr>
          <p:cNvPr id="605" name="Google Shape;605;g3d1c8878214_0_467"/>
          <p:cNvSpPr/>
          <p:nvPr/>
        </p:nvSpPr>
        <p:spPr>
          <a:xfrm>
            <a:off x="4864608" y="1299182"/>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6" name="Google Shape;606;g3d1c8878214_0_467"/>
          <p:cNvSpPr/>
          <p:nvPr/>
        </p:nvSpPr>
        <p:spPr>
          <a:xfrm>
            <a:off x="4910328" y="1317470"/>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 Open in browser</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http://213.239.199.250:8011</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t/>
            </a:r>
            <a:endParaRPr b="0" i="0" sz="800" u="none" cap="none" strike="noStrike">
              <a:solidFill>
                <a:srgbClr val="000000"/>
              </a:solidFill>
              <a:latin typeface="Calibri"/>
              <a:ea typeface="Calibri"/>
              <a:cs typeface="Calibri"/>
              <a:sym typeface="Calibri"/>
            </a:endParaRPr>
          </a:p>
        </p:txBody>
      </p:sp>
      <p:sp>
        <p:nvSpPr>
          <p:cNvPr id="607" name="Google Shape;607;g3d1c8878214_0_467"/>
          <p:cNvSpPr/>
          <p:nvPr/>
        </p:nvSpPr>
        <p:spPr>
          <a:xfrm>
            <a:off x="4864608" y="1866110"/>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netdata on mon streams metrics from db. One dashboard, two containers.</a:t>
            </a:r>
            <a:endParaRPr b="0" i="0" sz="950" u="none" cap="none" strike="noStrike">
              <a:solidFill>
                <a:srgbClr val="000000"/>
              </a:solidFill>
              <a:latin typeface="Calibri"/>
              <a:ea typeface="Calibri"/>
              <a:cs typeface="Calibri"/>
              <a:sym typeface="Calibri"/>
            </a:endParaRPr>
          </a:p>
        </p:txBody>
      </p:sp>
      <p:sp>
        <p:nvSpPr>
          <p:cNvPr id="608" name="Google Shape;608;g3d1c8878214_0_467"/>
          <p:cNvSpPr/>
          <p:nvPr/>
        </p:nvSpPr>
        <p:spPr>
          <a:xfrm>
            <a:off x="4754880" y="2250158"/>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9" name="Google Shape;609;g3d1c8878214_0_467"/>
          <p:cNvSpPr/>
          <p:nvPr/>
        </p:nvSpPr>
        <p:spPr>
          <a:xfrm>
            <a:off x="4864608" y="2314166"/>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5 — Snapshot, break it, restore it</a:t>
            </a:r>
            <a:endParaRPr b="0" i="0" sz="1100" u="none" cap="none" strike="noStrike">
              <a:solidFill>
                <a:srgbClr val="000000"/>
              </a:solidFill>
              <a:latin typeface="Calibri"/>
              <a:ea typeface="Calibri"/>
              <a:cs typeface="Calibri"/>
              <a:sym typeface="Calibri"/>
            </a:endParaRPr>
          </a:p>
        </p:txBody>
      </p:sp>
      <p:sp>
        <p:nvSpPr>
          <p:cNvPr id="610" name="Google Shape;610;g3d1c8878214_0_467"/>
          <p:cNvSpPr/>
          <p:nvPr/>
        </p:nvSpPr>
        <p:spPr>
          <a:xfrm>
            <a:off x="4864608" y="2597630"/>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1" name="Google Shape;611;g3d1c8878214_0_467"/>
          <p:cNvSpPr/>
          <p:nvPr/>
        </p:nvSpPr>
        <p:spPr>
          <a:xfrm>
            <a:off x="4910328" y="2615918"/>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snapshot web before-change</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exec web -- bash -c "echo oops &gt; /etc/nginx/sites-available/default"</a:t>
            </a:r>
            <a:endParaRPr b="0" i="0" sz="800" u="none" cap="none" strike="noStrike">
              <a:solidFill>
                <a:srgbClr val="000000"/>
              </a:solidFill>
              <a:latin typeface="Calibri"/>
              <a:ea typeface="Calibri"/>
              <a:cs typeface="Calibri"/>
              <a:sym typeface="Calibri"/>
            </a:endParaRPr>
          </a:p>
        </p:txBody>
      </p:sp>
      <p:sp>
        <p:nvSpPr>
          <p:cNvPr id="612" name="Google Shape;612;g3d1c8878214_0_467"/>
          <p:cNvSpPr/>
          <p:nvPr/>
        </p:nvSpPr>
        <p:spPr>
          <a:xfrm>
            <a:off x="4864608" y="3164558"/>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Site is broken. Now restore — watch how fast it comes back.</a:t>
            </a:r>
            <a:endParaRPr b="0" i="0" sz="950" u="none" cap="none" strike="noStrike">
              <a:solidFill>
                <a:srgbClr val="000000"/>
              </a:solidFill>
              <a:latin typeface="Calibri"/>
              <a:ea typeface="Calibri"/>
              <a:cs typeface="Calibri"/>
              <a:sym typeface="Calibri"/>
            </a:endParaRPr>
          </a:p>
        </p:txBody>
      </p:sp>
      <p:sp>
        <p:nvSpPr>
          <p:cNvPr id="613" name="Google Shape;613;g3d1c8878214_0_467"/>
          <p:cNvSpPr/>
          <p:nvPr/>
        </p:nvSpPr>
        <p:spPr>
          <a:xfrm>
            <a:off x="4754880" y="3548606"/>
            <a:ext cx="4160400" cy="11886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4" name="Google Shape;614;g3d1c8878214_0_467"/>
          <p:cNvSpPr/>
          <p:nvPr/>
        </p:nvSpPr>
        <p:spPr>
          <a:xfrm>
            <a:off x="4864608" y="3612614"/>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222222"/>
              </a:buClr>
              <a:buSzPts val="1100"/>
              <a:buFont typeface="Calibri"/>
              <a:buNone/>
            </a:pPr>
            <a:r>
              <a:rPr b="1" i="0" lang="ko" sz="1100" u="none" cap="none" strike="noStrike">
                <a:solidFill>
                  <a:srgbClr val="222222"/>
                </a:solidFill>
                <a:latin typeface="Calibri"/>
                <a:ea typeface="Calibri"/>
                <a:cs typeface="Calibri"/>
                <a:sym typeface="Calibri"/>
              </a:rPr>
              <a:t>Step 6 — Restore and confirm</a:t>
            </a:r>
            <a:endParaRPr b="0" i="0" sz="1100" u="none" cap="none" strike="noStrike">
              <a:solidFill>
                <a:srgbClr val="000000"/>
              </a:solidFill>
              <a:latin typeface="Calibri"/>
              <a:ea typeface="Calibri"/>
              <a:cs typeface="Calibri"/>
              <a:sym typeface="Calibri"/>
            </a:endParaRPr>
          </a:p>
        </p:txBody>
      </p:sp>
      <p:sp>
        <p:nvSpPr>
          <p:cNvPr id="615" name="Google Shape;615;g3d1c8878214_0_467"/>
          <p:cNvSpPr/>
          <p:nvPr/>
        </p:nvSpPr>
        <p:spPr>
          <a:xfrm>
            <a:off x="4864608" y="3896078"/>
            <a:ext cx="3931800" cy="530400"/>
          </a:xfrm>
          <a:prstGeom prst="rect">
            <a:avLst/>
          </a:prstGeom>
          <a:solidFill>
            <a:srgbClr val="F0F0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6" name="Google Shape;616;g3d1c8878214_0_467"/>
          <p:cNvSpPr/>
          <p:nvPr/>
        </p:nvSpPr>
        <p:spPr>
          <a:xfrm>
            <a:off x="4910328" y="3914366"/>
            <a:ext cx="38589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restore web before-change</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curl http://213.239.199.250:8010</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1A1A2E"/>
              </a:buClr>
              <a:buSzPts val="800"/>
              <a:buFont typeface="Consolas"/>
              <a:buNone/>
            </a:pPr>
            <a:r>
              <a:rPr b="0" i="0" lang="ko" sz="800" u="none" cap="none" strike="noStrike">
                <a:solidFill>
                  <a:srgbClr val="1A1A2E"/>
                </a:solidFill>
                <a:latin typeface="Consolas"/>
                <a:ea typeface="Consolas"/>
                <a:cs typeface="Consolas"/>
                <a:sym typeface="Consolas"/>
              </a:rPr>
              <a:t>lxc list</a:t>
            </a:r>
            <a:endParaRPr b="0" i="0" sz="800" u="none" cap="none" strike="noStrike">
              <a:solidFill>
                <a:srgbClr val="000000"/>
              </a:solidFill>
              <a:latin typeface="Calibri"/>
              <a:ea typeface="Calibri"/>
              <a:cs typeface="Calibri"/>
              <a:sym typeface="Calibri"/>
            </a:endParaRPr>
          </a:p>
        </p:txBody>
      </p:sp>
      <p:sp>
        <p:nvSpPr>
          <p:cNvPr id="617" name="Google Shape;617;g3d1c8878214_0_467"/>
          <p:cNvSpPr/>
          <p:nvPr/>
        </p:nvSpPr>
        <p:spPr>
          <a:xfrm>
            <a:off x="4864608" y="4463006"/>
            <a:ext cx="3931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66666"/>
              </a:buClr>
              <a:buSzPts val="950"/>
              <a:buFont typeface="Calibri"/>
              <a:buNone/>
            </a:pPr>
            <a:r>
              <a:rPr b="0" i="0" lang="ko" sz="950" u="none" cap="none" strike="noStrike">
                <a:solidFill>
                  <a:srgbClr val="666666"/>
                </a:solidFill>
                <a:latin typeface="Calibri"/>
                <a:ea typeface="Calibri"/>
                <a:cs typeface="Calibri"/>
                <a:sym typeface="Calibri"/>
              </a:rPr>
              <a:t>Back in under 3 seconds. Three containers, one server, zero cloud bill.</a:t>
            </a:r>
            <a:endParaRPr b="0" i="0" sz="950" u="none" cap="none" strike="noStrike">
              <a:solidFill>
                <a:srgbClr val="000000"/>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g3d1c8878214_0_413"/>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g3d1c8878214_0_413"/>
          <p:cNvSpPr/>
          <p:nvPr/>
        </p:nvSpPr>
        <p:spPr>
          <a:xfrm>
            <a:off x="548640" y="-126873"/>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Where to Go Next</a:t>
            </a:r>
            <a:endParaRPr b="0" i="0" sz="2800" u="none" cap="none" strike="noStrike">
              <a:solidFill>
                <a:srgbClr val="000000"/>
              </a:solidFill>
              <a:latin typeface="Calibri"/>
              <a:ea typeface="Calibri"/>
              <a:cs typeface="Calibri"/>
              <a:sym typeface="Calibri"/>
            </a:endParaRPr>
          </a:p>
        </p:txBody>
      </p:sp>
      <p:sp>
        <p:nvSpPr>
          <p:cNvPr id="624" name="Google Shape;624;g3d1c8878214_0_413"/>
          <p:cNvSpPr/>
          <p:nvPr/>
        </p:nvSpPr>
        <p:spPr>
          <a:xfrm>
            <a:off x="548640" y="549783"/>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5" name="Google Shape;625;g3d1c8878214_0_413"/>
          <p:cNvSpPr/>
          <p:nvPr/>
        </p:nvSpPr>
        <p:spPr>
          <a:xfrm>
            <a:off x="548640" y="604647"/>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Topics to explore once you're comfortable with single-node LXD</a:t>
            </a:r>
            <a:endParaRPr b="0" i="0" sz="1300" u="none" cap="none" strike="noStrike">
              <a:solidFill>
                <a:srgbClr val="000000"/>
              </a:solidFill>
              <a:latin typeface="Calibri"/>
              <a:ea typeface="Calibri"/>
              <a:cs typeface="Calibri"/>
              <a:sym typeface="Calibri"/>
            </a:endParaRPr>
          </a:p>
        </p:txBody>
      </p:sp>
      <p:sp>
        <p:nvSpPr>
          <p:cNvPr id="626" name="Google Shape;626;g3d1c8878214_0_413"/>
          <p:cNvSpPr/>
          <p:nvPr/>
        </p:nvSpPr>
        <p:spPr>
          <a:xfrm>
            <a:off x="365760" y="91554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7" name="Google Shape;627;g3d1c8878214_0_413"/>
          <p:cNvSpPr/>
          <p:nvPr/>
        </p:nvSpPr>
        <p:spPr>
          <a:xfrm>
            <a:off x="365760" y="91554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g3d1c8878214_0_413"/>
          <p:cNvSpPr/>
          <p:nvPr/>
        </p:nvSpPr>
        <p:spPr>
          <a:xfrm>
            <a:off x="502920" y="100698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LXD Clustering</a:t>
            </a:r>
            <a:endParaRPr b="0" i="0" sz="1300" u="none" cap="none" strike="noStrike">
              <a:solidFill>
                <a:srgbClr val="000000"/>
              </a:solidFill>
              <a:latin typeface="Calibri"/>
              <a:ea typeface="Calibri"/>
              <a:cs typeface="Calibri"/>
              <a:sym typeface="Calibri"/>
            </a:endParaRPr>
          </a:p>
        </p:txBody>
      </p:sp>
      <p:sp>
        <p:nvSpPr>
          <p:cNvPr id="629" name="Google Shape;629;g3d1c8878214_0_413"/>
          <p:cNvSpPr/>
          <p:nvPr/>
        </p:nvSpPr>
        <p:spPr>
          <a:xfrm>
            <a:off x="502920" y="139103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Combine multiple bare-metal servers into one unified LXD cluster. Containers can run on any node. Live-migrate between nodes with  lxc move web node2:</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docs.ubuntu.com/lxd/clustering</a:t>
            </a:r>
            <a:endParaRPr b="0" i="0" sz="950" u="none" cap="none" strike="noStrike">
              <a:solidFill>
                <a:srgbClr val="000000"/>
              </a:solidFill>
              <a:latin typeface="Calibri"/>
              <a:ea typeface="Calibri"/>
              <a:cs typeface="Calibri"/>
              <a:sym typeface="Calibri"/>
            </a:endParaRPr>
          </a:p>
        </p:txBody>
      </p:sp>
      <p:sp>
        <p:nvSpPr>
          <p:cNvPr id="630" name="Google Shape;630;g3d1c8878214_0_413"/>
          <p:cNvSpPr/>
          <p:nvPr/>
        </p:nvSpPr>
        <p:spPr>
          <a:xfrm>
            <a:off x="3200400" y="91554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g3d1c8878214_0_413"/>
          <p:cNvSpPr/>
          <p:nvPr/>
        </p:nvSpPr>
        <p:spPr>
          <a:xfrm>
            <a:off x="3200400" y="91554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g3d1c8878214_0_413"/>
          <p:cNvSpPr/>
          <p:nvPr/>
        </p:nvSpPr>
        <p:spPr>
          <a:xfrm>
            <a:off x="3337560" y="100698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OVN Networking</a:t>
            </a:r>
            <a:endParaRPr b="0" i="0" sz="1300" u="none" cap="none" strike="noStrike">
              <a:solidFill>
                <a:srgbClr val="000000"/>
              </a:solidFill>
              <a:latin typeface="Calibri"/>
              <a:ea typeface="Calibri"/>
              <a:cs typeface="Calibri"/>
              <a:sym typeface="Calibri"/>
            </a:endParaRPr>
          </a:p>
        </p:txBody>
      </p:sp>
      <p:sp>
        <p:nvSpPr>
          <p:cNvPr id="633" name="Google Shape;633;g3d1c8878214_0_413"/>
          <p:cNvSpPr/>
          <p:nvPr/>
        </p:nvSpPr>
        <p:spPr>
          <a:xfrm>
            <a:off x="3337560" y="139103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Software-defined networking across cluster nodes. Containers on different physical machines communicate as if they're on the same LAN.</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docs.ubuntu.com/lxd/ovn</a:t>
            </a:r>
            <a:endParaRPr b="0" i="0" sz="950" u="none" cap="none" strike="noStrike">
              <a:solidFill>
                <a:srgbClr val="000000"/>
              </a:solidFill>
              <a:latin typeface="Calibri"/>
              <a:ea typeface="Calibri"/>
              <a:cs typeface="Calibri"/>
              <a:sym typeface="Calibri"/>
            </a:endParaRPr>
          </a:p>
        </p:txBody>
      </p:sp>
      <p:sp>
        <p:nvSpPr>
          <p:cNvPr id="634" name="Google Shape;634;g3d1c8878214_0_413"/>
          <p:cNvSpPr/>
          <p:nvPr/>
        </p:nvSpPr>
        <p:spPr>
          <a:xfrm>
            <a:off x="6035040" y="91554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g3d1c8878214_0_413"/>
          <p:cNvSpPr/>
          <p:nvPr/>
        </p:nvSpPr>
        <p:spPr>
          <a:xfrm>
            <a:off x="6035040" y="91554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g3d1c8878214_0_413"/>
          <p:cNvSpPr/>
          <p:nvPr/>
        </p:nvSpPr>
        <p:spPr>
          <a:xfrm>
            <a:off x="6172200" y="100698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LXD + Ceph Storage</a:t>
            </a:r>
            <a:endParaRPr b="0" i="0" sz="1300" u="none" cap="none" strike="noStrike">
              <a:solidFill>
                <a:srgbClr val="000000"/>
              </a:solidFill>
              <a:latin typeface="Calibri"/>
              <a:ea typeface="Calibri"/>
              <a:cs typeface="Calibri"/>
              <a:sym typeface="Calibri"/>
            </a:endParaRPr>
          </a:p>
        </p:txBody>
      </p:sp>
      <p:sp>
        <p:nvSpPr>
          <p:cNvPr id="637" name="Google Shape;637;g3d1c8878214_0_413"/>
          <p:cNvSpPr/>
          <p:nvPr/>
        </p:nvSpPr>
        <p:spPr>
          <a:xfrm>
            <a:off x="6172200" y="139103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Distribute container storage across cluster nodes with Ceph. Enables live migration and high availability for stateful containers.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docs.ubuntu.com/lxd/ceph</a:t>
            </a:r>
            <a:endParaRPr b="0" i="0" sz="950" u="none" cap="none" strike="noStrike">
              <a:solidFill>
                <a:srgbClr val="000000"/>
              </a:solidFill>
              <a:latin typeface="Calibri"/>
              <a:ea typeface="Calibri"/>
              <a:cs typeface="Calibri"/>
              <a:sym typeface="Calibri"/>
            </a:endParaRPr>
          </a:p>
        </p:txBody>
      </p:sp>
      <p:sp>
        <p:nvSpPr>
          <p:cNvPr id="638" name="Google Shape;638;g3d1c8878214_0_413"/>
          <p:cNvSpPr/>
          <p:nvPr/>
        </p:nvSpPr>
        <p:spPr>
          <a:xfrm>
            <a:off x="365760" y="279006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9" name="Google Shape;639;g3d1c8878214_0_413"/>
          <p:cNvSpPr/>
          <p:nvPr/>
        </p:nvSpPr>
        <p:spPr>
          <a:xfrm>
            <a:off x="365760" y="279006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g3d1c8878214_0_413"/>
          <p:cNvSpPr/>
          <p:nvPr/>
        </p:nvSpPr>
        <p:spPr>
          <a:xfrm>
            <a:off x="502920" y="288150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LXD VMs (not just containers)</a:t>
            </a:r>
            <a:endParaRPr b="0" i="0" sz="1300" u="none" cap="none" strike="noStrike">
              <a:solidFill>
                <a:srgbClr val="000000"/>
              </a:solidFill>
              <a:latin typeface="Calibri"/>
              <a:ea typeface="Calibri"/>
              <a:cs typeface="Calibri"/>
              <a:sym typeface="Calibri"/>
            </a:endParaRPr>
          </a:p>
        </p:txBody>
      </p:sp>
      <p:sp>
        <p:nvSpPr>
          <p:cNvPr id="641" name="Google Shape;641;g3d1c8878214_0_413"/>
          <p:cNvSpPr/>
          <p:nvPr/>
        </p:nvSpPr>
        <p:spPr>
          <a:xfrm>
            <a:off x="502920" y="326555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LXD can also run full virtual machines — useful for Windows or workloads needing kernel isolation. Same API, same CLI.</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lxc launch ubuntu:24.04 myvm --vm</a:t>
            </a:r>
            <a:endParaRPr b="0" i="0" sz="950" u="none" cap="none" strike="noStrike">
              <a:solidFill>
                <a:srgbClr val="000000"/>
              </a:solidFill>
              <a:latin typeface="Calibri"/>
              <a:ea typeface="Calibri"/>
              <a:cs typeface="Calibri"/>
              <a:sym typeface="Calibri"/>
            </a:endParaRPr>
          </a:p>
        </p:txBody>
      </p:sp>
      <p:sp>
        <p:nvSpPr>
          <p:cNvPr id="642" name="Google Shape;642;g3d1c8878214_0_413"/>
          <p:cNvSpPr/>
          <p:nvPr/>
        </p:nvSpPr>
        <p:spPr>
          <a:xfrm>
            <a:off x="3200400" y="279006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g3d1c8878214_0_413"/>
          <p:cNvSpPr/>
          <p:nvPr/>
        </p:nvSpPr>
        <p:spPr>
          <a:xfrm>
            <a:off x="3200400" y="279006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g3d1c8878214_0_413"/>
          <p:cNvSpPr/>
          <p:nvPr/>
        </p:nvSpPr>
        <p:spPr>
          <a:xfrm>
            <a:off x="3337560" y="288150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Incus — the community fork</a:t>
            </a:r>
            <a:endParaRPr b="0" i="0" sz="1300" u="none" cap="none" strike="noStrike">
              <a:solidFill>
                <a:srgbClr val="000000"/>
              </a:solidFill>
              <a:latin typeface="Calibri"/>
              <a:ea typeface="Calibri"/>
              <a:cs typeface="Calibri"/>
              <a:sym typeface="Calibri"/>
            </a:endParaRPr>
          </a:p>
        </p:txBody>
      </p:sp>
      <p:sp>
        <p:nvSpPr>
          <p:cNvPr id="645" name="Google Shape;645;g3d1c8878214_0_413"/>
          <p:cNvSpPr/>
          <p:nvPr/>
        </p:nvSpPr>
        <p:spPr>
          <a:xfrm>
            <a:off x="3337560" y="326555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Incus is a community-driven fork of LXD maintained by Linux Containers. API-compatible, same concepts. Worth knowing about.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linuxcontainers.org/incus</a:t>
            </a:r>
            <a:endParaRPr b="0" i="0" sz="950" u="none" cap="none" strike="noStrike">
              <a:solidFill>
                <a:srgbClr val="000000"/>
              </a:solidFill>
              <a:latin typeface="Calibri"/>
              <a:ea typeface="Calibri"/>
              <a:cs typeface="Calibri"/>
              <a:sym typeface="Calibri"/>
            </a:endParaRPr>
          </a:p>
        </p:txBody>
      </p:sp>
      <p:sp>
        <p:nvSpPr>
          <p:cNvPr id="646" name="Google Shape;646;g3d1c8878214_0_413"/>
          <p:cNvSpPr/>
          <p:nvPr/>
        </p:nvSpPr>
        <p:spPr>
          <a:xfrm>
            <a:off x="6035040" y="2790063"/>
            <a:ext cx="2651700" cy="17190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7" name="Google Shape;647;g3d1c8878214_0_413"/>
          <p:cNvSpPr/>
          <p:nvPr/>
        </p:nvSpPr>
        <p:spPr>
          <a:xfrm>
            <a:off x="6035040" y="2790063"/>
            <a:ext cx="54900" cy="17190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g3d1c8878214_0_413"/>
          <p:cNvSpPr/>
          <p:nvPr/>
        </p:nvSpPr>
        <p:spPr>
          <a:xfrm>
            <a:off x="6172200" y="2881503"/>
            <a:ext cx="24231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LXD + Ansible automation</a:t>
            </a:r>
            <a:endParaRPr b="0" i="0" sz="1300" u="none" cap="none" strike="noStrike">
              <a:solidFill>
                <a:srgbClr val="000000"/>
              </a:solidFill>
              <a:latin typeface="Calibri"/>
              <a:ea typeface="Calibri"/>
              <a:cs typeface="Calibri"/>
              <a:sym typeface="Calibri"/>
            </a:endParaRPr>
          </a:p>
        </p:txBody>
      </p:sp>
      <p:sp>
        <p:nvSpPr>
          <p:cNvPr id="649" name="Google Shape;649;g3d1c8878214_0_413"/>
          <p:cNvSpPr/>
          <p:nvPr/>
        </p:nvSpPr>
        <p:spPr>
          <a:xfrm>
            <a:off x="6172200" y="3265551"/>
            <a:ext cx="2423100" cy="118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Use the community.general.lxd_container Ansible module to manage LXD at scale. This is how we provision new markets at Ignite.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333333"/>
              </a:buClr>
              <a:buSzPts val="950"/>
              <a:buFont typeface="Calibri"/>
              <a:buNone/>
            </a:pPr>
            <a:r>
              <a:rPr b="0" i="0" lang="ko" sz="950" u="none" cap="none" strike="noStrike">
                <a:solidFill>
                  <a:srgbClr val="333333"/>
                </a:solidFill>
                <a:latin typeface="Calibri"/>
                <a:ea typeface="Calibri"/>
                <a:cs typeface="Calibri"/>
                <a:sym typeface="Calibri"/>
              </a:rPr>
              <a:t>Start here:  docs.ansible.com → community.general.lxd_container</a:t>
            </a:r>
            <a:endParaRPr b="0" i="0" sz="950" u="none" cap="none" strike="noStrike">
              <a:solidFill>
                <a:srgbClr val="000000"/>
              </a:solidFill>
              <a:latin typeface="Calibri"/>
              <a:ea typeface="Calibri"/>
              <a:cs typeface="Calibri"/>
              <a:sym typeface="Calibri"/>
            </a:endParaRPr>
          </a:p>
        </p:txBody>
      </p:sp>
      <p:sp>
        <p:nvSpPr>
          <p:cNvPr id="650" name="Google Shape;650;g3d1c8878214_0_413"/>
          <p:cNvSpPr/>
          <p:nvPr/>
        </p:nvSpPr>
        <p:spPr>
          <a:xfrm>
            <a:off x="0" y="4707000"/>
            <a:ext cx="68187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100"/>
              <a:buFont typeface="Calibri"/>
              <a:buNone/>
            </a:pPr>
            <a:r>
              <a:rPr i="1" lang="ko" sz="1100">
                <a:solidFill>
                  <a:schemeClr val="lt1"/>
                </a:solidFill>
                <a:latin typeface="Calibri"/>
                <a:ea typeface="Calibri"/>
                <a:cs typeface="Calibri"/>
                <a:sym typeface="Calibri"/>
              </a:rPr>
              <a:t>        </a:t>
            </a:r>
            <a:r>
              <a:rPr b="1" i="1" lang="ko" sz="1100" u="none" cap="none" strike="noStrike">
                <a:solidFill>
                  <a:schemeClr val="dk1"/>
                </a:solidFill>
                <a:latin typeface="Calibri"/>
                <a:ea typeface="Calibri"/>
                <a:cs typeface="Calibri"/>
                <a:sym typeface="Calibri"/>
              </a:rPr>
              <a:t>Master single-node first. Clustering and advanced networking are the natural next </a:t>
            </a:r>
            <a:endParaRPr b="1" i="1" sz="11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666666"/>
              </a:buClr>
              <a:buSzPts val="1100"/>
              <a:buFont typeface="Calibri"/>
              <a:buNone/>
            </a:pPr>
            <a:r>
              <a:rPr b="1" i="1" lang="ko" sz="1100">
                <a:solidFill>
                  <a:schemeClr val="dk1"/>
                </a:solidFill>
                <a:latin typeface="Calibri"/>
                <a:ea typeface="Calibri"/>
                <a:cs typeface="Calibri"/>
                <a:sym typeface="Calibri"/>
              </a:rPr>
              <a:t>                                   </a:t>
            </a:r>
            <a:r>
              <a:rPr b="1" i="1" lang="ko" sz="1100" u="none" cap="none" strike="noStrike">
                <a:solidFill>
                  <a:schemeClr val="dk1"/>
                </a:solidFill>
                <a:latin typeface="Calibri"/>
                <a:ea typeface="Calibri"/>
                <a:cs typeface="Calibri"/>
                <a:sym typeface="Calibri"/>
              </a:rPr>
              <a:t>step once your containers are running smoothly.</a:t>
            </a:r>
            <a:endParaRPr b="1" i="0" sz="1100" u="none" cap="none" strike="noStrike">
              <a:solidFill>
                <a:schemeClr val="dk1"/>
              </a:solidFill>
              <a:latin typeface="Calibri"/>
              <a:ea typeface="Calibri"/>
              <a:cs typeface="Calibri"/>
              <a:sym typeface="Calibri"/>
            </a:endParaRPr>
          </a:p>
        </p:txBody>
      </p:sp>
      <p:pic>
        <p:nvPicPr>
          <p:cNvPr id="651" name="Google Shape;651;g3d1c8878214_0_413" title="Untitled design (7).png"/>
          <p:cNvPicPr preferRelativeResize="0"/>
          <p:nvPr/>
        </p:nvPicPr>
        <p:blipFill>
          <a:blip r:embed="rId3">
            <a:alphaModFix/>
          </a:blip>
          <a:stretch>
            <a:fillRect/>
          </a:stretch>
        </p:blipFill>
        <p:spPr>
          <a:xfrm>
            <a:off x="6999884" y="4750393"/>
            <a:ext cx="1897919" cy="3203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655" name="Shape 655"/>
        <p:cNvGrpSpPr/>
        <p:nvPr/>
      </p:nvGrpSpPr>
      <p:grpSpPr>
        <a:xfrm>
          <a:off x="0" y="0"/>
          <a:ext cx="0" cy="0"/>
          <a:chOff x="0" y="0"/>
          <a:chExt cx="0" cy="0"/>
        </a:xfrm>
      </p:grpSpPr>
      <p:sp>
        <p:nvSpPr>
          <p:cNvPr id="656" name="Google Shape;656;g3d1c8878214_0_58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spcBef>
                <a:spcPts val="0"/>
              </a:spcBef>
              <a:spcAft>
                <a:spcPts val="0"/>
              </a:spcAft>
              <a:buSzPts val="3200"/>
              <a:buNone/>
            </a:pPr>
            <a:r>
              <a:rPr b="1" lang="ko" sz="3200">
                <a:solidFill>
                  <a:schemeClr val="lt1"/>
                </a:solidFill>
                <a:latin typeface="Calibri"/>
                <a:ea typeface="Calibri"/>
                <a:cs typeface="Calibri"/>
                <a:sym typeface="Calibri"/>
              </a:rPr>
              <a:t>Part 7 — Day-2 Operations</a:t>
            </a:r>
            <a:endParaRPr b="1" sz="3200">
              <a:solidFill>
                <a:schemeClr val="lt1"/>
              </a:solidFill>
              <a:latin typeface="Calibri"/>
              <a:ea typeface="Calibri"/>
              <a:cs typeface="Calibri"/>
              <a:sym typeface="Calibri"/>
            </a:endParaRPr>
          </a:p>
        </p:txBody>
      </p:sp>
      <p:sp>
        <p:nvSpPr>
          <p:cNvPr id="657" name="Google Shape;657;g3d1c8878214_0_586"/>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658" name="Google Shape;658;g3d1c8878214_0_586"/>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659" name="Google Shape;659;g3d1c8878214_0_586" title="Untitled design (7).png"/>
          <p:cNvPicPr preferRelativeResize="0"/>
          <p:nvPr/>
        </p:nvPicPr>
        <p:blipFill>
          <a:blip r:embed="rId3">
            <a:alphaModFix/>
          </a:blip>
          <a:stretch>
            <a:fillRect/>
          </a:stretch>
        </p:blipFill>
        <p:spPr>
          <a:xfrm>
            <a:off x="6999884" y="4700757"/>
            <a:ext cx="1897919" cy="32032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g3d1c8878214_0_407"/>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5" name="Google Shape;665;g3d1c8878214_0_407"/>
          <p:cNvSpPr/>
          <p:nvPr/>
        </p:nvSpPr>
        <p:spPr>
          <a:xfrm>
            <a:off x="548640" y="27432"/>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Day-2 Ops: Snapshots &amp; Backups</a:t>
            </a:r>
            <a:endParaRPr b="0" i="0" sz="2800" u="none" cap="none" strike="noStrike">
              <a:solidFill>
                <a:srgbClr val="000000"/>
              </a:solidFill>
              <a:latin typeface="Calibri"/>
              <a:ea typeface="Calibri"/>
              <a:cs typeface="Calibri"/>
              <a:sym typeface="Calibri"/>
            </a:endParaRPr>
          </a:p>
        </p:txBody>
      </p:sp>
      <p:sp>
        <p:nvSpPr>
          <p:cNvPr id="666" name="Google Shape;666;g3d1c8878214_0_407"/>
          <p:cNvSpPr/>
          <p:nvPr/>
        </p:nvSpPr>
        <p:spPr>
          <a:xfrm>
            <a:off x="548640" y="704088"/>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7" name="Google Shape;667;g3d1c8878214_0_407"/>
          <p:cNvSpPr/>
          <p:nvPr/>
        </p:nvSpPr>
        <p:spPr>
          <a:xfrm>
            <a:off x="548640" y="758952"/>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Monitoring, upgrades, backups, incident response — the real daily work.</a:t>
            </a:r>
            <a:endParaRPr b="0" i="0" sz="1300" u="none" cap="none" strike="noStrike">
              <a:solidFill>
                <a:srgbClr val="000000"/>
              </a:solidFill>
              <a:latin typeface="Calibri"/>
              <a:ea typeface="Calibri"/>
              <a:cs typeface="Calibri"/>
              <a:sym typeface="Calibri"/>
            </a:endParaRPr>
          </a:p>
        </p:txBody>
      </p:sp>
      <p:sp>
        <p:nvSpPr>
          <p:cNvPr id="668" name="Google Shape;668;g3d1c8878214_0_407"/>
          <p:cNvSpPr/>
          <p:nvPr/>
        </p:nvSpPr>
        <p:spPr>
          <a:xfrm>
            <a:off x="457200" y="1097280"/>
            <a:ext cx="4023300" cy="329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500"/>
              <a:buFont typeface="Calibri"/>
              <a:buNone/>
            </a:pPr>
            <a:r>
              <a:rPr b="1" i="0" lang="ko" sz="1500" u="none" cap="none" strike="noStrike">
                <a:solidFill>
                  <a:srgbClr val="222222"/>
                </a:solidFill>
                <a:latin typeface="Calibri"/>
                <a:ea typeface="Calibri"/>
                <a:cs typeface="Calibri"/>
                <a:sym typeface="Calibri"/>
              </a:rPr>
              <a:t>Snapshots</a:t>
            </a:r>
            <a:endParaRPr b="0" i="0" sz="1500" u="none" cap="none" strike="noStrike">
              <a:solidFill>
                <a:srgbClr val="000000"/>
              </a:solidFill>
              <a:latin typeface="Calibri"/>
              <a:ea typeface="Calibri"/>
              <a:cs typeface="Calibri"/>
              <a:sym typeface="Calibri"/>
            </a:endParaRPr>
          </a:p>
        </p:txBody>
      </p:sp>
      <p:sp>
        <p:nvSpPr>
          <p:cNvPr id="669" name="Google Shape;669;g3d1c8878214_0_407"/>
          <p:cNvSpPr/>
          <p:nvPr/>
        </p:nvSpPr>
        <p:spPr>
          <a:xfrm>
            <a:off x="457200" y="1444752"/>
            <a:ext cx="40233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Freeze a container's entire state in milliseconds. Roll back instantly if something breaks. One of LXD's most powerful features.</a:t>
            </a:r>
            <a:endParaRPr b="0" i="0" sz="1100" u="none" cap="none" strike="noStrike">
              <a:solidFill>
                <a:srgbClr val="000000"/>
              </a:solidFill>
              <a:latin typeface="Calibri"/>
              <a:ea typeface="Calibri"/>
              <a:cs typeface="Calibri"/>
              <a:sym typeface="Calibri"/>
            </a:endParaRPr>
          </a:p>
        </p:txBody>
      </p:sp>
      <p:sp>
        <p:nvSpPr>
          <p:cNvPr id="670" name="Google Shape;670;g3d1c8878214_0_407"/>
          <p:cNvSpPr/>
          <p:nvPr/>
        </p:nvSpPr>
        <p:spPr>
          <a:xfrm>
            <a:off x="457200" y="2011675"/>
            <a:ext cx="4023300" cy="22404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g3d1c8878214_0_407"/>
          <p:cNvSpPr/>
          <p:nvPr/>
        </p:nvSpPr>
        <p:spPr>
          <a:xfrm>
            <a:off x="594350" y="2057400"/>
            <a:ext cx="3840600" cy="2194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Take a snapshot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snapshot web snap-before-upgrade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List snapshots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info web</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Restore to a snapshot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restore web snap-before-upgrade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Delete a snapshot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delete web/snap-before-upgrade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Auto snapshots (every 6 hours)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config set web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snapshots.schedule "0 */6 * * *"</a:t>
            </a:r>
            <a:endParaRPr b="0" i="0" sz="950" u="none" cap="none" strike="noStrike">
              <a:solidFill>
                <a:srgbClr val="000000"/>
              </a:solidFill>
              <a:latin typeface="Calibri"/>
              <a:ea typeface="Calibri"/>
              <a:cs typeface="Calibri"/>
              <a:sym typeface="Calibri"/>
            </a:endParaRPr>
          </a:p>
        </p:txBody>
      </p:sp>
      <p:sp>
        <p:nvSpPr>
          <p:cNvPr id="672" name="Google Shape;672;g3d1c8878214_0_407"/>
          <p:cNvSpPr/>
          <p:nvPr/>
        </p:nvSpPr>
        <p:spPr>
          <a:xfrm>
            <a:off x="4663440" y="1097280"/>
            <a:ext cx="4114800" cy="329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500"/>
              <a:buFont typeface="Calibri"/>
              <a:buNone/>
            </a:pPr>
            <a:r>
              <a:rPr b="1" i="0" lang="ko" sz="1500" u="none" cap="none" strike="noStrike">
                <a:solidFill>
                  <a:srgbClr val="222222"/>
                </a:solidFill>
                <a:latin typeface="Calibri"/>
                <a:ea typeface="Calibri"/>
                <a:cs typeface="Calibri"/>
                <a:sym typeface="Calibri"/>
              </a:rPr>
              <a:t>Backups &amp; Migration</a:t>
            </a:r>
            <a:endParaRPr b="0" i="0" sz="1500" u="none" cap="none" strike="noStrike">
              <a:solidFill>
                <a:srgbClr val="000000"/>
              </a:solidFill>
              <a:latin typeface="Calibri"/>
              <a:ea typeface="Calibri"/>
              <a:cs typeface="Calibri"/>
              <a:sym typeface="Calibri"/>
            </a:endParaRPr>
          </a:p>
        </p:txBody>
      </p:sp>
      <p:sp>
        <p:nvSpPr>
          <p:cNvPr id="673" name="Google Shape;673;g3d1c8878214_0_407"/>
          <p:cNvSpPr/>
          <p:nvPr/>
        </p:nvSpPr>
        <p:spPr>
          <a:xfrm>
            <a:off x="4663440" y="1444752"/>
            <a:ext cx="41148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Export any container to a single .tar.gz file. Import it on any LXD host anywhere. This is how we migrate between Hetzner servers.</a:t>
            </a:r>
            <a:endParaRPr b="0" i="0" sz="1100" u="none" cap="none" strike="noStrike">
              <a:solidFill>
                <a:srgbClr val="000000"/>
              </a:solidFill>
              <a:latin typeface="Calibri"/>
              <a:ea typeface="Calibri"/>
              <a:cs typeface="Calibri"/>
              <a:sym typeface="Calibri"/>
            </a:endParaRPr>
          </a:p>
        </p:txBody>
      </p:sp>
      <p:sp>
        <p:nvSpPr>
          <p:cNvPr id="674" name="Google Shape;674;g3d1c8878214_0_407"/>
          <p:cNvSpPr/>
          <p:nvPr/>
        </p:nvSpPr>
        <p:spPr>
          <a:xfrm>
            <a:off x="4663450" y="2011675"/>
            <a:ext cx="4114800" cy="22404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5" name="Google Shape;675;g3d1c8878214_0_407"/>
          <p:cNvSpPr/>
          <p:nvPr/>
        </p:nvSpPr>
        <p:spPr>
          <a:xfrm>
            <a:off x="4800600" y="2057400"/>
            <a:ext cx="3931800" cy="2194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Export container to a file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export web web-backup.tar.gz</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Import on ANY LXD host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import web-backup.tar.gz</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Copy to another server</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copy web node2:web</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Live migration to another node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move web node2:</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Best practice: snapshot first</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snapshot web pre-backup</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export web web-with-snap.tar.gz</a:t>
            </a:r>
            <a:endParaRPr b="0" i="0" sz="950" u="none" cap="none" strike="noStrike">
              <a:solidFill>
                <a:srgbClr val="000000"/>
              </a:solidFill>
              <a:latin typeface="Calibri"/>
              <a:ea typeface="Calibri"/>
              <a:cs typeface="Calibri"/>
              <a:sym typeface="Calibri"/>
            </a:endParaRPr>
          </a:p>
        </p:txBody>
      </p:sp>
      <p:sp>
        <p:nvSpPr>
          <p:cNvPr id="676" name="Google Shape;676;g3d1c8878214_0_407"/>
          <p:cNvSpPr/>
          <p:nvPr/>
        </p:nvSpPr>
        <p:spPr>
          <a:xfrm>
            <a:off x="4434840" y="1051560"/>
            <a:ext cx="36600" cy="3063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7" name="Google Shape;677;g3d1c8878214_0_407"/>
          <p:cNvSpPr/>
          <p:nvPr/>
        </p:nvSpPr>
        <p:spPr>
          <a:xfrm>
            <a:off x="457200" y="4317683"/>
            <a:ext cx="8321100" cy="329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50"/>
              <a:buFont typeface="Calibri"/>
              <a:buNone/>
            </a:pPr>
            <a:r>
              <a:rPr b="1" i="1" lang="ko" sz="1150" u="none" cap="none" strike="noStrike">
                <a:solidFill>
                  <a:srgbClr val="222222"/>
                </a:solidFill>
                <a:latin typeface="Calibri"/>
                <a:ea typeface="Calibri"/>
                <a:cs typeface="Calibri"/>
                <a:sym typeface="Calibri"/>
              </a:rPr>
              <a:t>Pro tip: snapshot → make risky change → if it breaks, restore. If it works, delete the snapshot. Zero downtime, zero fear.</a:t>
            </a:r>
            <a:endParaRPr b="0" i="0" sz="1150" u="none" cap="none" strike="noStrike">
              <a:solidFill>
                <a:srgbClr val="000000"/>
              </a:solidFill>
              <a:latin typeface="Calibri"/>
              <a:ea typeface="Calibri"/>
              <a:cs typeface="Calibri"/>
              <a:sym typeface="Calibri"/>
            </a:endParaRPr>
          </a:p>
        </p:txBody>
      </p:sp>
      <p:pic>
        <p:nvPicPr>
          <p:cNvPr id="678" name="Google Shape;678;g3d1c8878214_0_407" title="Untitled design (7).png"/>
          <p:cNvPicPr preferRelativeResize="0"/>
          <p:nvPr/>
        </p:nvPicPr>
        <p:blipFill>
          <a:blip r:embed="rId3">
            <a:alphaModFix/>
          </a:blip>
          <a:stretch>
            <a:fillRect/>
          </a:stretch>
        </p:blipFill>
        <p:spPr>
          <a:xfrm>
            <a:off x="6999884" y="4750393"/>
            <a:ext cx="1897919" cy="32032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2" name="Shape 682"/>
        <p:cNvGrpSpPr/>
        <p:nvPr/>
      </p:nvGrpSpPr>
      <p:grpSpPr>
        <a:xfrm>
          <a:off x="0" y="0"/>
          <a:ext cx="0" cy="0"/>
          <a:chOff x="0" y="0"/>
          <a:chExt cx="0" cy="0"/>
        </a:xfrm>
      </p:grpSpPr>
      <p:sp>
        <p:nvSpPr>
          <p:cNvPr id="683" name="Google Shape;683;p5"/>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4" name="Google Shape;684;p5"/>
          <p:cNvSpPr/>
          <p:nvPr/>
        </p:nvSpPr>
        <p:spPr>
          <a:xfrm>
            <a:off x="548640" y="-101155"/>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Day-2 Ops: Monitoring &amp; Resource Management</a:t>
            </a:r>
            <a:endParaRPr b="0" i="0" sz="2800" u="none" cap="none" strike="noStrike">
              <a:solidFill>
                <a:srgbClr val="000000"/>
              </a:solidFill>
              <a:latin typeface="Calibri"/>
              <a:ea typeface="Calibri"/>
              <a:cs typeface="Calibri"/>
              <a:sym typeface="Calibri"/>
            </a:endParaRPr>
          </a:p>
        </p:txBody>
      </p:sp>
      <p:sp>
        <p:nvSpPr>
          <p:cNvPr id="685" name="Google Shape;685;p5"/>
          <p:cNvSpPr/>
          <p:nvPr/>
        </p:nvSpPr>
        <p:spPr>
          <a:xfrm>
            <a:off x="548640" y="575501"/>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5"/>
          <p:cNvSpPr/>
          <p:nvPr/>
        </p:nvSpPr>
        <p:spPr>
          <a:xfrm>
            <a:off x="548640" y="630365"/>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Keeping an eye on what your containers are doing</a:t>
            </a:r>
            <a:endParaRPr b="0" i="0" sz="1300" u="none" cap="none" strike="noStrike">
              <a:solidFill>
                <a:srgbClr val="000000"/>
              </a:solidFill>
              <a:latin typeface="Calibri"/>
              <a:ea typeface="Calibri"/>
              <a:cs typeface="Calibri"/>
              <a:sym typeface="Calibri"/>
            </a:endParaRPr>
          </a:p>
        </p:txBody>
      </p:sp>
      <p:sp>
        <p:nvSpPr>
          <p:cNvPr id="687" name="Google Shape;687;p5"/>
          <p:cNvSpPr/>
          <p:nvPr/>
        </p:nvSpPr>
        <p:spPr>
          <a:xfrm>
            <a:off x="457200" y="941261"/>
            <a:ext cx="41148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Built-in LXD monitoring commands:</a:t>
            </a:r>
            <a:endParaRPr b="0" i="0" sz="1300" u="none" cap="none" strike="noStrike">
              <a:solidFill>
                <a:srgbClr val="000000"/>
              </a:solidFill>
              <a:latin typeface="Calibri"/>
              <a:ea typeface="Calibri"/>
              <a:cs typeface="Calibri"/>
              <a:sym typeface="Calibri"/>
            </a:endParaRPr>
          </a:p>
        </p:txBody>
      </p:sp>
      <p:sp>
        <p:nvSpPr>
          <p:cNvPr id="688" name="Google Shape;688;p5"/>
          <p:cNvSpPr/>
          <p:nvPr/>
        </p:nvSpPr>
        <p:spPr>
          <a:xfrm>
            <a:off x="457200" y="1288733"/>
            <a:ext cx="4114800" cy="3246000"/>
          </a:xfrm>
          <a:prstGeom prst="rect">
            <a:avLst/>
          </a:prstGeom>
          <a:solidFill>
            <a:srgbClr val="F0F0F0"/>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5"/>
          <p:cNvSpPr/>
          <p:nvPr/>
        </p:nvSpPr>
        <p:spPr>
          <a:xfrm>
            <a:off x="594360" y="1343597"/>
            <a:ext cx="3931800" cy="312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Per-container resource usage</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info web</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Live CPU, memory, disk, network</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top</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Real-time event stream</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monitor</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Get a shell and use standard tools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exec web -- top</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exec web -- df -h</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exec web -- free -m</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exec web -- ss -tulnp</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Check container logs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exec web -- journalctl -f</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000000"/>
              </a:buClr>
              <a:buSzPts val="950"/>
              <a:buFont typeface="Calibri"/>
              <a:buNone/>
            </a:pPr>
            <a:r>
              <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 Push/pull files</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file push myconfig.conf web/etc/app/</a:t>
            </a:r>
            <a:endParaRPr b="0" i="0" sz="950" u="none" cap="none" strike="noStrike">
              <a:solidFill>
                <a:srgbClr val="000000"/>
              </a:solidFill>
              <a:latin typeface="Calibri"/>
              <a:ea typeface="Calibri"/>
              <a:cs typeface="Calibri"/>
              <a:sym typeface="Calibri"/>
            </a:endParaRPr>
          </a:p>
          <a:p>
            <a:pPr indent="0" lvl="0" marL="0" marR="0" rtl="0" algn="l">
              <a:spcBef>
                <a:spcPts val="0"/>
              </a:spcBef>
              <a:spcAft>
                <a:spcPts val="0"/>
              </a:spcAft>
              <a:buClr>
                <a:srgbClr val="1A1A2E"/>
              </a:buClr>
              <a:buSzPts val="950"/>
              <a:buFont typeface="Consolas"/>
              <a:buNone/>
            </a:pPr>
            <a:r>
              <a:rPr b="0" i="0" lang="ko" sz="950" u="none" cap="none" strike="noStrike">
                <a:solidFill>
                  <a:srgbClr val="1A1A2E"/>
                </a:solidFill>
                <a:latin typeface="Consolas"/>
                <a:ea typeface="Consolas"/>
                <a:cs typeface="Consolas"/>
                <a:sym typeface="Consolas"/>
              </a:rPr>
              <a:t>lxc file pull web/var/log/app.log ./</a:t>
            </a:r>
            <a:endParaRPr b="0" i="0" sz="950" u="none" cap="none" strike="noStrike">
              <a:solidFill>
                <a:srgbClr val="000000"/>
              </a:solidFill>
              <a:latin typeface="Calibri"/>
              <a:ea typeface="Calibri"/>
              <a:cs typeface="Calibri"/>
              <a:sym typeface="Calibri"/>
            </a:endParaRPr>
          </a:p>
        </p:txBody>
      </p:sp>
      <p:sp>
        <p:nvSpPr>
          <p:cNvPr id="690" name="Google Shape;690;p5"/>
          <p:cNvSpPr/>
          <p:nvPr/>
        </p:nvSpPr>
        <p:spPr>
          <a:xfrm>
            <a:off x="4754880" y="941261"/>
            <a:ext cx="41148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Production monitoring setup:</a:t>
            </a:r>
            <a:endParaRPr b="0" i="0" sz="1300" u="none" cap="none" strike="noStrike">
              <a:solidFill>
                <a:srgbClr val="000000"/>
              </a:solidFill>
              <a:latin typeface="Calibri"/>
              <a:ea typeface="Calibri"/>
              <a:cs typeface="Calibri"/>
              <a:sym typeface="Calibri"/>
            </a:endParaRPr>
          </a:p>
        </p:txBody>
      </p:sp>
      <p:sp>
        <p:nvSpPr>
          <p:cNvPr id="691" name="Google Shape;691;p5"/>
          <p:cNvSpPr/>
          <p:nvPr/>
        </p:nvSpPr>
        <p:spPr>
          <a:xfrm>
            <a:off x="4754880" y="1288733"/>
            <a:ext cx="4114800" cy="731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5"/>
          <p:cNvSpPr/>
          <p:nvPr/>
        </p:nvSpPr>
        <p:spPr>
          <a:xfrm>
            <a:off x="4754880" y="1288733"/>
            <a:ext cx="54900" cy="731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5"/>
          <p:cNvSpPr/>
          <p:nvPr/>
        </p:nvSpPr>
        <p:spPr>
          <a:xfrm>
            <a:off x="4919472" y="1311593"/>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Prometheus + Grafana</a:t>
            </a:r>
            <a:endParaRPr b="0" i="0" sz="1300" u="none" cap="none" strike="noStrike">
              <a:solidFill>
                <a:srgbClr val="000000"/>
              </a:solidFill>
              <a:latin typeface="Calibri"/>
              <a:ea typeface="Calibri"/>
              <a:cs typeface="Calibri"/>
              <a:sym typeface="Calibri"/>
            </a:endParaRPr>
          </a:p>
        </p:txBody>
      </p:sp>
      <p:sp>
        <p:nvSpPr>
          <p:cNvPr id="694" name="Google Shape;694;p5"/>
          <p:cNvSpPr/>
          <p:nvPr/>
        </p:nvSpPr>
        <p:spPr>
          <a:xfrm>
            <a:off x="4919472" y="1651635"/>
            <a:ext cx="3886200" cy="1830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LXD exposes metrics at a local endpoint. Scrape with Prometheus, visualize in Grafana. </a:t>
            </a:r>
            <a:endParaRPr b="0" i="0" sz="1050" u="none" cap="none" strike="noStrike">
              <a:solidFill>
                <a:srgbClr val="000000"/>
              </a:solidFill>
              <a:latin typeface="Calibri"/>
              <a:ea typeface="Calibri"/>
              <a:cs typeface="Calibri"/>
              <a:sym typeface="Calibri"/>
            </a:endParaRPr>
          </a:p>
        </p:txBody>
      </p:sp>
      <p:sp>
        <p:nvSpPr>
          <p:cNvPr id="695" name="Google Shape;695;p5"/>
          <p:cNvSpPr/>
          <p:nvPr/>
        </p:nvSpPr>
        <p:spPr>
          <a:xfrm>
            <a:off x="4754880" y="2111693"/>
            <a:ext cx="4114800" cy="731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5"/>
          <p:cNvSpPr/>
          <p:nvPr/>
        </p:nvSpPr>
        <p:spPr>
          <a:xfrm>
            <a:off x="4754880" y="2111693"/>
            <a:ext cx="54900" cy="731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5"/>
          <p:cNvSpPr/>
          <p:nvPr/>
        </p:nvSpPr>
        <p:spPr>
          <a:xfrm>
            <a:off x="4919472" y="2108835"/>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Resource limits enforcement</a:t>
            </a:r>
            <a:endParaRPr b="0" i="0" sz="1300" u="none" cap="none" strike="noStrike">
              <a:solidFill>
                <a:srgbClr val="000000"/>
              </a:solidFill>
              <a:latin typeface="Calibri"/>
              <a:ea typeface="Calibri"/>
              <a:cs typeface="Calibri"/>
              <a:sym typeface="Calibri"/>
            </a:endParaRPr>
          </a:p>
        </p:txBody>
      </p:sp>
      <p:sp>
        <p:nvSpPr>
          <p:cNvPr id="698" name="Google Shape;698;p5"/>
          <p:cNvSpPr/>
          <p:nvPr/>
        </p:nvSpPr>
        <p:spPr>
          <a:xfrm>
            <a:off x="4919472" y="2423160"/>
            <a:ext cx="3886200" cy="1830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Set limits.cpu and limits.memory in profiles. LXD uses cgroups to enforce them — one runaway container cannot starve the others.</a:t>
            </a:r>
            <a:endParaRPr b="0" i="0" sz="1050" u="none" cap="none" strike="noStrike">
              <a:solidFill>
                <a:srgbClr val="000000"/>
              </a:solidFill>
              <a:latin typeface="Calibri"/>
              <a:ea typeface="Calibri"/>
              <a:cs typeface="Calibri"/>
              <a:sym typeface="Calibri"/>
            </a:endParaRPr>
          </a:p>
        </p:txBody>
      </p:sp>
      <p:sp>
        <p:nvSpPr>
          <p:cNvPr id="699" name="Google Shape;699;p5"/>
          <p:cNvSpPr/>
          <p:nvPr/>
        </p:nvSpPr>
        <p:spPr>
          <a:xfrm>
            <a:off x="4754880" y="2934653"/>
            <a:ext cx="4114800" cy="731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0" name="Google Shape;700;p5"/>
          <p:cNvSpPr/>
          <p:nvPr/>
        </p:nvSpPr>
        <p:spPr>
          <a:xfrm>
            <a:off x="4754880" y="2934653"/>
            <a:ext cx="54900" cy="731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5"/>
          <p:cNvSpPr/>
          <p:nvPr/>
        </p:nvSpPr>
        <p:spPr>
          <a:xfrm>
            <a:off x="4919472" y="2948940"/>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OS upgrades inside containers</a:t>
            </a:r>
            <a:endParaRPr b="0" i="0" sz="1300" u="none" cap="none" strike="noStrike">
              <a:solidFill>
                <a:srgbClr val="000000"/>
              </a:solidFill>
              <a:latin typeface="Calibri"/>
              <a:ea typeface="Calibri"/>
              <a:cs typeface="Calibri"/>
              <a:sym typeface="Calibri"/>
            </a:endParaRPr>
          </a:p>
        </p:txBody>
      </p:sp>
      <p:sp>
        <p:nvSpPr>
          <p:cNvPr id="702" name="Google Shape;702;p5"/>
          <p:cNvSpPr/>
          <p:nvPr/>
        </p:nvSpPr>
        <p:spPr>
          <a:xfrm>
            <a:off x="4919472" y="3263265"/>
            <a:ext cx="3886200" cy="1830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Snapshot the container, run apt upgrade inside, verify it works. If something breaks, restore the snapshot. The host is never touched.</a:t>
            </a:r>
            <a:endParaRPr b="0" i="0" sz="1050" u="none" cap="none" strike="noStrike">
              <a:solidFill>
                <a:srgbClr val="000000"/>
              </a:solidFill>
              <a:latin typeface="Calibri"/>
              <a:ea typeface="Calibri"/>
              <a:cs typeface="Calibri"/>
              <a:sym typeface="Calibri"/>
            </a:endParaRPr>
          </a:p>
        </p:txBody>
      </p:sp>
      <p:sp>
        <p:nvSpPr>
          <p:cNvPr id="703" name="Google Shape;703;p5"/>
          <p:cNvSpPr/>
          <p:nvPr/>
        </p:nvSpPr>
        <p:spPr>
          <a:xfrm>
            <a:off x="4754880" y="3757613"/>
            <a:ext cx="4114800" cy="731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5"/>
          <p:cNvSpPr/>
          <p:nvPr/>
        </p:nvSpPr>
        <p:spPr>
          <a:xfrm>
            <a:off x="4754880" y="3757613"/>
            <a:ext cx="54900" cy="731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p5"/>
          <p:cNvSpPr/>
          <p:nvPr/>
        </p:nvSpPr>
        <p:spPr>
          <a:xfrm>
            <a:off x="4919472" y="3754755"/>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Alerting</a:t>
            </a:r>
            <a:endParaRPr b="0" i="0" sz="1300" u="none" cap="none" strike="noStrike">
              <a:solidFill>
                <a:srgbClr val="000000"/>
              </a:solidFill>
              <a:latin typeface="Calibri"/>
              <a:ea typeface="Calibri"/>
              <a:cs typeface="Calibri"/>
              <a:sym typeface="Calibri"/>
            </a:endParaRPr>
          </a:p>
        </p:txBody>
      </p:sp>
      <p:sp>
        <p:nvSpPr>
          <p:cNvPr id="706" name="Google Shape;706;p5"/>
          <p:cNvSpPr/>
          <p:nvPr/>
        </p:nvSpPr>
        <p:spPr>
          <a:xfrm>
            <a:off x="4919472" y="4009073"/>
            <a:ext cx="3886200" cy="1830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Run alertmanager inside a dedicated monitoring container. We use Prometheus  + </a:t>
            </a:r>
            <a:r>
              <a:rPr lang="ko" sz="1050">
                <a:solidFill>
                  <a:srgbClr val="333333"/>
                </a:solidFill>
                <a:latin typeface="Calibri"/>
                <a:ea typeface="Calibri"/>
                <a:cs typeface="Calibri"/>
                <a:sym typeface="Calibri"/>
              </a:rPr>
              <a:t>Pagerduty</a:t>
            </a:r>
            <a:r>
              <a:rPr b="0" i="0" lang="ko" sz="1050" u="none" cap="none" strike="noStrike">
                <a:solidFill>
                  <a:srgbClr val="333333"/>
                </a:solidFill>
                <a:latin typeface="Calibri"/>
                <a:ea typeface="Calibri"/>
                <a:cs typeface="Calibri"/>
                <a:sym typeface="Calibri"/>
              </a:rPr>
              <a:t> for incident notifications.</a:t>
            </a:r>
            <a:endParaRPr b="0" i="0" sz="1050" u="none" cap="none" strike="noStrike">
              <a:solidFill>
                <a:srgbClr val="000000"/>
              </a:solidFill>
              <a:latin typeface="Calibri"/>
              <a:ea typeface="Calibri"/>
              <a:cs typeface="Calibri"/>
              <a:sym typeface="Calibri"/>
            </a:endParaRPr>
          </a:p>
        </p:txBody>
      </p:sp>
      <p:sp>
        <p:nvSpPr>
          <p:cNvPr id="707" name="Google Shape;707;p5"/>
          <p:cNvSpPr/>
          <p:nvPr/>
        </p:nvSpPr>
        <p:spPr>
          <a:xfrm>
            <a:off x="4480560" y="904685"/>
            <a:ext cx="36600" cy="36486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8" name="Google Shape;708;p5"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5E2750"/>
            </a:gs>
            <a:gs pos="100000">
              <a:srgbClr val="2C001E"/>
            </a:gs>
          </a:gsLst>
          <a:lin ang="2700006" scaled="0"/>
        </a:gradFill>
      </p:bgPr>
    </p:bg>
    <p:spTree>
      <p:nvGrpSpPr>
        <p:cNvPr id="712" name="Shape 712"/>
        <p:cNvGrpSpPr/>
        <p:nvPr/>
      </p:nvGrpSpPr>
      <p:grpSpPr>
        <a:xfrm>
          <a:off x="0" y="0"/>
          <a:ext cx="0" cy="0"/>
          <a:chOff x="0" y="0"/>
          <a:chExt cx="0" cy="0"/>
        </a:xfrm>
      </p:grpSpPr>
      <p:sp>
        <p:nvSpPr>
          <p:cNvPr id="713" name="Google Shape;713;p6"/>
          <p:cNvSpPr txBox="1"/>
          <p:nvPr/>
        </p:nvSpPr>
        <p:spPr>
          <a:xfrm>
            <a:off x="173725" y="2146750"/>
            <a:ext cx="87048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ko" sz="3200">
                <a:solidFill>
                  <a:schemeClr val="lt1"/>
                </a:solidFill>
                <a:latin typeface="Calibri"/>
                <a:ea typeface="Calibri"/>
                <a:cs typeface="Calibri"/>
                <a:sym typeface="Calibri"/>
              </a:rPr>
              <a:t>Part 9 — The Cost Reality Check</a:t>
            </a:r>
            <a:endParaRPr sz="3200">
              <a:solidFill>
                <a:schemeClr val="dk1"/>
              </a:solidFill>
              <a:latin typeface="Calibri"/>
              <a:ea typeface="Calibri"/>
              <a:cs typeface="Calibri"/>
              <a:sym typeface="Calibri"/>
            </a:endParaRPr>
          </a:p>
        </p:txBody>
      </p:sp>
      <p:pic>
        <p:nvPicPr>
          <p:cNvPr id="714" name="Google Shape;714;p6" title="Untitled design (7).png"/>
          <p:cNvPicPr preferRelativeResize="0"/>
          <p:nvPr/>
        </p:nvPicPr>
        <p:blipFill>
          <a:blip r:embed="rId3">
            <a:alphaModFix/>
          </a:blip>
          <a:stretch>
            <a:fillRect/>
          </a:stretch>
        </p:blipFill>
        <p:spPr>
          <a:xfrm>
            <a:off x="6999884" y="4706961"/>
            <a:ext cx="1897919" cy="320325"/>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5E2750"/>
            </a:gs>
            <a:gs pos="100000">
              <a:srgbClr val="2C001E"/>
            </a:gs>
          </a:gsLst>
          <a:lin ang="2700006" scaled="0"/>
        </a:gradFill>
      </p:bgPr>
    </p:bg>
    <p:spTree>
      <p:nvGrpSpPr>
        <p:cNvPr id="718" name="Shape 718"/>
        <p:cNvGrpSpPr/>
        <p:nvPr/>
      </p:nvGrpSpPr>
      <p:grpSpPr>
        <a:xfrm>
          <a:off x="0" y="0"/>
          <a:ext cx="0" cy="0"/>
          <a:chOff x="0" y="0"/>
          <a:chExt cx="0" cy="0"/>
        </a:xfrm>
      </p:grpSpPr>
      <p:sp>
        <p:nvSpPr>
          <p:cNvPr id="719" name="Google Shape;719;p7"/>
          <p:cNvSpPr/>
          <p:nvPr/>
        </p:nvSpPr>
        <p:spPr>
          <a:xfrm>
            <a:off x="548640" y="18859"/>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chemeClr val="lt1"/>
                </a:solidFill>
                <a:latin typeface="Calibri"/>
                <a:ea typeface="Calibri"/>
                <a:cs typeface="Calibri"/>
                <a:sym typeface="Calibri"/>
              </a:rPr>
              <a:t>The Cost Reality Check</a:t>
            </a:r>
            <a:endParaRPr b="0" i="0" sz="2800" u="none" cap="none" strike="noStrike">
              <a:solidFill>
                <a:schemeClr val="lt1"/>
              </a:solidFill>
              <a:latin typeface="Calibri"/>
              <a:ea typeface="Calibri"/>
              <a:cs typeface="Calibri"/>
              <a:sym typeface="Calibri"/>
            </a:endParaRPr>
          </a:p>
        </p:txBody>
      </p:sp>
      <p:sp>
        <p:nvSpPr>
          <p:cNvPr id="720" name="Google Shape;720;p7"/>
          <p:cNvSpPr/>
          <p:nvPr/>
        </p:nvSpPr>
        <p:spPr>
          <a:xfrm>
            <a:off x="548640" y="695516"/>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7"/>
          <p:cNvSpPr/>
          <p:nvPr/>
        </p:nvSpPr>
        <p:spPr>
          <a:xfrm>
            <a:off x="548640" y="704880"/>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chemeClr val="lt1"/>
                </a:solidFill>
                <a:latin typeface="Calibri"/>
                <a:ea typeface="Calibri"/>
                <a:cs typeface="Calibri"/>
                <a:sym typeface="Calibri"/>
              </a:rPr>
              <a:t>Real numbers from running 39 VMs in production across 8 African markets</a:t>
            </a:r>
            <a:endParaRPr b="0" i="0" sz="1300" u="none" cap="none" strike="noStrike">
              <a:solidFill>
                <a:schemeClr val="lt1"/>
              </a:solidFill>
              <a:latin typeface="Calibri"/>
              <a:ea typeface="Calibri"/>
              <a:cs typeface="Calibri"/>
              <a:sym typeface="Calibri"/>
            </a:endParaRPr>
          </a:p>
        </p:txBody>
      </p:sp>
      <p:sp>
        <p:nvSpPr>
          <p:cNvPr id="722" name="Google Shape;722;p7"/>
          <p:cNvSpPr/>
          <p:nvPr/>
        </p:nvSpPr>
        <p:spPr>
          <a:xfrm>
            <a:off x="365760" y="1024700"/>
            <a:ext cx="2560200" cy="530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7"/>
          <p:cNvSpPr/>
          <p:nvPr/>
        </p:nvSpPr>
        <p:spPr>
          <a:xfrm>
            <a:off x="438912" y="1024700"/>
            <a:ext cx="2469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0000"/>
              </a:buClr>
              <a:buSzPts val="1250"/>
              <a:buFont typeface="Calibri"/>
              <a:buNone/>
            </a:pPr>
            <a:r>
              <a:t/>
            </a:r>
            <a:endParaRPr b="0" i="0" sz="1250" u="none" cap="none" strike="noStrike">
              <a:solidFill>
                <a:srgbClr val="000000"/>
              </a:solidFill>
              <a:latin typeface="Calibri"/>
              <a:ea typeface="Calibri"/>
              <a:cs typeface="Calibri"/>
              <a:sym typeface="Calibri"/>
            </a:endParaRPr>
          </a:p>
        </p:txBody>
      </p:sp>
      <p:sp>
        <p:nvSpPr>
          <p:cNvPr id="724" name="Google Shape;724;p7"/>
          <p:cNvSpPr/>
          <p:nvPr/>
        </p:nvSpPr>
        <p:spPr>
          <a:xfrm>
            <a:off x="2926080" y="1024700"/>
            <a:ext cx="2651700" cy="530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7"/>
          <p:cNvSpPr/>
          <p:nvPr/>
        </p:nvSpPr>
        <p:spPr>
          <a:xfrm>
            <a:off x="2999232" y="1024700"/>
            <a:ext cx="2560200" cy="5304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chemeClr val="lt1"/>
              </a:buClr>
              <a:buSzPts val="1250"/>
              <a:buFont typeface="Calibri"/>
              <a:buNone/>
            </a:pPr>
            <a:r>
              <a:rPr b="1" lang="ko" sz="1250">
                <a:solidFill>
                  <a:schemeClr val="lt1"/>
                </a:solidFill>
                <a:latin typeface="Calibri"/>
                <a:ea typeface="Calibri"/>
                <a:cs typeface="Calibri"/>
                <a:sym typeface="Calibri"/>
              </a:rPr>
              <a:t>AWS EC2 — r5.2xlarge</a:t>
            </a:r>
            <a:endParaRPr b="1" sz="1250">
              <a:solidFill>
                <a:srgbClr val="FFFFFF"/>
              </a:solidFill>
              <a:latin typeface="Calibri"/>
              <a:ea typeface="Calibri"/>
              <a:cs typeface="Calibri"/>
              <a:sym typeface="Calibri"/>
            </a:endParaRPr>
          </a:p>
        </p:txBody>
      </p:sp>
      <p:sp>
        <p:nvSpPr>
          <p:cNvPr id="726" name="Google Shape;726;p7"/>
          <p:cNvSpPr/>
          <p:nvPr/>
        </p:nvSpPr>
        <p:spPr>
          <a:xfrm>
            <a:off x="5577840" y="1024700"/>
            <a:ext cx="2834700" cy="5304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7"/>
          <p:cNvSpPr/>
          <p:nvPr/>
        </p:nvSpPr>
        <p:spPr>
          <a:xfrm>
            <a:off x="5650992" y="1024700"/>
            <a:ext cx="2743200" cy="5304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chemeClr val="lt1"/>
              </a:buClr>
              <a:buSzPts val="1250"/>
              <a:buFont typeface="Calibri"/>
              <a:buNone/>
            </a:pPr>
            <a:r>
              <a:rPr b="1" lang="ko" sz="1250">
                <a:solidFill>
                  <a:schemeClr val="lt1"/>
                </a:solidFill>
                <a:latin typeface="Calibri"/>
                <a:ea typeface="Calibri"/>
                <a:cs typeface="Calibri"/>
                <a:sym typeface="Calibri"/>
              </a:rPr>
              <a:t>Hetzner AX42 — bare metal</a:t>
            </a:r>
            <a:endParaRPr b="1" sz="1250">
              <a:solidFill>
                <a:srgbClr val="FFFFFF"/>
              </a:solidFill>
              <a:latin typeface="Calibri"/>
              <a:ea typeface="Calibri"/>
              <a:cs typeface="Calibri"/>
              <a:sym typeface="Calibri"/>
            </a:endParaRPr>
          </a:p>
        </p:txBody>
      </p:sp>
      <p:sp>
        <p:nvSpPr>
          <p:cNvPr id="728" name="Google Shape;728;p7"/>
          <p:cNvSpPr/>
          <p:nvPr/>
        </p:nvSpPr>
        <p:spPr>
          <a:xfrm>
            <a:off x="365760" y="1555052"/>
            <a:ext cx="25602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7"/>
          <p:cNvSpPr/>
          <p:nvPr/>
        </p:nvSpPr>
        <p:spPr>
          <a:xfrm>
            <a:off x="457200" y="1555052"/>
            <a:ext cx="2423100" cy="4482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rgbClr val="222222"/>
              </a:buClr>
              <a:buSzPts val="1200"/>
              <a:buFont typeface="Calibri"/>
              <a:buNone/>
            </a:pPr>
            <a:r>
              <a:rPr b="1" lang="ko" sz="1200">
                <a:solidFill>
                  <a:srgbClr val="222222"/>
                </a:solidFill>
                <a:latin typeface="Calibri"/>
                <a:ea typeface="Calibri"/>
                <a:cs typeface="Calibri"/>
                <a:sym typeface="Calibri"/>
              </a:rPr>
              <a:t>Specs / Cost</a:t>
            </a:r>
            <a:endParaRPr b="1" sz="1200">
              <a:solidFill>
                <a:srgbClr val="222222"/>
              </a:solidFill>
              <a:latin typeface="Calibri"/>
              <a:ea typeface="Calibri"/>
              <a:cs typeface="Calibri"/>
              <a:sym typeface="Calibri"/>
            </a:endParaRPr>
          </a:p>
        </p:txBody>
      </p:sp>
      <p:sp>
        <p:nvSpPr>
          <p:cNvPr id="730" name="Google Shape;730;p7"/>
          <p:cNvSpPr/>
          <p:nvPr/>
        </p:nvSpPr>
        <p:spPr>
          <a:xfrm>
            <a:off x="2926080" y="1555052"/>
            <a:ext cx="2651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7"/>
          <p:cNvSpPr/>
          <p:nvPr/>
        </p:nvSpPr>
        <p:spPr>
          <a:xfrm>
            <a:off x="3017520" y="1555052"/>
            <a:ext cx="2514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222222"/>
              </a:buClr>
              <a:buSzPts val="1300"/>
              <a:buFont typeface="Calibri"/>
              <a:buNone/>
            </a:pPr>
            <a:r>
              <a:rPr lang="ko" sz="1300">
                <a:solidFill>
                  <a:srgbClr val="222222"/>
                </a:solidFill>
                <a:latin typeface="Calibri"/>
                <a:ea typeface="Calibri"/>
                <a:cs typeface="Calibri"/>
                <a:sym typeface="Calibri"/>
              </a:rPr>
              <a:t>8 vCPU  |  64 GB RAM</a:t>
            </a:r>
            <a:br>
              <a:rPr lang="ko" sz="1300">
                <a:solidFill>
                  <a:srgbClr val="222222"/>
                </a:solidFill>
                <a:latin typeface="Calibri"/>
                <a:ea typeface="Calibri"/>
                <a:cs typeface="Calibri"/>
                <a:sym typeface="Calibri"/>
              </a:rPr>
            </a:br>
            <a:r>
              <a:rPr lang="ko" sz="1300">
                <a:solidFill>
                  <a:srgbClr val="222222"/>
                </a:solidFill>
                <a:latin typeface="Calibri"/>
                <a:ea typeface="Calibri"/>
                <a:cs typeface="Calibri"/>
                <a:sym typeface="Calibri"/>
              </a:rPr>
              <a:t>No local disk (EBS extra ~$50/mo)</a:t>
            </a:r>
            <a:endParaRPr b="0" i="0" sz="1300" u="none" cap="none" strike="noStrike">
              <a:solidFill>
                <a:srgbClr val="000000"/>
              </a:solidFill>
              <a:latin typeface="Calibri"/>
              <a:ea typeface="Calibri"/>
              <a:cs typeface="Calibri"/>
              <a:sym typeface="Calibri"/>
            </a:endParaRPr>
          </a:p>
        </p:txBody>
      </p:sp>
      <p:sp>
        <p:nvSpPr>
          <p:cNvPr id="732" name="Google Shape;732;p7"/>
          <p:cNvSpPr/>
          <p:nvPr/>
        </p:nvSpPr>
        <p:spPr>
          <a:xfrm>
            <a:off x="5577840" y="1555052"/>
            <a:ext cx="2834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7"/>
          <p:cNvSpPr/>
          <p:nvPr/>
        </p:nvSpPr>
        <p:spPr>
          <a:xfrm>
            <a:off x="5669280" y="1648118"/>
            <a:ext cx="2697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chemeClr val="dk1"/>
              </a:buClr>
              <a:buSzPts val="1100"/>
              <a:buFont typeface="Arial"/>
              <a:buNone/>
            </a:pPr>
            <a:r>
              <a:rPr lang="ko" sz="900">
                <a:solidFill>
                  <a:schemeClr val="dk1"/>
                </a:solidFill>
                <a:latin typeface="Calibri"/>
                <a:ea typeface="Calibri"/>
                <a:cs typeface="Calibri"/>
                <a:sym typeface="Calibri"/>
              </a:rPr>
              <a:t>€46 / month (~$50) | 8 cores  |  64 GB DDR5 RAM | 2× 512 GB NVMe SSD (RAID 1)</a:t>
            </a:r>
            <a:endParaRPr sz="900">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100"/>
              <a:buFont typeface="Arial"/>
              <a:buNone/>
            </a:pPr>
            <a:r>
              <a:rPr lang="ko" sz="900">
                <a:solidFill>
                  <a:schemeClr val="dk1"/>
                </a:solidFill>
                <a:latin typeface="Calibri"/>
                <a:ea typeface="Calibri"/>
                <a:cs typeface="Calibri"/>
                <a:sym typeface="Calibri"/>
              </a:rPr>
              <a:t>Unlimited traffic  |  1 Gbps</a:t>
            </a:r>
            <a:endParaRPr sz="900">
              <a:solidFill>
                <a:schemeClr val="dk1"/>
              </a:solidFill>
              <a:latin typeface="Calibri"/>
              <a:ea typeface="Calibri"/>
              <a:cs typeface="Calibri"/>
              <a:sym typeface="Calibri"/>
            </a:endParaRPr>
          </a:p>
          <a:p>
            <a:pPr indent="0" lvl="0" marL="0" marR="0" rtl="0" algn="ctr">
              <a:spcBef>
                <a:spcPts val="0"/>
              </a:spcBef>
              <a:spcAft>
                <a:spcPts val="0"/>
              </a:spcAft>
              <a:buClr>
                <a:srgbClr val="222222"/>
              </a:buClr>
              <a:buSzPts val="1300"/>
              <a:buFont typeface="Calibri"/>
              <a:buNone/>
            </a:pPr>
            <a:r>
              <a:t/>
            </a:r>
            <a:endParaRPr sz="1300">
              <a:solidFill>
                <a:srgbClr val="222222"/>
              </a:solidFill>
              <a:latin typeface="Calibri"/>
              <a:ea typeface="Calibri"/>
              <a:cs typeface="Calibri"/>
              <a:sym typeface="Calibri"/>
            </a:endParaRPr>
          </a:p>
        </p:txBody>
      </p:sp>
      <p:sp>
        <p:nvSpPr>
          <p:cNvPr id="734" name="Google Shape;734;p7"/>
          <p:cNvSpPr/>
          <p:nvPr/>
        </p:nvSpPr>
        <p:spPr>
          <a:xfrm>
            <a:off x="365760" y="2030540"/>
            <a:ext cx="25602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5" name="Google Shape;735;p7"/>
          <p:cNvSpPr/>
          <p:nvPr/>
        </p:nvSpPr>
        <p:spPr>
          <a:xfrm>
            <a:off x="457200" y="2030540"/>
            <a:ext cx="2423100" cy="448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Annual cost</a:t>
            </a:r>
            <a:endParaRPr b="0" i="0" sz="1200" u="none" cap="none" strike="noStrike">
              <a:solidFill>
                <a:srgbClr val="000000"/>
              </a:solidFill>
              <a:latin typeface="Calibri"/>
              <a:ea typeface="Calibri"/>
              <a:cs typeface="Calibri"/>
              <a:sym typeface="Calibri"/>
            </a:endParaRPr>
          </a:p>
        </p:txBody>
      </p:sp>
      <p:sp>
        <p:nvSpPr>
          <p:cNvPr id="736" name="Google Shape;736;p7"/>
          <p:cNvSpPr/>
          <p:nvPr/>
        </p:nvSpPr>
        <p:spPr>
          <a:xfrm>
            <a:off x="2926080" y="2030540"/>
            <a:ext cx="2651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7"/>
          <p:cNvSpPr/>
          <p:nvPr/>
        </p:nvSpPr>
        <p:spPr>
          <a:xfrm>
            <a:off x="3017520" y="2030540"/>
            <a:ext cx="2514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222222"/>
              </a:buClr>
              <a:buSzPts val="1300"/>
              <a:buFont typeface="Calibri"/>
              <a:buNone/>
            </a:pPr>
            <a:r>
              <a:rPr lang="ko" sz="1300">
                <a:solidFill>
                  <a:srgbClr val="222222"/>
                </a:solidFill>
                <a:latin typeface="Calibri"/>
                <a:ea typeface="Calibri"/>
                <a:cs typeface="Calibri"/>
                <a:sym typeface="Calibri"/>
              </a:rPr>
              <a:t>~$4,416 / year (+ EBS + egress)</a:t>
            </a:r>
            <a:endParaRPr sz="1300">
              <a:solidFill>
                <a:srgbClr val="222222"/>
              </a:solidFill>
              <a:latin typeface="Calibri"/>
              <a:ea typeface="Calibri"/>
              <a:cs typeface="Calibri"/>
              <a:sym typeface="Calibri"/>
            </a:endParaRPr>
          </a:p>
        </p:txBody>
      </p:sp>
      <p:sp>
        <p:nvSpPr>
          <p:cNvPr id="738" name="Google Shape;738;p7"/>
          <p:cNvSpPr/>
          <p:nvPr/>
        </p:nvSpPr>
        <p:spPr>
          <a:xfrm>
            <a:off x="5577840" y="2030540"/>
            <a:ext cx="2834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7"/>
          <p:cNvSpPr/>
          <p:nvPr/>
        </p:nvSpPr>
        <p:spPr>
          <a:xfrm>
            <a:off x="5669280" y="2030540"/>
            <a:ext cx="2697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222222"/>
              </a:buClr>
              <a:buSzPts val="1300"/>
              <a:buFont typeface="Calibri"/>
              <a:buNone/>
            </a:pPr>
            <a:r>
              <a:rPr lang="ko" sz="1300">
                <a:solidFill>
                  <a:srgbClr val="222222"/>
                </a:solidFill>
                <a:latin typeface="Calibri"/>
                <a:ea typeface="Calibri"/>
                <a:cs typeface="Calibri"/>
                <a:sym typeface="Calibri"/>
              </a:rPr>
              <a:t>~$600 / year (all-inclusive)</a:t>
            </a:r>
            <a:endParaRPr sz="1300">
              <a:solidFill>
                <a:srgbClr val="222222"/>
              </a:solidFill>
              <a:latin typeface="Calibri"/>
              <a:ea typeface="Calibri"/>
              <a:cs typeface="Calibri"/>
              <a:sym typeface="Calibri"/>
            </a:endParaRPr>
          </a:p>
        </p:txBody>
      </p:sp>
      <p:sp>
        <p:nvSpPr>
          <p:cNvPr id="740" name="Google Shape;740;p7"/>
          <p:cNvSpPr/>
          <p:nvPr/>
        </p:nvSpPr>
        <p:spPr>
          <a:xfrm>
            <a:off x="365760" y="2506028"/>
            <a:ext cx="25602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1" name="Google Shape;741;p7"/>
          <p:cNvSpPr/>
          <p:nvPr/>
        </p:nvSpPr>
        <p:spPr>
          <a:xfrm>
            <a:off x="457200" y="2506028"/>
            <a:ext cx="2423100" cy="448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lang="ko" sz="1200">
                <a:solidFill>
                  <a:srgbClr val="222222"/>
                </a:solidFill>
                <a:latin typeface="Calibri"/>
                <a:ea typeface="Calibri"/>
                <a:cs typeface="Calibri"/>
                <a:sym typeface="Calibri"/>
              </a:rPr>
              <a:t>Value</a:t>
            </a:r>
            <a:endParaRPr b="0" i="0" sz="1200" u="none" cap="none" strike="noStrike">
              <a:solidFill>
                <a:srgbClr val="000000"/>
              </a:solidFill>
              <a:latin typeface="Calibri"/>
              <a:ea typeface="Calibri"/>
              <a:cs typeface="Calibri"/>
              <a:sym typeface="Calibri"/>
            </a:endParaRPr>
          </a:p>
        </p:txBody>
      </p:sp>
      <p:sp>
        <p:nvSpPr>
          <p:cNvPr id="742" name="Google Shape;742;p7"/>
          <p:cNvSpPr/>
          <p:nvPr/>
        </p:nvSpPr>
        <p:spPr>
          <a:xfrm>
            <a:off x="2926080" y="2506028"/>
            <a:ext cx="2651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3" name="Google Shape;743;p7"/>
          <p:cNvSpPr/>
          <p:nvPr/>
        </p:nvSpPr>
        <p:spPr>
          <a:xfrm>
            <a:off x="3017520" y="2574277"/>
            <a:ext cx="2514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AA0000"/>
              </a:buClr>
              <a:buSzPts val="1300"/>
              <a:buFont typeface="Calibri"/>
              <a:buNone/>
            </a:pPr>
            <a:r>
              <a:rPr b="1" lang="ko" sz="1100">
                <a:solidFill>
                  <a:srgbClr val="AA0000"/>
                </a:solidFill>
                <a:latin typeface="Calibri"/>
                <a:ea typeface="Calibri"/>
                <a:cs typeface="Calibri"/>
                <a:sym typeface="Calibri"/>
              </a:rPr>
              <a:t>Same specs on AWS costs 7× more — and you still pay extra for storage and traffic</a:t>
            </a:r>
            <a:endParaRPr sz="1100">
              <a:solidFill>
                <a:schemeClr val="dk1"/>
              </a:solidFill>
              <a:latin typeface="Calibri"/>
              <a:ea typeface="Calibri"/>
              <a:cs typeface="Calibri"/>
              <a:sym typeface="Calibri"/>
            </a:endParaRPr>
          </a:p>
          <a:p>
            <a:pPr indent="0" lvl="0" marL="0" marR="0" rtl="0" algn="ctr">
              <a:spcBef>
                <a:spcPts val="0"/>
              </a:spcBef>
              <a:spcAft>
                <a:spcPts val="0"/>
              </a:spcAft>
              <a:buClr>
                <a:srgbClr val="AA0000"/>
              </a:buClr>
              <a:buSzPts val="1300"/>
              <a:buFont typeface="Calibri"/>
              <a:buNone/>
            </a:pPr>
            <a:r>
              <a:t/>
            </a:r>
            <a:endParaRPr b="1" sz="1300">
              <a:solidFill>
                <a:srgbClr val="AA0000"/>
              </a:solidFill>
              <a:latin typeface="Calibri"/>
              <a:ea typeface="Calibri"/>
              <a:cs typeface="Calibri"/>
              <a:sym typeface="Calibri"/>
            </a:endParaRPr>
          </a:p>
        </p:txBody>
      </p:sp>
      <p:sp>
        <p:nvSpPr>
          <p:cNvPr id="744" name="Google Shape;744;p7"/>
          <p:cNvSpPr/>
          <p:nvPr/>
        </p:nvSpPr>
        <p:spPr>
          <a:xfrm>
            <a:off x="5577840" y="2506028"/>
            <a:ext cx="2834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7"/>
          <p:cNvSpPr/>
          <p:nvPr/>
        </p:nvSpPr>
        <p:spPr>
          <a:xfrm>
            <a:off x="5669280" y="2555663"/>
            <a:ext cx="2697600" cy="4482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1A6B3A"/>
              </a:buClr>
              <a:buSzPts val="1300"/>
              <a:buFont typeface="Calibri"/>
              <a:buNone/>
            </a:pPr>
            <a:r>
              <a:rPr b="1" lang="ko" sz="1300">
                <a:solidFill>
                  <a:srgbClr val="1A6B3A"/>
                </a:solidFill>
                <a:latin typeface="Calibri"/>
                <a:ea typeface="Calibri"/>
                <a:cs typeface="Calibri"/>
                <a:sym typeface="Calibri"/>
              </a:rPr>
              <a:t>Dedicated physical cores + local NVMe + unlimited traffic. No surprise bills.</a:t>
            </a:r>
            <a:endParaRPr sz="1300">
              <a:solidFill>
                <a:schemeClr val="dk1"/>
              </a:solidFill>
              <a:latin typeface="Calibri"/>
              <a:ea typeface="Calibri"/>
              <a:cs typeface="Calibri"/>
              <a:sym typeface="Calibri"/>
            </a:endParaRPr>
          </a:p>
          <a:p>
            <a:pPr indent="0" lvl="0" marL="0" marR="0" rtl="0" algn="ctr">
              <a:spcBef>
                <a:spcPts val="0"/>
              </a:spcBef>
              <a:spcAft>
                <a:spcPts val="0"/>
              </a:spcAft>
              <a:buClr>
                <a:srgbClr val="1A6B3A"/>
              </a:buClr>
              <a:buSzPts val="1300"/>
              <a:buFont typeface="Calibri"/>
              <a:buNone/>
            </a:pPr>
            <a:r>
              <a:t/>
            </a:r>
            <a:endParaRPr b="1" sz="1300">
              <a:solidFill>
                <a:srgbClr val="1A6B3A"/>
              </a:solidFill>
              <a:latin typeface="Calibri"/>
              <a:ea typeface="Calibri"/>
              <a:cs typeface="Calibri"/>
              <a:sym typeface="Calibri"/>
            </a:endParaRPr>
          </a:p>
        </p:txBody>
      </p:sp>
      <p:sp>
        <p:nvSpPr>
          <p:cNvPr id="746" name="Google Shape;746;p7"/>
          <p:cNvSpPr/>
          <p:nvPr/>
        </p:nvSpPr>
        <p:spPr>
          <a:xfrm>
            <a:off x="365760" y="2981516"/>
            <a:ext cx="25602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7" name="Google Shape;747;p7"/>
          <p:cNvSpPr/>
          <p:nvPr/>
        </p:nvSpPr>
        <p:spPr>
          <a:xfrm>
            <a:off x="457200" y="2981516"/>
            <a:ext cx="2423100" cy="448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Licensing</a:t>
            </a:r>
            <a:endParaRPr b="0" i="0" sz="1200" u="none" cap="none" strike="noStrike">
              <a:solidFill>
                <a:srgbClr val="000000"/>
              </a:solidFill>
              <a:latin typeface="Calibri"/>
              <a:ea typeface="Calibri"/>
              <a:cs typeface="Calibri"/>
              <a:sym typeface="Calibri"/>
            </a:endParaRPr>
          </a:p>
        </p:txBody>
      </p:sp>
      <p:sp>
        <p:nvSpPr>
          <p:cNvPr id="748" name="Google Shape;748;p7"/>
          <p:cNvSpPr/>
          <p:nvPr/>
        </p:nvSpPr>
        <p:spPr>
          <a:xfrm>
            <a:off x="2926080" y="2981516"/>
            <a:ext cx="2651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7"/>
          <p:cNvSpPr/>
          <p:nvPr/>
        </p:nvSpPr>
        <p:spPr>
          <a:xfrm>
            <a:off x="3017520" y="2981516"/>
            <a:ext cx="2514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Included in EC2</a:t>
            </a:r>
            <a:endParaRPr b="0" i="0" sz="1300" u="none" cap="none" strike="noStrike">
              <a:solidFill>
                <a:srgbClr val="000000"/>
              </a:solidFill>
              <a:latin typeface="Calibri"/>
              <a:ea typeface="Calibri"/>
              <a:cs typeface="Calibri"/>
              <a:sym typeface="Calibri"/>
            </a:endParaRPr>
          </a:p>
        </p:txBody>
      </p:sp>
      <p:sp>
        <p:nvSpPr>
          <p:cNvPr id="750" name="Google Shape;750;p7"/>
          <p:cNvSpPr/>
          <p:nvPr/>
        </p:nvSpPr>
        <p:spPr>
          <a:xfrm>
            <a:off x="5577840" y="2981516"/>
            <a:ext cx="2834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1" name="Google Shape;751;p7"/>
          <p:cNvSpPr/>
          <p:nvPr/>
        </p:nvSpPr>
        <p:spPr>
          <a:xfrm>
            <a:off x="5669280" y="2981516"/>
            <a:ext cx="2697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$0 — LXD is free and open source</a:t>
            </a:r>
            <a:endParaRPr b="0" i="0" sz="1300" u="none" cap="none" strike="noStrike">
              <a:solidFill>
                <a:srgbClr val="000000"/>
              </a:solidFill>
              <a:latin typeface="Calibri"/>
              <a:ea typeface="Calibri"/>
              <a:cs typeface="Calibri"/>
              <a:sym typeface="Calibri"/>
            </a:endParaRPr>
          </a:p>
        </p:txBody>
      </p:sp>
      <p:sp>
        <p:nvSpPr>
          <p:cNvPr id="752" name="Google Shape;752;p7"/>
          <p:cNvSpPr/>
          <p:nvPr/>
        </p:nvSpPr>
        <p:spPr>
          <a:xfrm>
            <a:off x="365760" y="3457004"/>
            <a:ext cx="25602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7"/>
          <p:cNvSpPr/>
          <p:nvPr/>
        </p:nvSpPr>
        <p:spPr>
          <a:xfrm>
            <a:off x="457200" y="3457004"/>
            <a:ext cx="2423100" cy="448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Root access</a:t>
            </a:r>
            <a:endParaRPr b="0" i="0" sz="1200" u="none" cap="none" strike="noStrike">
              <a:solidFill>
                <a:srgbClr val="000000"/>
              </a:solidFill>
              <a:latin typeface="Calibri"/>
              <a:ea typeface="Calibri"/>
              <a:cs typeface="Calibri"/>
              <a:sym typeface="Calibri"/>
            </a:endParaRPr>
          </a:p>
        </p:txBody>
      </p:sp>
      <p:sp>
        <p:nvSpPr>
          <p:cNvPr id="754" name="Google Shape;754;p7"/>
          <p:cNvSpPr/>
          <p:nvPr/>
        </p:nvSpPr>
        <p:spPr>
          <a:xfrm>
            <a:off x="2926080" y="3457004"/>
            <a:ext cx="2651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7"/>
          <p:cNvSpPr/>
          <p:nvPr/>
        </p:nvSpPr>
        <p:spPr>
          <a:xfrm>
            <a:off x="3017520" y="3457004"/>
            <a:ext cx="2514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Limited (managed)</a:t>
            </a:r>
            <a:endParaRPr b="0" i="0" sz="1300" u="none" cap="none" strike="noStrike">
              <a:solidFill>
                <a:srgbClr val="000000"/>
              </a:solidFill>
              <a:latin typeface="Calibri"/>
              <a:ea typeface="Calibri"/>
              <a:cs typeface="Calibri"/>
              <a:sym typeface="Calibri"/>
            </a:endParaRPr>
          </a:p>
        </p:txBody>
      </p:sp>
      <p:sp>
        <p:nvSpPr>
          <p:cNvPr id="756" name="Google Shape;756;p7"/>
          <p:cNvSpPr/>
          <p:nvPr/>
        </p:nvSpPr>
        <p:spPr>
          <a:xfrm>
            <a:off x="5577840" y="3457004"/>
            <a:ext cx="2834700" cy="4482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7" name="Google Shape;757;p7"/>
          <p:cNvSpPr/>
          <p:nvPr/>
        </p:nvSpPr>
        <p:spPr>
          <a:xfrm>
            <a:off x="5669280" y="3457004"/>
            <a:ext cx="2697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Full bare metal — you own everything</a:t>
            </a:r>
            <a:endParaRPr b="0" i="0" sz="1300" u="none" cap="none" strike="noStrike">
              <a:solidFill>
                <a:srgbClr val="000000"/>
              </a:solidFill>
              <a:latin typeface="Calibri"/>
              <a:ea typeface="Calibri"/>
              <a:cs typeface="Calibri"/>
              <a:sym typeface="Calibri"/>
            </a:endParaRPr>
          </a:p>
        </p:txBody>
      </p:sp>
      <p:sp>
        <p:nvSpPr>
          <p:cNvPr id="758" name="Google Shape;758;p7"/>
          <p:cNvSpPr/>
          <p:nvPr/>
        </p:nvSpPr>
        <p:spPr>
          <a:xfrm>
            <a:off x="365760" y="3932492"/>
            <a:ext cx="25602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7"/>
          <p:cNvSpPr/>
          <p:nvPr/>
        </p:nvSpPr>
        <p:spPr>
          <a:xfrm>
            <a:off x="457200" y="3932492"/>
            <a:ext cx="2423100" cy="448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rPr b="1" i="0" lang="ko" sz="1200" u="none" cap="none" strike="noStrike">
                <a:solidFill>
                  <a:srgbClr val="222222"/>
                </a:solidFill>
                <a:latin typeface="Calibri"/>
                <a:ea typeface="Calibri"/>
                <a:cs typeface="Calibri"/>
                <a:sym typeface="Calibri"/>
              </a:rPr>
              <a:t>Customization</a:t>
            </a:r>
            <a:endParaRPr b="0" i="0" sz="1200" u="none" cap="none" strike="noStrike">
              <a:solidFill>
                <a:srgbClr val="000000"/>
              </a:solidFill>
              <a:latin typeface="Calibri"/>
              <a:ea typeface="Calibri"/>
              <a:cs typeface="Calibri"/>
              <a:sym typeface="Calibri"/>
            </a:endParaRPr>
          </a:p>
        </p:txBody>
      </p:sp>
      <p:sp>
        <p:nvSpPr>
          <p:cNvPr id="760" name="Google Shape;760;p7"/>
          <p:cNvSpPr/>
          <p:nvPr/>
        </p:nvSpPr>
        <p:spPr>
          <a:xfrm>
            <a:off x="2926080" y="3932492"/>
            <a:ext cx="2651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1" name="Google Shape;761;p7"/>
          <p:cNvSpPr/>
          <p:nvPr/>
        </p:nvSpPr>
        <p:spPr>
          <a:xfrm>
            <a:off x="3017520" y="3932492"/>
            <a:ext cx="2514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Limited by AWS</a:t>
            </a:r>
            <a:endParaRPr b="0" i="0" sz="1300" u="none" cap="none" strike="noStrike">
              <a:solidFill>
                <a:srgbClr val="000000"/>
              </a:solidFill>
              <a:latin typeface="Calibri"/>
              <a:ea typeface="Calibri"/>
              <a:cs typeface="Calibri"/>
              <a:sym typeface="Calibri"/>
            </a:endParaRPr>
          </a:p>
        </p:txBody>
      </p:sp>
      <p:sp>
        <p:nvSpPr>
          <p:cNvPr id="762" name="Google Shape;762;p7"/>
          <p:cNvSpPr/>
          <p:nvPr/>
        </p:nvSpPr>
        <p:spPr>
          <a:xfrm>
            <a:off x="5577840" y="3932492"/>
            <a:ext cx="2834700" cy="4482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7"/>
          <p:cNvSpPr/>
          <p:nvPr/>
        </p:nvSpPr>
        <p:spPr>
          <a:xfrm>
            <a:off x="5669280" y="3932492"/>
            <a:ext cx="2697600" cy="448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300"/>
              <a:buFont typeface="Calibri"/>
              <a:buNone/>
            </a:pPr>
            <a:r>
              <a:rPr b="0" i="0" lang="ko" sz="1300" u="none" cap="none" strike="noStrike">
                <a:solidFill>
                  <a:srgbClr val="222222"/>
                </a:solidFill>
                <a:latin typeface="Calibri"/>
                <a:ea typeface="Calibri"/>
                <a:cs typeface="Calibri"/>
                <a:sym typeface="Calibri"/>
              </a:rPr>
              <a:t>Any kernel module, any config</a:t>
            </a:r>
            <a:endParaRPr b="0" i="0" sz="1300" u="none" cap="none" strike="noStrike">
              <a:solidFill>
                <a:srgbClr val="000000"/>
              </a:solidFill>
              <a:latin typeface="Calibri"/>
              <a:ea typeface="Calibri"/>
              <a:cs typeface="Calibri"/>
              <a:sym typeface="Calibri"/>
            </a:endParaRPr>
          </a:p>
        </p:txBody>
      </p:sp>
      <p:sp>
        <p:nvSpPr>
          <p:cNvPr id="764" name="Google Shape;764;p7"/>
          <p:cNvSpPr/>
          <p:nvPr/>
        </p:nvSpPr>
        <p:spPr>
          <a:xfrm>
            <a:off x="365760" y="4469130"/>
            <a:ext cx="8412600" cy="2559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rgbClr val="999999"/>
              </a:buClr>
              <a:buSzPts val="1000"/>
              <a:buFont typeface="Calibri"/>
              <a:buNone/>
            </a:pPr>
            <a:r>
              <a:rPr i="1" lang="ko" sz="1000">
                <a:solidFill>
                  <a:schemeClr val="lt1"/>
                </a:solidFill>
                <a:latin typeface="Calibri"/>
                <a:ea typeface="Calibri"/>
                <a:cs typeface="Calibri"/>
                <a:sym typeface="Calibri"/>
              </a:rPr>
              <a:t>*r5.2xlarge on-demand us-east-1: $0.504/hr ($368/mo) — 8 vCPU, 64 GB RAM, no local disk, traffic billed per GB. AX42: €46/mo (~$50) — same RAM, dedicated physical cores, 1 TB NVMe included, unlimited traffic.</a:t>
            </a:r>
            <a:endParaRPr b="0" i="0" sz="1000" u="none" cap="none" strike="noStrike">
              <a:solidFill>
                <a:schemeClr val="lt1"/>
              </a:solidFill>
              <a:latin typeface="Calibri"/>
              <a:ea typeface="Calibri"/>
              <a:cs typeface="Calibri"/>
              <a:sym typeface="Calibri"/>
            </a:endParaRPr>
          </a:p>
        </p:txBody>
      </p:sp>
      <p:sp>
        <p:nvSpPr>
          <p:cNvPr id="765" name="Google Shape;765;p7"/>
          <p:cNvSpPr/>
          <p:nvPr/>
        </p:nvSpPr>
        <p:spPr>
          <a:xfrm>
            <a:off x="494345" y="4782888"/>
            <a:ext cx="8229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200"/>
              <a:buFont typeface="Calibri"/>
              <a:buNone/>
            </a:pPr>
            <a:r>
              <a:t/>
            </a:r>
            <a:endParaRPr b="0" i="0" sz="12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75" name="Shape 75"/>
        <p:cNvGrpSpPr/>
        <p:nvPr/>
      </p:nvGrpSpPr>
      <p:grpSpPr>
        <a:xfrm>
          <a:off x="0" y="0"/>
          <a:ext cx="0" cy="0"/>
          <a:chOff x="0" y="0"/>
          <a:chExt cx="0" cy="0"/>
        </a:xfrm>
      </p:grpSpPr>
      <p:sp>
        <p:nvSpPr>
          <p:cNvPr id="76" name="Google Shape;76;p2"/>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77" name="Google Shape;77;p2"/>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78" name="Google Shape;78;p2"/>
          <p:cNvSpPr/>
          <p:nvPr/>
        </p:nvSpPr>
        <p:spPr>
          <a:xfrm>
            <a:off x="548640" y="164592"/>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chemeClr val="lt1"/>
                </a:solidFill>
                <a:latin typeface="Calibri"/>
                <a:ea typeface="Calibri"/>
                <a:cs typeface="Calibri"/>
                <a:sym typeface="Calibri"/>
              </a:rPr>
              <a:t>What We'll Cover Today</a:t>
            </a:r>
            <a:endParaRPr b="0" i="0" sz="2800" u="none" cap="none" strike="noStrike">
              <a:solidFill>
                <a:schemeClr val="lt1"/>
              </a:solidFill>
              <a:latin typeface="Calibri"/>
              <a:ea typeface="Calibri"/>
              <a:cs typeface="Calibri"/>
              <a:sym typeface="Calibri"/>
            </a:endParaRPr>
          </a:p>
        </p:txBody>
      </p:sp>
      <p:sp>
        <p:nvSpPr>
          <p:cNvPr id="79" name="Google Shape;79;p2"/>
          <p:cNvSpPr/>
          <p:nvPr/>
        </p:nvSpPr>
        <p:spPr>
          <a:xfrm>
            <a:off x="548640" y="841248"/>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
          <p:cNvSpPr/>
          <p:nvPr/>
        </p:nvSpPr>
        <p:spPr>
          <a:xfrm>
            <a:off x="445773" y="1120180"/>
            <a:ext cx="3246000" cy="530400"/>
          </a:xfrm>
          <a:prstGeom prst="rect">
            <a:avLst/>
          </a:prstGeom>
          <a:noFill/>
          <a:ln>
            <a:noFill/>
          </a:ln>
        </p:spPr>
        <p:txBody>
          <a:bodyPr anchorCtr="0" anchor="ctr" bIns="0" lIns="0" spcFirstLastPara="1" rIns="0" wrap="square" tIns="0">
            <a:noAutofit/>
          </a:bodyPr>
          <a:lstStyle/>
          <a:p>
            <a:pPr indent="-304800" lvl="0" marL="457200" marR="0" rtl="0" algn="l">
              <a:spcBef>
                <a:spcPts val="0"/>
              </a:spcBef>
              <a:spcAft>
                <a:spcPts val="0"/>
              </a:spcAft>
              <a:buClr>
                <a:schemeClr val="lt1"/>
              </a:buClr>
              <a:buSzPts val="1200"/>
              <a:buFont typeface="Calibri"/>
              <a:buAutoNum type="arabicPeriod"/>
            </a:pPr>
            <a:r>
              <a:rPr b="1" i="0" lang="ko" sz="1200" u="none" cap="none" strike="noStrike">
                <a:solidFill>
                  <a:schemeClr val="lt1"/>
                </a:solidFill>
                <a:latin typeface="Calibri"/>
                <a:ea typeface="Calibri"/>
                <a:cs typeface="Calibri"/>
                <a:sym typeface="Calibri"/>
              </a:rPr>
              <a:t>Why LXD? The African infrastructure context</a:t>
            </a:r>
            <a:endParaRPr b="1" i="0" sz="1200" u="none" cap="none" strike="noStrike">
              <a:solidFill>
                <a:schemeClr val="lt1"/>
              </a:solidFill>
              <a:latin typeface="Calibri"/>
              <a:ea typeface="Calibri"/>
              <a:cs typeface="Calibri"/>
              <a:sym typeface="Calibri"/>
            </a:endParaRPr>
          </a:p>
        </p:txBody>
      </p:sp>
      <p:sp>
        <p:nvSpPr>
          <p:cNvPr id="81" name="Google Shape;81;p2"/>
          <p:cNvSpPr/>
          <p:nvPr/>
        </p:nvSpPr>
        <p:spPr>
          <a:xfrm>
            <a:off x="548648" y="1902197"/>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2. </a:t>
            </a:r>
            <a:r>
              <a:rPr b="1" i="0" lang="ko" sz="1200" u="none" cap="none" strike="noStrike">
                <a:solidFill>
                  <a:schemeClr val="lt1"/>
                </a:solidFill>
                <a:latin typeface="Calibri"/>
                <a:ea typeface="Calibri"/>
                <a:cs typeface="Calibri"/>
                <a:sym typeface="Calibri"/>
              </a:rPr>
              <a:t>What is LXD — and how does it differ from Docker and VMs?</a:t>
            </a:r>
            <a:endParaRPr b="1" i="0" sz="1200" u="none" cap="none" strike="noStrike">
              <a:solidFill>
                <a:schemeClr val="lt1"/>
              </a:solidFill>
              <a:latin typeface="Calibri"/>
              <a:ea typeface="Calibri"/>
              <a:cs typeface="Calibri"/>
              <a:sym typeface="Calibri"/>
            </a:endParaRPr>
          </a:p>
        </p:txBody>
      </p:sp>
      <p:sp>
        <p:nvSpPr>
          <p:cNvPr id="82" name="Google Shape;82;p2"/>
          <p:cNvSpPr/>
          <p:nvPr/>
        </p:nvSpPr>
        <p:spPr>
          <a:xfrm>
            <a:off x="548648" y="2546714"/>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3. </a:t>
            </a:r>
            <a:r>
              <a:rPr b="1" i="0" lang="ko" sz="1200" u="none" cap="none" strike="noStrike">
                <a:solidFill>
                  <a:schemeClr val="lt1"/>
                </a:solidFill>
                <a:latin typeface="Calibri"/>
                <a:ea typeface="Calibri"/>
                <a:cs typeface="Calibri"/>
                <a:sym typeface="Calibri"/>
              </a:rPr>
              <a:t>How LXD works internally</a:t>
            </a:r>
            <a:endParaRPr b="1" i="0" sz="1200" u="none" cap="none" strike="noStrike">
              <a:solidFill>
                <a:schemeClr val="lt1"/>
              </a:solidFill>
              <a:latin typeface="Calibri"/>
              <a:ea typeface="Calibri"/>
              <a:cs typeface="Calibri"/>
              <a:sym typeface="Calibri"/>
            </a:endParaRPr>
          </a:p>
        </p:txBody>
      </p:sp>
      <p:sp>
        <p:nvSpPr>
          <p:cNvPr id="83" name="Google Shape;83;p2"/>
          <p:cNvSpPr/>
          <p:nvPr/>
        </p:nvSpPr>
        <p:spPr>
          <a:xfrm>
            <a:off x="548648" y="3179893"/>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4. </a:t>
            </a:r>
            <a:r>
              <a:rPr b="1" i="0" lang="ko" sz="1200" u="none" cap="none" strike="noStrike">
                <a:solidFill>
                  <a:schemeClr val="lt1"/>
                </a:solidFill>
                <a:latin typeface="Calibri"/>
                <a:ea typeface="Calibri"/>
                <a:cs typeface="Calibri"/>
                <a:sym typeface="Calibri"/>
              </a:rPr>
              <a:t>DEMO — Launching your first container</a:t>
            </a:r>
            <a:endParaRPr b="1" i="0" sz="1200" u="none" cap="none" strike="noStrike">
              <a:solidFill>
                <a:schemeClr val="lt1"/>
              </a:solidFill>
              <a:latin typeface="Calibri"/>
              <a:ea typeface="Calibri"/>
              <a:cs typeface="Calibri"/>
              <a:sym typeface="Calibri"/>
            </a:endParaRPr>
          </a:p>
        </p:txBody>
      </p:sp>
      <p:sp>
        <p:nvSpPr>
          <p:cNvPr id="84" name="Google Shape;84;p2"/>
          <p:cNvSpPr/>
          <p:nvPr/>
        </p:nvSpPr>
        <p:spPr>
          <a:xfrm>
            <a:off x="548648" y="3769623"/>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5. </a:t>
            </a:r>
            <a:r>
              <a:rPr b="1" i="0" lang="ko" sz="1200" u="none" cap="none" strike="noStrike">
                <a:solidFill>
                  <a:schemeClr val="lt1"/>
                </a:solidFill>
                <a:latin typeface="Calibri"/>
                <a:ea typeface="Calibri"/>
                <a:cs typeface="Calibri"/>
                <a:sym typeface="Calibri"/>
              </a:rPr>
              <a:t>Profiles — templating containers at scale</a:t>
            </a:r>
            <a:endParaRPr b="1" i="0" sz="1200" u="none" cap="none" strike="noStrike">
              <a:solidFill>
                <a:schemeClr val="lt1"/>
              </a:solidFill>
              <a:latin typeface="Calibri"/>
              <a:ea typeface="Calibri"/>
              <a:cs typeface="Calibri"/>
              <a:sym typeface="Calibri"/>
            </a:endParaRPr>
          </a:p>
        </p:txBody>
      </p:sp>
      <p:sp>
        <p:nvSpPr>
          <p:cNvPr id="85" name="Google Shape;85;p2"/>
          <p:cNvSpPr/>
          <p:nvPr/>
        </p:nvSpPr>
        <p:spPr>
          <a:xfrm>
            <a:off x="548648" y="4397615"/>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6. </a:t>
            </a:r>
            <a:r>
              <a:rPr b="1" i="0" lang="ko" sz="1200" u="none" cap="none" strike="noStrike">
                <a:solidFill>
                  <a:schemeClr val="lt1"/>
                </a:solidFill>
                <a:latin typeface="Calibri"/>
                <a:ea typeface="Calibri"/>
                <a:cs typeface="Calibri"/>
                <a:sym typeface="Calibri"/>
              </a:rPr>
              <a:t>Networking in depth</a:t>
            </a:r>
            <a:endParaRPr b="1" i="0" sz="1200" u="none" cap="none" strike="noStrike">
              <a:solidFill>
                <a:schemeClr val="lt1"/>
              </a:solidFill>
              <a:latin typeface="Calibri"/>
              <a:ea typeface="Calibri"/>
              <a:cs typeface="Calibri"/>
              <a:sym typeface="Calibri"/>
            </a:endParaRPr>
          </a:p>
        </p:txBody>
      </p:sp>
      <p:sp>
        <p:nvSpPr>
          <p:cNvPr id="86" name="Google Shape;86;p2"/>
          <p:cNvSpPr/>
          <p:nvPr/>
        </p:nvSpPr>
        <p:spPr>
          <a:xfrm>
            <a:off x="4391158" y="1051430"/>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7. </a:t>
            </a:r>
            <a:r>
              <a:rPr b="1" i="0" lang="ko" sz="1200" u="none" cap="none" strike="noStrike">
                <a:solidFill>
                  <a:schemeClr val="lt1"/>
                </a:solidFill>
                <a:latin typeface="Calibri"/>
                <a:ea typeface="Calibri"/>
                <a:cs typeface="Calibri"/>
                <a:sym typeface="Calibri"/>
              </a:rPr>
              <a:t>Storage pools</a:t>
            </a:r>
            <a:endParaRPr b="1" i="0" sz="1200" u="none" cap="none" strike="noStrike">
              <a:solidFill>
                <a:schemeClr val="lt1"/>
              </a:solidFill>
              <a:latin typeface="Calibri"/>
              <a:ea typeface="Calibri"/>
              <a:cs typeface="Calibri"/>
              <a:sym typeface="Calibri"/>
            </a:endParaRPr>
          </a:p>
        </p:txBody>
      </p:sp>
      <p:sp>
        <p:nvSpPr>
          <p:cNvPr id="87" name="Google Shape;87;p2"/>
          <p:cNvSpPr/>
          <p:nvPr/>
        </p:nvSpPr>
        <p:spPr>
          <a:xfrm>
            <a:off x="4422158" y="1764697"/>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8. </a:t>
            </a:r>
            <a:r>
              <a:rPr b="1" i="0" lang="ko" sz="1200" u="none" cap="none" strike="noStrike">
                <a:solidFill>
                  <a:schemeClr val="lt1"/>
                </a:solidFill>
                <a:latin typeface="Calibri"/>
                <a:ea typeface="Calibri"/>
                <a:cs typeface="Calibri"/>
                <a:sym typeface="Calibri"/>
              </a:rPr>
              <a:t>DEMO — Production multi-container setup</a:t>
            </a:r>
            <a:endParaRPr b="1" i="0" sz="1200" u="none" cap="none" strike="noStrike">
              <a:solidFill>
                <a:schemeClr val="lt1"/>
              </a:solidFill>
              <a:latin typeface="Calibri"/>
              <a:ea typeface="Calibri"/>
              <a:cs typeface="Calibri"/>
              <a:sym typeface="Calibri"/>
            </a:endParaRPr>
          </a:p>
        </p:txBody>
      </p:sp>
      <p:sp>
        <p:nvSpPr>
          <p:cNvPr id="88" name="Google Shape;88;p2"/>
          <p:cNvSpPr/>
          <p:nvPr/>
        </p:nvSpPr>
        <p:spPr>
          <a:xfrm>
            <a:off x="4391158" y="2506702"/>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9. </a:t>
            </a:r>
            <a:r>
              <a:rPr b="1" i="0" lang="ko" sz="1200" u="none" cap="none" strike="noStrike">
                <a:solidFill>
                  <a:schemeClr val="lt1"/>
                </a:solidFill>
                <a:latin typeface="Calibri"/>
                <a:ea typeface="Calibri"/>
                <a:cs typeface="Calibri"/>
                <a:sym typeface="Calibri"/>
              </a:rPr>
              <a:t>Where to go next — clustering, OVN, Ceph &amp; more</a:t>
            </a:r>
            <a:endParaRPr b="1" i="0" sz="1200" u="none" cap="none" strike="noStrike">
              <a:solidFill>
                <a:schemeClr val="lt1"/>
              </a:solidFill>
              <a:latin typeface="Calibri"/>
              <a:ea typeface="Calibri"/>
              <a:cs typeface="Calibri"/>
              <a:sym typeface="Calibri"/>
            </a:endParaRPr>
          </a:p>
        </p:txBody>
      </p:sp>
      <p:sp>
        <p:nvSpPr>
          <p:cNvPr id="89" name="Google Shape;89;p2"/>
          <p:cNvSpPr/>
          <p:nvPr/>
        </p:nvSpPr>
        <p:spPr>
          <a:xfrm>
            <a:off x="4391158" y="3191256"/>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10. </a:t>
            </a:r>
            <a:r>
              <a:rPr b="1" i="0" lang="ko" sz="1200" u="none" cap="none" strike="noStrike">
                <a:solidFill>
                  <a:schemeClr val="lt1"/>
                </a:solidFill>
                <a:latin typeface="Calibri"/>
                <a:ea typeface="Calibri"/>
                <a:cs typeface="Calibri"/>
                <a:sym typeface="Calibri"/>
              </a:rPr>
              <a:t>Day-2 Operations — snapshots, backups, monitoring</a:t>
            </a:r>
            <a:endParaRPr b="1" i="0" sz="1200" u="none" cap="none" strike="noStrike">
              <a:solidFill>
                <a:schemeClr val="lt1"/>
              </a:solidFill>
              <a:latin typeface="Calibri"/>
              <a:ea typeface="Calibri"/>
              <a:cs typeface="Calibri"/>
              <a:sym typeface="Calibri"/>
            </a:endParaRPr>
          </a:p>
        </p:txBody>
      </p:sp>
      <p:sp>
        <p:nvSpPr>
          <p:cNvPr id="90" name="Google Shape;90;p2"/>
          <p:cNvSpPr/>
          <p:nvPr/>
        </p:nvSpPr>
        <p:spPr>
          <a:xfrm>
            <a:off x="4391158" y="3769623"/>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11. </a:t>
            </a:r>
            <a:r>
              <a:rPr b="1" i="0" lang="ko" sz="1200" u="none" cap="none" strike="noStrike">
                <a:solidFill>
                  <a:schemeClr val="lt1"/>
                </a:solidFill>
                <a:latin typeface="Calibri"/>
                <a:ea typeface="Calibri"/>
                <a:cs typeface="Calibri"/>
                <a:sym typeface="Calibri"/>
              </a:rPr>
              <a:t>The cost reality check (real numbers from production)</a:t>
            </a:r>
            <a:endParaRPr b="1" i="0" sz="1200" u="none" cap="none" strike="noStrike">
              <a:solidFill>
                <a:schemeClr val="lt1"/>
              </a:solidFill>
              <a:latin typeface="Calibri"/>
              <a:ea typeface="Calibri"/>
              <a:cs typeface="Calibri"/>
              <a:sym typeface="Calibri"/>
            </a:endParaRPr>
          </a:p>
        </p:txBody>
      </p:sp>
      <p:sp>
        <p:nvSpPr>
          <p:cNvPr id="91" name="Google Shape;91;p2"/>
          <p:cNvSpPr/>
          <p:nvPr/>
        </p:nvSpPr>
        <p:spPr>
          <a:xfrm>
            <a:off x="4391158" y="4397615"/>
            <a:ext cx="3246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3333"/>
              </a:buClr>
              <a:buSzPts val="1200"/>
              <a:buFont typeface="Calibri"/>
              <a:buNone/>
            </a:pPr>
            <a:r>
              <a:rPr b="1" lang="ko" sz="1200">
                <a:solidFill>
                  <a:schemeClr val="lt1"/>
                </a:solidFill>
                <a:latin typeface="Calibri"/>
                <a:ea typeface="Calibri"/>
                <a:cs typeface="Calibri"/>
                <a:sym typeface="Calibri"/>
              </a:rPr>
              <a:t>12. </a:t>
            </a:r>
            <a:r>
              <a:rPr b="1" i="0" lang="ko" sz="1200" u="none" cap="none" strike="noStrike">
                <a:solidFill>
                  <a:schemeClr val="lt1"/>
                </a:solidFill>
                <a:latin typeface="Calibri"/>
                <a:ea typeface="Calibri"/>
                <a:cs typeface="Calibri"/>
                <a:sym typeface="Calibri"/>
              </a:rPr>
              <a:t>Take this home + Q&amp;A</a:t>
            </a:r>
            <a:endParaRPr b="1" i="0" sz="1200" u="none" cap="none" strike="noStrike">
              <a:solidFill>
                <a:schemeClr val="lt1"/>
              </a:solidFill>
              <a:latin typeface="Calibri"/>
              <a:ea typeface="Calibri"/>
              <a:cs typeface="Calibri"/>
              <a:sym typeface="Calibri"/>
            </a:endParaRPr>
          </a:p>
        </p:txBody>
      </p:sp>
      <p:pic>
        <p:nvPicPr>
          <p:cNvPr id="92" name="Google Shape;92;p2" title="Untitled design (7).png"/>
          <p:cNvPicPr preferRelativeResize="0"/>
          <p:nvPr/>
        </p:nvPicPr>
        <p:blipFill>
          <a:blip r:embed="rId3">
            <a:alphaModFix/>
          </a:blip>
          <a:stretch>
            <a:fillRect/>
          </a:stretch>
        </p:blipFill>
        <p:spPr>
          <a:xfrm>
            <a:off x="6999884" y="4769006"/>
            <a:ext cx="1897919" cy="32032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9" name="Shape 769"/>
        <p:cNvGrpSpPr/>
        <p:nvPr/>
      </p:nvGrpSpPr>
      <p:grpSpPr>
        <a:xfrm>
          <a:off x="0" y="0"/>
          <a:ext cx="0" cy="0"/>
          <a:chOff x="0" y="0"/>
          <a:chExt cx="0" cy="0"/>
        </a:xfrm>
      </p:grpSpPr>
      <p:sp>
        <p:nvSpPr>
          <p:cNvPr id="770" name="Google Shape;770;g3d1c8878214_0_738"/>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1" name="Google Shape;771;g3d1c8878214_0_738"/>
          <p:cNvSpPr/>
          <p:nvPr/>
        </p:nvSpPr>
        <p:spPr>
          <a:xfrm>
            <a:off x="548640" y="-41148"/>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When NOT to Use LXD</a:t>
            </a:r>
            <a:endParaRPr b="0" i="0" sz="2800" u="none" cap="none" strike="noStrike">
              <a:solidFill>
                <a:srgbClr val="000000"/>
              </a:solidFill>
              <a:latin typeface="Calibri"/>
              <a:ea typeface="Calibri"/>
              <a:cs typeface="Calibri"/>
              <a:sym typeface="Calibri"/>
            </a:endParaRPr>
          </a:p>
        </p:txBody>
      </p:sp>
      <p:sp>
        <p:nvSpPr>
          <p:cNvPr id="772" name="Google Shape;772;g3d1c8878214_0_738"/>
          <p:cNvSpPr/>
          <p:nvPr/>
        </p:nvSpPr>
        <p:spPr>
          <a:xfrm>
            <a:off x="548640" y="635508"/>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g3d1c8878214_0_738"/>
          <p:cNvSpPr/>
          <p:nvPr/>
        </p:nvSpPr>
        <p:spPr>
          <a:xfrm>
            <a:off x="548640" y="690372"/>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Being honest about the tradeoffs — every tool has limits</a:t>
            </a:r>
            <a:endParaRPr b="0" i="0" sz="1300" u="none" cap="none" strike="noStrike">
              <a:solidFill>
                <a:srgbClr val="000000"/>
              </a:solidFill>
              <a:latin typeface="Calibri"/>
              <a:ea typeface="Calibri"/>
              <a:cs typeface="Calibri"/>
              <a:sym typeface="Calibri"/>
            </a:endParaRPr>
          </a:p>
        </p:txBody>
      </p:sp>
      <p:sp>
        <p:nvSpPr>
          <p:cNvPr id="774" name="Google Shape;774;g3d1c8878214_0_738"/>
          <p:cNvSpPr/>
          <p:nvPr/>
        </p:nvSpPr>
        <p:spPr>
          <a:xfrm>
            <a:off x="365760" y="964692"/>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g3d1c8878214_0_738"/>
          <p:cNvSpPr/>
          <p:nvPr/>
        </p:nvSpPr>
        <p:spPr>
          <a:xfrm>
            <a:off x="475488" y="1037844"/>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76" name="Google Shape;776;g3d1c8878214_0_738"/>
          <p:cNvSpPr/>
          <p:nvPr/>
        </p:nvSpPr>
        <p:spPr>
          <a:xfrm>
            <a:off x="868680" y="1056132"/>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Running Windows workloads</a:t>
            </a:r>
            <a:endParaRPr b="0" i="0" sz="1300" u="none" cap="none" strike="noStrike">
              <a:solidFill>
                <a:srgbClr val="000000"/>
              </a:solidFill>
              <a:latin typeface="Calibri"/>
              <a:ea typeface="Calibri"/>
              <a:cs typeface="Calibri"/>
              <a:sym typeface="Calibri"/>
            </a:endParaRPr>
          </a:p>
        </p:txBody>
      </p:sp>
      <p:sp>
        <p:nvSpPr>
          <p:cNvPr id="777" name="Google Shape;777;g3d1c8878214_0_738"/>
          <p:cNvSpPr/>
          <p:nvPr/>
        </p:nvSpPr>
        <p:spPr>
          <a:xfrm>
            <a:off x="475488" y="1440180"/>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LXD system containers are Linux-only. For Windows you need full VMs (KVM/VMware). LXD does support VMs too — but then you lose the lightweight advantage.</a:t>
            </a:r>
            <a:endParaRPr b="0" i="0" sz="1050" u="none" cap="none" strike="noStrike">
              <a:solidFill>
                <a:srgbClr val="000000"/>
              </a:solidFill>
              <a:latin typeface="Calibri"/>
              <a:ea typeface="Calibri"/>
              <a:cs typeface="Calibri"/>
              <a:sym typeface="Calibri"/>
            </a:endParaRPr>
          </a:p>
        </p:txBody>
      </p:sp>
      <p:sp>
        <p:nvSpPr>
          <p:cNvPr id="778" name="Google Shape;778;g3d1c8878214_0_738"/>
          <p:cNvSpPr/>
          <p:nvPr/>
        </p:nvSpPr>
        <p:spPr>
          <a:xfrm>
            <a:off x="4709160" y="964692"/>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g3d1c8878214_0_738"/>
          <p:cNvSpPr/>
          <p:nvPr/>
        </p:nvSpPr>
        <p:spPr>
          <a:xfrm>
            <a:off x="4818888" y="1037844"/>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80" name="Google Shape;780;g3d1c8878214_0_738"/>
          <p:cNvSpPr/>
          <p:nvPr/>
        </p:nvSpPr>
        <p:spPr>
          <a:xfrm>
            <a:off x="5212080" y="1056132"/>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Microservices / container orchestration</a:t>
            </a:r>
            <a:endParaRPr b="0" i="0" sz="1300" u="none" cap="none" strike="noStrike">
              <a:solidFill>
                <a:srgbClr val="000000"/>
              </a:solidFill>
              <a:latin typeface="Calibri"/>
              <a:ea typeface="Calibri"/>
              <a:cs typeface="Calibri"/>
              <a:sym typeface="Calibri"/>
            </a:endParaRPr>
          </a:p>
        </p:txBody>
      </p:sp>
      <p:sp>
        <p:nvSpPr>
          <p:cNvPr id="781" name="Google Shape;781;g3d1c8878214_0_738"/>
          <p:cNvSpPr/>
          <p:nvPr/>
        </p:nvSpPr>
        <p:spPr>
          <a:xfrm>
            <a:off x="4818888" y="1440180"/>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If you need auto-scaling, rolling deployments, and service mesh — use Kubernetes. LXD is for system-level isolation, not application orchestration.</a:t>
            </a:r>
            <a:endParaRPr b="0" i="0" sz="1050" u="none" cap="none" strike="noStrike">
              <a:solidFill>
                <a:srgbClr val="000000"/>
              </a:solidFill>
              <a:latin typeface="Calibri"/>
              <a:ea typeface="Calibri"/>
              <a:cs typeface="Calibri"/>
              <a:sym typeface="Calibri"/>
            </a:endParaRPr>
          </a:p>
        </p:txBody>
      </p:sp>
      <p:sp>
        <p:nvSpPr>
          <p:cNvPr id="782" name="Google Shape;782;g3d1c8878214_0_738"/>
          <p:cNvSpPr/>
          <p:nvPr/>
        </p:nvSpPr>
        <p:spPr>
          <a:xfrm>
            <a:off x="365760" y="2226564"/>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3" name="Google Shape;783;g3d1c8878214_0_738"/>
          <p:cNvSpPr/>
          <p:nvPr/>
        </p:nvSpPr>
        <p:spPr>
          <a:xfrm>
            <a:off x="475488" y="2299716"/>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84" name="Google Shape;784;g3d1c8878214_0_738"/>
          <p:cNvSpPr/>
          <p:nvPr/>
        </p:nvSpPr>
        <p:spPr>
          <a:xfrm>
            <a:off x="868680" y="2318004"/>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Very small-scale or single app</a:t>
            </a:r>
            <a:endParaRPr b="0" i="0" sz="1300" u="none" cap="none" strike="noStrike">
              <a:solidFill>
                <a:srgbClr val="000000"/>
              </a:solidFill>
              <a:latin typeface="Calibri"/>
              <a:ea typeface="Calibri"/>
              <a:cs typeface="Calibri"/>
              <a:sym typeface="Calibri"/>
            </a:endParaRPr>
          </a:p>
        </p:txBody>
      </p:sp>
      <p:sp>
        <p:nvSpPr>
          <p:cNvPr id="785" name="Google Shape;785;g3d1c8878214_0_738"/>
          <p:cNvSpPr/>
          <p:nvPr/>
        </p:nvSpPr>
        <p:spPr>
          <a:xfrm>
            <a:off x="475488" y="2702052"/>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If you're running one app on one server, Docker Compose or a bare install is simpler. LXD's value multiplies as you manage more workloads on the same hardware.</a:t>
            </a:r>
            <a:endParaRPr b="0" i="0" sz="1050" u="none" cap="none" strike="noStrike">
              <a:solidFill>
                <a:srgbClr val="000000"/>
              </a:solidFill>
              <a:latin typeface="Calibri"/>
              <a:ea typeface="Calibri"/>
              <a:cs typeface="Calibri"/>
              <a:sym typeface="Calibri"/>
            </a:endParaRPr>
          </a:p>
        </p:txBody>
      </p:sp>
      <p:sp>
        <p:nvSpPr>
          <p:cNvPr id="786" name="Google Shape;786;g3d1c8878214_0_738"/>
          <p:cNvSpPr/>
          <p:nvPr/>
        </p:nvSpPr>
        <p:spPr>
          <a:xfrm>
            <a:off x="4709160" y="2226564"/>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7" name="Google Shape;787;g3d1c8878214_0_738"/>
          <p:cNvSpPr/>
          <p:nvPr/>
        </p:nvSpPr>
        <p:spPr>
          <a:xfrm>
            <a:off x="4818888" y="2299716"/>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88" name="Google Shape;788;g3d1c8878214_0_738"/>
          <p:cNvSpPr/>
          <p:nvPr/>
        </p:nvSpPr>
        <p:spPr>
          <a:xfrm>
            <a:off x="5212080" y="2318004"/>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When your team doesn't know Linux</a:t>
            </a:r>
            <a:endParaRPr b="0" i="0" sz="1300" u="none" cap="none" strike="noStrike">
              <a:solidFill>
                <a:srgbClr val="000000"/>
              </a:solidFill>
              <a:latin typeface="Calibri"/>
              <a:ea typeface="Calibri"/>
              <a:cs typeface="Calibri"/>
              <a:sym typeface="Calibri"/>
            </a:endParaRPr>
          </a:p>
        </p:txBody>
      </p:sp>
      <p:sp>
        <p:nvSpPr>
          <p:cNvPr id="789" name="Google Shape;789;g3d1c8878214_0_738"/>
          <p:cNvSpPr/>
          <p:nvPr/>
        </p:nvSpPr>
        <p:spPr>
          <a:xfrm>
            <a:off x="4818888" y="2702052"/>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LXD requires comfort with Linux system administration — networking, storage, SSH, systemd. If your team is Docker-only, there's a learning curve.</a:t>
            </a:r>
            <a:endParaRPr b="0" i="0" sz="1050" u="none" cap="none" strike="noStrike">
              <a:solidFill>
                <a:srgbClr val="000000"/>
              </a:solidFill>
              <a:latin typeface="Calibri"/>
              <a:ea typeface="Calibri"/>
              <a:cs typeface="Calibri"/>
              <a:sym typeface="Calibri"/>
            </a:endParaRPr>
          </a:p>
        </p:txBody>
      </p:sp>
      <p:sp>
        <p:nvSpPr>
          <p:cNvPr id="790" name="Google Shape;790;g3d1c8878214_0_738"/>
          <p:cNvSpPr/>
          <p:nvPr/>
        </p:nvSpPr>
        <p:spPr>
          <a:xfrm>
            <a:off x="365760" y="3488436"/>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g3d1c8878214_0_738"/>
          <p:cNvSpPr/>
          <p:nvPr/>
        </p:nvSpPr>
        <p:spPr>
          <a:xfrm>
            <a:off x="475488" y="3561588"/>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92" name="Google Shape;792;g3d1c8878214_0_738"/>
          <p:cNvSpPr/>
          <p:nvPr/>
        </p:nvSpPr>
        <p:spPr>
          <a:xfrm>
            <a:off x="868680" y="3579876"/>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Strong hardware isolation requirements</a:t>
            </a:r>
            <a:endParaRPr b="0" i="0" sz="1300" u="none" cap="none" strike="noStrike">
              <a:solidFill>
                <a:srgbClr val="000000"/>
              </a:solidFill>
              <a:latin typeface="Calibri"/>
              <a:ea typeface="Calibri"/>
              <a:cs typeface="Calibri"/>
              <a:sym typeface="Calibri"/>
            </a:endParaRPr>
          </a:p>
        </p:txBody>
      </p:sp>
      <p:sp>
        <p:nvSpPr>
          <p:cNvPr id="793" name="Google Shape;793;g3d1c8878214_0_738"/>
          <p:cNvSpPr/>
          <p:nvPr/>
        </p:nvSpPr>
        <p:spPr>
          <a:xfrm>
            <a:off x="475488" y="3963924"/>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Containers share the host kernel. For security-sensitive multi-tenant workloads needing full isolation (different customers), VMs or Kata Containers are safer.</a:t>
            </a:r>
            <a:endParaRPr b="0" i="0" sz="1050" u="none" cap="none" strike="noStrike">
              <a:solidFill>
                <a:srgbClr val="000000"/>
              </a:solidFill>
              <a:latin typeface="Calibri"/>
              <a:ea typeface="Calibri"/>
              <a:cs typeface="Calibri"/>
              <a:sym typeface="Calibri"/>
            </a:endParaRPr>
          </a:p>
        </p:txBody>
      </p:sp>
      <p:sp>
        <p:nvSpPr>
          <p:cNvPr id="794" name="Google Shape;794;g3d1c8878214_0_738"/>
          <p:cNvSpPr/>
          <p:nvPr/>
        </p:nvSpPr>
        <p:spPr>
          <a:xfrm>
            <a:off x="4709160" y="3488436"/>
            <a:ext cx="4114800" cy="11430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g3d1c8878214_0_738"/>
          <p:cNvSpPr/>
          <p:nvPr/>
        </p:nvSpPr>
        <p:spPr>
          <a:xfrm>
            <a:off x="4818888" y="3561588"/>
            <a:ext cx="347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800"/>
              <a:buFont typeface="Calibri"/>
              <a:buNone/>
            </a:pPr>
            <a:r>
              <a:rPr b="1" i="0" lang="ko" sz="1800" u="none" cap="none" strike="noStrike">
                <a:solidFill>
                  <a:srgbClr val="222222"/>
                </a:solidFill>
                <a:latin typeface="Calibri"/>
                <a:ea typeface="Calibri"/>
                <a:cs typeface="Calibri"/>
                <a:sym typeface="Calibri"/>
              </a:rPr>
              <a:t>✕</a:t>
            </a:r>
            <a:endParaRPr b="0" i="0" sz="1800" u="none" cap="none" strike="noStrike">
              <a:solidFill>
                <a:srgbClr val="000000"/>
              </a:solidFill>
              <a:latin typeface="Calibri"/>
              <a:ea typeface="Calibri"/>
              <a:cs typeface="Calibri"/>
              <a:sym typeface="Calibri"/>
            </a:endParaRPr>
          </a:p>
        </p:txBody>
      </p:sp>
      <p:sp>
        <p:nvSpPr>
          <p:cNvPr id="796" name="Google Shape;796;g3d1c8878214_0_738"/>
          <p:cNvSpPr/>
          <p:nvPr/>
        </p:nvSpPr>
        <p:spPr>
          <a:xfrm>
            <a:off x="5212080" y="3579876"/>
            <a:ext cx="3474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You need a managed service</a:t>
            </a:r>
            <a:endParaRPr b="0" i="0" sz="1300" u="none" cap="none" strike="noStrike">
              <a:solidFill>
                <a:srgbClr val="000000"/>
              </a:solidFill>
              <a:latin typeface="Calibri"/>
              <a:ea typeface="Calibri"/>
              <a:cs typeface="Calibri"/>
              <a:sym typeface="Calibri"/>
            </a:endParaRPr>
          </a:p>
        </p:txBody>
      </p:sp>
      <p:sp>
        <p:nvSpPr>
          <p:cNvPr id="797" name="Google Shape;797;g3d1c8878214_0_738"/>
          <p:cNvSpPr/>
          <p:nvPr/>
        </p:nvSpPr>
        <p:spPr>
          <a:xfrm>
            <a:off x="4818888" y="3963924"/>
            <a:ext cx="3895200" cy="621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LXD has no managed cloud equivalent. There's no 'LXD on AWS'. You manage the infrastructure yourself. If you need managed simplicity, cloud VMs make sense.</a:t>
            </a:r>
            <a:endParaRPr b="0" i="0" sz="1050" u="none" cap="none" strike="noStrike">
              <a:solidFill>
                <a:srgbClr val="000000"/>
              </a:solidFill>
              <a:latin typeface="Calibri"/>
              <a:ea typeface="Calibri"/>
              <a:cs typeface="Calibri"/>
              <a:sym typeface="Calibri"/>
            </a:endParaRPr>
          </a:p>
        </p:txBody>
      </p:sp>
      <p:sp>
        <p:nvSpPr>
          <p:cNvPr id="798" name="Google Shape;798;g3d1c8878214_0_738"/>
          <p:cNvSpPr/>
          <p:nvPr/>
        </p:nvSpPr>
        <p:spPr>
          <a:xfrm>
            <a:off x="365752" y="4776028"/>
            <a:ext cx="6852000" cy="292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1200"/>
              <a:buFont typeface="Calibri"/>
              <a:buNone/>
            </a:pPr>
            <a:r>
              <a:rPr b="1" i="1" lang="ko" sz="1200" u="none" cap="none" strike="noStrike">
                <a:solidFill>
                  <a:srgbClr val="222222"/>
                </a:solidFill>
                <a:latin typeface="Calibri"/>
                <a:ea typeface="Calibri"/>
                <a:cs typeface="Calibri"/>
                <a:sym typeface="Calibri"/>
              </a:rPr>
              <a:t>Knowing when NOT to use a tool is just as important as knowing when to use it.</a:t>
            </a:r>
            <a:endParaRPr b="1" i="1" sz="1200" u="none" cap="none" strike="noStrike">
              <a:solidFill>
                <a:srgbClr val="000000"/>
              </a:solidFill>
              <a:latin typeface="Calibri"/>
              <a:ea typeface="Calibri"/>
              <a:cs typeface="Calibri"/>
              <a:sym typeface="Calibri"/>
            </a:endParaRPr>
          </a:p>
        </p:txBody>
      </p:sp>
      <p:pic>
        <p:nvPicPr>
          <p:cNvPr id="799" name="Google Shape;799;g3d1c8878214_0_738"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803" name="Shape 803"/>
        <p:cNvGrpSpPr/>
        <p:nvPr/>
      </p:nvGrpSpPr>
      <p:grpSpPr>
        <a:xfrm>
          <a:off x="0" y="0"/>
          <a:ext cx="0" cy="0"/>
          <a:chOff x="0" y="0"/>
          <a:chExt cx="0" cy="0"/>
        </a:xfrm>
      </p:grpSpPr>
      <p:sp>
        <p:nvSpPr>
          <p:cNvPr id="804" name="Google Shape;804;p8"/>
          <p:cNvSpPr/>
          <p:nvPr/>
        </p:nvSpPr>
        <p:spPr>
          <a:xfrm>
            <a:off x="0" y="5079492"/>
            <a:ext cx="9144000" cy="639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8"/>
          <p:cNvSpPr/>
          <p:nvPr/>
        </p:nvSpPr>
        <p:spPr>
          <a:xfrm>
            <a:off x="548640" y="685800"/>
            <a:ext cx="8229600" cy="128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5800"/>
              <a:buFont typeface="Calibri"/>
              <a:buNone/>
            </a:pPr>
            <a:r>
              <a:rPr b="1" i="0" lang="ko" sz="5800" u="none" cap="none" strike="noStrike">
                <a:solidFill>
                  <a:schemeClr val="lt1"/>
                </a:solidFill>
                <a:latin typeface="Calibri"/>
                <a:ea typeface="Calibri"/>
                <a:cs typeface="Calibri"/>
                <a:sym typeface="Calibri"/>
              </a:rPr>
              <a:t>Thank You!</a:t>
            </a:r>
            <a:endParaRPr b="0" i="0" sz="5800" u="none" cap="none" strike="noStrike">
              <a:solidFill>
                <a:schemeClr val="lt1"/>
              </a:solidFill>
              <a:latin typeface="Calibri"/>
              <a:ea typeface="Calibri"/>
              <a:cs typeface="Calibri"/>
              <a:sym typeface="Calibri"/>
            </a:endParaRPr>
          </a:p>
        </p:txBody>
      </p:sp>
      <p:sp>
        <p:nvSpPr>
          <p:cNvPr id="806" name="Google Shape;806;p8"/>
          <p:cNvSpPr/>
          <p:nvPr/>
        </p:nvSpPr>
        <p:spPr>
          <a:xfrm>
            <a:off x="548640" y="2011680"/>
            <a:ext cx="68580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700"/>
              <a:buFont typeface="Calibri"/>
              <a:buNone/>
            </a:pPr>
            <a:r>
              <a:rPr b="0" i="1" lang="ko" sz="1700" u="none" cap="none" strike="noStrike">
                <a:solidFill>
                  <a:schemeClr val="lt1"/>
                </a:solidFill>
                <a:latin typeface="Calibri"/>
                <a:ea typeface="Calibri"/>
                <a:cs typeface="Calibri"/>
                <a:sym typeface="Calibri"/>
              </a:rPr>
              <a:t>Questions? Let's talk LXD, bare metal, and African infrastructure.</a:t>
            </a:r>
            <a:endParaRPr b="0" i="0" sz="1700" u="none" cap="none" strike="noStrike">
              <a:solidFill>
                <a:schemeClr val="lt1"/>
              </a:solidFill>
              <a:latin typeface="Calibri"/>
              <a:ea typeface="Calibri"/>
              <a:cs typeface="Calibri"/>
              <a:sym typeface="Calibri"/>
            </a:endParaRPr>
          </a:p>
        </p:txBody>
      </p:sp>
      <p:sp>
        <p:nvSpPr>
          <p:cNvPr id="807" name="Google Shape;807;p8"/>
          <p:cNvSpPr/>
          <p:nvPr/>
        </p:nvSpPr>
        <p:spPr>
          <a:xfrm>
            <a:off x="548640" y="2697480"/>
            <a:ext cx="3200400" cy="366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8"/>
          <p:cNvSpPr/>
          <p:nvPr/>
        </p:nvSpPr>
        <p:spPr>
          <a:xfrm>
            <a:off x="548640" y="2834640"/>
            <a:ext cx="5486400" cy="41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600"/>
              <a:buFont typeface="Calibri"/>
              <a:buNone/>
            </a:pPr>
            <a:r>
              <a:rPr b="1" i="0" lang="ko" sz="1600" u="none" cap="none" strike="noStrike">
                <a:solidFill>
                  <a:schemeClr val="lt1"/>
                </a:solidFill>
                <a:latin typeface="Calibri"/>
                <a:ea typeface="Calibri"/>
                <a:cs typeface="Calibri"/>
                <a:sym typeface="Calibri"/>
              </a:rPr>
              <a:t>Mucheru Maina</a:t>
            </a:r>
            <a:endParaRPr b="0" i="0" sz="1600" u="none" cap="none" strike="noStrike">
              <a:solidFill>
                <a:schemeClr val="lt1"/>
              </a:solidFill>
              <a:latin typeface="Calibri"/>
              <a:ea typeface="Calibri"/>
              <a:cs typeface="Calibri"/>
              <a:sym typeface="Calibri"/>
            </a:endParaRPr>
          </a:p>
        </p:txBody>
      </p:sp>
      <p:sp>
        <p:nvSpPr>
          <p:cNvPr id="809" name="Google Shape;809;p8"/>
          <p:cNvSpPr/>
          <p:nvPr/>
        </p:nvSpPr>
        <p:spPr>
          <a:xfrm>
            <a:off x="548640" y="3246120"/>
            <a:ext cx="5486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0" lang="ko" sz="1300" u="none" cap="none" strike="noStrike">
                <a:solidFill>
                  <a:schemeClr val="lt1"/>
                </a:solidFill>
                <a:latin typeface="Calibri"/>
                <a:ea typeface="Calibri"/>
                <a:cs typeface="Calibri"/>
                <a:sym typeface="Calibri"/>
              </a:rPr>
              <a:t>Senior DevOps / Infrastructure Engineer</a:t>
            </a:r>
            <a:endParaRPr b="0" i="0" sz="1300" u="none" cap="none" strike="noStrike">
              <a:solidFill>
                <a:schemeClr val="lt1"/>
              </a:solidFill>
              <a:latin typeface="Calibri"/>
              <a:ea typeface="Calibri"/>
              <a:cs typeface="Calibri"/>
              <a:sym typeface="Calibri"/>
            </a:endParaRPr>
          </a:p>
        </p:txBody>
      </p:sp>
      <p:sp>
        <p:nvSpPr>
          <p:cNvPr id="810" name="Google Shape;810;p8"/>
          <p:cNvSpPr/>
          <p:nvPr/>
        </p:nvSpPr>
        <p:spPr>
          <a:xfrm>
            <a:off x="548640" y="3584448"/>
            <a:ext cx="5486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0" lang="ko" sz="1300" u="none" cap="none" strike="noStrike">
                <a:solidFill>
                  <a:schemeClr val="lt1"/>
                </a:solidFill>
                <a:latin typeface="Calibri"/>
                <a:ea typeface="Calibri"/>
                <a:cs typeface="Calibri"/>
                <a:sym typeface="Calibri"/>
              </a:rPr>
              <a:t>Ignite Energy Access  •  Nairobi, Kenya</a:t>
            </a:r>
            <a:endParaRPr b="0" i="0" sz="1300" u="none" cap="none" strike="noStrike">
              <a:solidFill>
                <a:schemeClr val="lt1"/>
              </a:solidFill>
              <a:latin typeface="Calibri"/>
              <a:ea typeface="Calibri"/>
              <a:cs typeface="Calibri"/>
              <a:sym typeface="Calibri"/>
            </a:endParaRPr>
          </a:p>
        </p:txBody>
      </p:sp>
      <p:pic>
        <p:nvPicPr>
          <p:cNvPr id="811" name="Google Shape;811;p8" title="Untitled design (7).png"/>
          <p:cNvPicPr preferRelativeResize="0"/>
          <p:nvPr/>
        </p:nvPicPr>
        <p:blipFill>
          <a:blip r:embed="rId3">
            <a:alphaModFix/>
          </a:blip>
          <a:stretch>
            <a:fillRect/>
          </a:stretch>
        </p:blipFill>
        <p:spPr>
          <a:xfrm>
            <a:off x="6999884" y="4737984"/>
            <a:ext cx="1897919" cy="3203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96" name="Shape 96"/>
        <p:cNvGrpSpPr/>
        <p:nvPr/>
      </p:nvGrpSpPr>
      <p:grpSpPr>
        <a:xfrm>
          <a:off x="0" y="0"/>
          <a:ext cx="0" cy="0"/>
          <a:chOff x="0" y="0"/>
          <a:chExt cx="0" cy="0"/>
        </a:xfrm>
      </p:grpSpPr>
      <p:sp>
        <p:nvSpPr>
          <p:cNvPr id="97" name="Google Shape;97;g3d1c8878214_0_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Clr>
                <a:schemeClr val="lt1"/>
              </a:buClr>
              <a:buSzPct val="100000"/>
              <a:buFont typeface="Calibri"/>
              <a:buNone/>
            </a:pPr>
            <a:r>
              <a:rPr b="1" lang="ko" sz="3200">
                <a:solidFill>
                  <a:schemeClr val="lt1"/>
                </a:solidFill>
                <a:latin typeface="Calibri"/>
                <a:ea typeface="Calibri"/>
                <a:cs typeface="Calibri"/>
                <a:sym typeface="Calibri"/>
              </a:rPr>
              <a:t>Part 1 — What is LXD?</a:t>
            </a:r>
            <a:endParaRPr sz="3200">
              <a:latin typeface="Calibri"/>
              <a:ea typeface="Calibri"/>
              <a:cs typeface="Calibri"/>
              <a:sym typeface="Calibri"/>
            </a:endParaRPr>
          </a:p>
          <a:p>
            <a:pPr indent="0" lvl="0" marL="0" rtl="0" algn="ctr">
              <a:lnSpc>
                <a:spcPct val="100000"/>
              </a:lnSpc>
              <a:spcBef>
                <a:spcPts val="0"/>
              </a:spcBef>
              <a:spcAft>
                <a:spcPts val="0"/>
              </a:spcAft>
              <a:buSzPct val="100000"/>
              <a:buNone/>
            </a:pPr>
            <a:r>
              <a:t/>
            </a:r>
            <a:endParaRPr>
              <a:solidFill>
                <a:schemeClr val="lt1"/>
              </a:solidFill>
              <a:latin typeface="Ubuntu"/>
              <a:ea typeface="Ubuntu"/>
              <a:cs typeface="Ubuntu"/>
              <a:sym typeface="Ubuntu"/>
            </a:endParaRPr>
          </a:p>
        </p:txBody>
      </p:sp>
      <p:sp>
        <p:nvSpPr>
          <p:cNvPr id="98" name="Google Shape;98;g3d1c8878214_0_0"/>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99" name="Google Shape;99;g3d1c8878214_0_0"/>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100" name="Google Shape;100;g3d1c8878214_0_0"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3d1c8878214_0_813"/>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g3d1c8878214_0_813"/>
          <p:cNvSpPr/>
          <p:nvPr/>
        </p:nvSpPr>
        <p:spPr>
          <a:xfrm>
            <a:off x="548640" y="164592"/>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What is LXD?</a:t>
            </a:r>
            <a:endParaRPr b="0" i="0" sz="2800" u="none" cap="none" strike="noStrike">
              <a:solidFill>
                <a:srgbClr val="000000"/>
              </a:solidFill>
              <a:latin typeface="Calibri"/>
              <a:ea typeface="Calibri"/>
              <a:cs typeface="Calibri"/>
              <a:sym typeface="Calibri"/>
            </a:endParaRPr>
          </a:p>
        </p:txBody>
      </p:sp>
      <p:sp>
        <p:nvSpPr>
          <p:cNvPr id="107" name="Google Shape;107;g3d1c8878214_0_813"/>
          <p:cNvSpPr/>
          <p:nvPr/>
        </p:nvSpPr>
        <p:spPr>
          <a:xfrm>
            <a:off x="548640" y="841248"/>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g3d1c8878214_0_813"/>
          <p:cNvSpPr/>
          <p:nvPr/>
        </p:nvSpPr>
        <p:spPr>
          <a:xfrm>
            <a:off x="548640" y="896112"/>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A </a:t>
            </a:r>
            <a:r>
              <a:rPr i="1" lang="ko" sz="1300">
                <a:solidFill>
                  <a:srgbClr val="666666"/>
                </a:solidFill>
                <a:latin typeface="Calibri"/>
                <a:ea typeface="Calibri"/>
                <a:cs typeface="Calibri"/>
                <a:sym typeface="Calibri"/>
              </a:rPr>
              <a:t>next-generation, open-source system container and virtual machine (VM) manager developed by Canonical.</a:t>
            </a:r>
            <a:endParaRPr b="0" i="0" sz="1300" u="none" cap="none" strike="noStrike">
              <a:solidFill>
                <a:srgbClr val="000000"/>
              </a:solidFill>
              <a:latin typeface="Calibri"/>
              <a:ea typeface="Calibri"/>
              <a:cs typeface="Calibri"/>
              <a:sym typeface="Calibri"/>
            </a:endParaRPr>
          </a:p>
        </p:txBody>
      </p:sp>
      <p:sp>
        <p:nvSpPr>
          <p:cNvPr id="109" name="Google Shape;109;g3d1c8878214_0_813"/>
          <p:cNvSpPr/>
          <p:nvPr/>
        </p:nvSpPr>
        <p:spPr>
          <a:xfrm>
            <a:off x="457200" y="1298450"/>
            <a:ext cx="8046600" cy="763500"/>
          </a:xfrm>
          <a:prstGeom prst="rect">
            <a:avLst/>
          </a:prstGeom>
          <a:solidFill>
            <a:srgbClr val="F7F7F7"/>
          </a:solidFill>
          <a:ln cap="flat" cmpd="sng" w="12700">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3d1c8878214_0_813"/>
          <p:cNvSpPr/>
          <p:nvPr/>
        </p:nvSpPr>
        <p:spPr>
          <a:xfrm>
            <a:off x="621792" y="1353312"/>
            <a:ext cx="8046600" cy="896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50"/>
              <a:buFont typeface="Calibri"/>
              <a:buNone/>
            </a:pPr>
            <a:r>
              <a:rPr b="0" i="1" lang="ko" sz="1350" u="none" cap="none" strike="noStrike">
                <a:solidFill>
                  <a:srgbClr val="222222"/>
                </a:solidFill>
                <a:latin typeface="Calibri"/>
                <a:ea typeface="Calibri"/>
                <a:cs typeface="Calibri"/>
                <a:sym typeface="Calibri"/>
              </a:rPr>
              <a:t>LXD lets you run multiple fully isolated Linux systems on a single machine — each with its own hostname, IP address, filesystem, running processes, and services. It feels like a VM but uses the resources of a container.</a:t>
            </a:r>
            <a:endParaRPr b="0" i="0" sz="1350" u="none" cap="none" strike="noStrike">
              <a:solidFill>
                <a:srgbClr val="000000"/>
              </a:solidFill>
              <a:latin typeface="Calibri"/>
              <a:ea typeface="Calibri"/>
              <a:cs typeface="Calibri"/>
              <a:sym typeface="Calibri"/>
            </a:endParaRPr>
          </a:p>
        </p:txBody>
      </p:sp>
      <p:sp>
        <p:nvSpPr>
          <p:cNvPr id="111" name="Google Shape;111;g3d1c8878214_0_813"/>
          <p:cNvSpPr/>
          <p:nvPr/>
        </p:nvSpPr>
        <p:spPr>
          <a:xfrm>
            <a:off x="457200" y="2265465"/>
            <a:ext cx="4114800" cy="7497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g3d1c8878214_0_813"/>
          <p:cNvSpPr/>
          <p:nvPr/>
        </p:nvSpPr>
        <p:spPr>
          <a:xfrm>
            <a:off x="457200" y="2265465"/>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g3d1c8878214_0_813"/>
          <p:cNvSpPr/>
          <p:nvPr/>
        </p:nvSpPr>
        <p:spPr>
          <a:xfrm>
            <a:off x="621792" y="2286005"/>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Full OS per container</a:t>
            </a:r>
            <a:endParaRPr b="0" i="0" sz="1300" u="none" cap="none" strike="noStrike">
              <a:solidFill>
                <a:srgbClr val="000000"/>
              </a:solidFill>
              <a:latin typeface="Calibri"/>
              <a:ea typeface="Calibri"/>
              <a:cs typeface="Calibri"/>
              <a:sym typeface="Calibri"/>
            </a:endParaRPr>
          </a:p>
        </p:txBody>
      </p:sp>
      <p:sp>
        <p:nvSpPr>
          <p:cNvPr id="114" name="Google Shape;114;g3d1c8878214_0_813"/>
          <p:cNvSpPr/>
          <p:nvPr/>
        </p:nvSpPr>
        <p:spPr>
          <a:xfrm>
            <a:off x="644667" y="2633390"/>
            <a:ext cx="38862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You get systemd, SSH, cron jobs, init processes — everything a real Linux server has. Not just an app process.</a:t>
            </a:r>
            <a:endParaRPr b="0" i="0" sz="1100" u="none" cap="none" strike="noStrike">
              <a:solidFill>
                <a:srgbClr val="000000"/>
              </a:solidFill>
              <a:latin typeface="Calibri"/>
              <a:ea typeface="Calibri"/>
              <a:cs typeface="Calibri"/>
              <a:sym typeface="Calibri"/>
            </a:endParaRPr>
          </a:p>
        </p:txBody>
      </p:sp>
      <p:sp>
        <p:nvSpPr>
          <p:cNvPr id="115" name="Google Shape;115;g3d1c8878214_0_813"/>
          <p:cNvSpPr/>
          <p:nvPr/>
        </p:nvSpPr>
        <p:spPr>
          <a:xfrm>
            <a:off x="4663440" y="2265465"/>
            <a:ext cx="4114800" cy="7497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g3d1c8878214_0_813"/>
          <p:cNvSpPr/>
          <p:nvPr/>
        </p:nvSpPr>
        <p:spPr>
          <a:xfrm>
            <a:off x="4672553" y="2265465"/>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g3d1c8878214_0_813"/>
          <p:cNvSpPr/>
          <p:nvPr/>
        </p:nvSpPr>
        <p:spPr>
          <a:xfrm>
            <a:off x="4777757" y="2249393"/>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Native clustering</a:t>
            </a:r>
            <a:endParaRPr b="0" i="0" sz="1300" u="none" cap="none" strike="noStrike">
              <a:solidFill>
                <a:srgbClr val="000000"/>
              </a:solidFill>
              <a:latin typeface="Calibri"/>
              <a:ea typeface="Calibri"/>
              <a:cs typeface="Calibri"/>
              <a:sym typeface="Calibri"/>
            </a:endParaRPr>
          </a:p>
        </p:txBody>
      </p:sp>
      <p:sp>
        <p:nvSpPr>
          <p:cNvPr id="118" name="Google Shape;118;g3d1c8878214_0_813"/>
          <p:cNvSpPr/>
          <p:nvPr/>
        </p:nvSpPr>
        <p:spPr>
          <a:xfrm>
            <a:off x="4828007" y="2539678"/>
            <a:ext cx="38862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Combine multiple bare-metal servers into one unified LXD cluster. One API, many machines.</a:t>
            </a:r>
            <a:endParaRPr b="0" i="0" sz="1100" u="none" cap="none" strike="noStrike">
              <a:solidFill>
                <a:srgbClr val="000000"/>
              </a:solidFill>
              <a:latin typeface="Calibri"/>
              <a:ea typeface="Calibri"/>
              <a:cs typeface="Calibri"/>
              <a:sym typeface="Calibri"/>
            </a:endParaRPr>
          </a:p>
        </p:txBody>
      </p:sp>
      <p:sp>
        <p:nvSpPr>
          <p:cNvPr id="119" name="Google Shape;119;g3d1c8878214_0_813"/>
          <p:cNvSpPr/>
          <p:nvPr/>
        </p:nvSpPr>
        <p:spPr>
          <a:xfrm>
            <a:off x="457200" y="3072451"/>
            <a:ext cx="4114800" cy="7497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g3d1c8878214_0_813"/>
          <p:cNvSpPr/>
          <p:nvPr/>
        </p:nvSpPr>
        <p:spPr>
          <a:xfrm>
            <a:off x="457200" y="3072438"/>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g3d1c8878214_0_813"/>
          <p:cNvSpPr/>
          <p:nvPr/>
        </p:nvSpPr>
        <p:spPr>
          <a:xfrm>
            <a:off x="644667" y="3115841"/>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Boots in under a second</a:t>
            </a:r>
            <a:endParaRPr b="0" i="0" sz="1300" u="none" cap="none" strike="noStrike">
              <a:solidFill>
                <a:srgbClr val="000000"/>
              </a:solidFill>
              <a:latin typeface="Calibri"/>
              <a:ea typeface="Calibri"/>
              <a:cs typeface="Calibri"/>
              <a:sym typeface="Calibri"/>
            </a:endParaRPr>
          </a:p>
        </p:txBody>
      </p:sp>
      <p:sp>
        <p:nvSpPr>
          <p:cNvPr id="122" name="Google Shape;122;g3d1c8878214_0_813"/>
          <p:cNvSpPr/>
          <p:nvPr/>
        </p:nvSpPr>
        <p:spPr>
          <a:xfrm>
            <a:off x="644667" y="3436888"/>
            <a:ext cx="38862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No BIOS, no bootloader, no kernel loading. The host kernel is shared, so the container starts instantly.</a:t>
            </a:r>
            <a:endParaRPr b="0" i="0" sz="1100" u="none" cap="none" strike="noStrike">
              <a:solidFill>
                <a:srgbClr val="000000"/>
              </a:solidFill>
              <a:latin typeface="Calibri"/>
              <a:ea typeface="Calibri"/>
              <a:cs typeface="Calibri"/>
              <a:sym typeface="Calibri"/>
            </a:endParaRPr>
          </a:p>
        </p:txBody>
      </p:sp>
      <p:sp>
        <p:nvSpPr>
          <p:cNvPr id="123" name="Google Shape;123;g3d1c8878214_0_813"/>
          <p:cNvSpPr/>
          <p:nvPr/>
        </p:nvSpPr>
        <p:spPr>
          <a:xfrm>
            <a:off x="4663440" y="3071313"/>
            <a:ext cx="4114800" cy="7497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g3d1c8878214_0_813"/>
          <p:cNvSpPr/>
          <p:nvPr/>
        </p:nvSpPr>
        <p:spPr>
          <a:xfrm>
            <a:off x="4672565" y="3071313"/>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g3d1c8878214_0_813"/>
          <p:cNvSpPr/>
          <p:nvPr/>
        </p:nvSpPr>
        <p:spPr>
          <a:xfrm>
            <a:off x="4777757" y="3115841"/>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Built-in snapshots</a:t>
            </a:r>
            <a:endParaRPr b="0" i="0" sz="1300" u="none" cap="none" strike="noStrike">
              <a:solidFill>
                <a:srgbClr val="000000"/>
              </a:solidFill>
              <a:latin typeface="Calibri"/>
              <a:ea typeface="Calibri"/>
              <a:cs typeface="Calibri"/>
              <a:sym typeface="Calibri"/>
            </a:endParaRPr>
          </a:p>
        </p:txBody>
      </p:sp>
      <p:sp>
        <p:nvSpPr>
          <p:cNvPr id="126" name="Google Shape;126;g3d1c8878214_0_813"/>
          <p:cNvSpPr/>
          <p:nvPr/>
        </p:nvSpPr>
        <p:spPr>
          <a:xfrm>
            <a:off x="4828057" y="3436888"/>
            <a:ext cx="38862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Freeze a container's state in milliseconds. Roll back instantly if something breaks.</a:t>
            </a:r>
            <a:endParaRPr b="0" i="0" sz="1100" u="none" cap="none" strike="noStrike">
              <a:solidFill>
                <a:srgbClr val="000000"/>
              </a:solidFill>
              <a:latin typeface="Calibri"/>
              <a:ea typeface="Calibri"/>
              <a:cs typeface="Calibri"/>
              <a:sym typeface="Calibri"/>
            </a:endParaRPr>
          </a:p>
        </p:txBody>
      </p:sp>
      <p:sp>
        <p:nvSpPr>
          <p:cNvPr id="127" name="Google Shape;127;g3d1c8878214_0_813"/>
          <p:cNvSpPr/>
          <p:nvPr/>
        </p:nvSpPr>
        <p:spPr>
          <a:xfrm>
            <a:off x="477750" y="3903974"/>
            <a:ext cx="4073700" cy="7275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g3d1c8878214_0_813"/>
          <p:cNvSpPr/>
          <p:nvPr/>
        </p:nvSpPr>
        <p:spPr>
          <a:xfrm>
            <a:off x="437750" y="3903986"/>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g3d1c8878214_0_813"/>
          <p:cNvSpPr/>
          <p:nvPr/>
        </p:nvSpPr>
        <p:spPr>
          <a:xfrm>
            <a:off x="644675" y="3945700"/>
            <a:ext cx="3400500" cy="210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Profiles for templating</a:t>
            </a:r>
            <a:endParaRPr b="0" i="0" sz="1300" u="none" cap="none" strike="noStrike">
              <a:solidFill>
                <a:srgbClr val="000000"/>
              </a:solidFill>
              <a:latin typeface="Calibri"/>
              <a:ea typeface="Calibri"/>
              <a:cs typeface="Calibri"/>
              <a:sym typeface="Calibri"/>
            </a:endParaRPr>
          </a:p>
        </p:txBody>
      </p:sp>
      <p:sp>
        <p:nvSpPr>
          <p:cNvPr id="130" name="Google Shape;130;g3d1c8878214_0_813"/>
          <p:cNvSpPr/>
          <p:nvPr/>
        </p:nvSpPr>
        <p:spPr>
          <a:xfrm>
            <a:off x="600050" y="4199168"/>
            <a:ext cx="3929700" cy="3474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Define CPU limits, memory, storage, and networking once in a profile — apply it to hundreds of containers.</a:t>
            </a:r>
            <a:endParaRPr b="0" i="0" sz="1100" u="none" cap="none" strike="noStrike">
              <a:solidFill>
                <a:srgbClr val="000000"/>
              </a:solidFill>
              <a:latin typeface="Calibri"/>
              <a:ea typeface="Calibri"/>
              <a:cs typeface="Calibri"/>
              <a:sym typeface="Calibri"/>
            </a:endParaRPr>
          </a:p>
        </p:txBody>
      </p:sp>
      <p:sp>
        <p:nvSpPr>
          <p:cNvPr id="131" name="Google Shape;131;g3d1c8878214_0_813"/>
          <p:cNvSpPr/>
          <p:nvPr/>
        </p:nvSpPr>
        <p:spPr>
          <a:xfrm>
            <a:off x="4663440" y="3881699"/>
            <a:ext cx="4114800" cy="7497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g3d1c8878214_0_813"/>
          <p:cNvSpPr/>
          <p:nvPr/>
        </p:nvSpPr>
        <p:spPr>
          <a:xfrm>
            <a:off x="4637140" y="3881699"/>
            <a:ext cx="54900" cy="7497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3d1c8878214_0_813"/>
          <p:cNvSpPr/>
          <p:nvPr/>
        </p:nvSpPr>
        <p:spPr>
          <a:xfrm>
            <a:off x="4828007" y="3903964"/>
            <a:ext cx="38862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0" lang="ko" sz="1300" u="none" cap="none" strike="noStrike">
                <a:solidFill>
                  <a:srgbClr val="222222"/>
                </a:solidFill>
                <a:latin typeface="Calibri"/>
                <a:ea typeface="Calibri"/>
                <a:cs typeface="Calibri"/>
                <a:sym typeface="Calibri"/>
              </a:rPr>
              <a:t>Built and maintained by Canonical</a:t>
            </a:r>
            <a:endParaRPr b="0" i="0" sz="1300" u="none" cap="none" strike="noStrike">
              <a:solidFill>
                <a:srgbClr val="000000"/>
              </a:solidFill>
              <a:latin typeface="Calibri"/>
              <a:ea typeface="Calibri"/>
              <a:cs typeface="Calibri"/>
              <a:sym typeface="Calibri"/>
            </a:endParaRPr>
          </a:p>
        </p:txBody>
      </p:sp>
      <p:sp>
        <p:nvSpPr>
          <p:cNvPr id="134" name="Google Shape;134;g3d1c8878214_0_813"/>
          <p:cNvSpPr/>
          <p:nvPr/>
        </p:nvSpPr>
        <p:spPr>
          <a:xfrm>
            <a:off x="4777757" y="4241286"/>
            <a:ext cx="38862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33333"/>
              </a:buClr>
              <a:buSzPts val="1100"/>
              <a:buFont typeface="Calibri"/>
              <a:buNone/>
            </a:pPr>
            <a:r>
              <a:rPr b="0" i="0" lang="ko" sz="1100" u="none" cap="none" strike="noStrike">
                <a:solidFill>
                  <a:srgbClr val="333333"/>
                </a:solidFill>
                <a:latin typeface="Calibri"/>
                <a:ea typeface="Calibri"/>
                <a:cs typeface="Calibri"/>
                <a:sym typeface="Calibri"/>
              </a:rPr>
              <a:t>First-class Ubuntu support. Ships with Ubuntu 22.04+ as a snap package.</a:t>
            </a:r>
            <a:endParaRPr b="0" i="0" sz="1100" u="none" cap="none" strike="noStrike">
              <a:solidFill>
                <a:srgbClr val="000000"/>
              </a:solidFill>
              <a:latin typeface="Calibri"/>
              <a:ea typeface="Calibri"/>
              <a:cs typeface="Calibri"/>
              <a:sym typeface="Calibri"/>
            </a:endParaRPr>
          </a:p>
        </p:txBody>
      </p:sp>
      <p:pic>
        <p:nvPicPr>
          <p:cNvPr id="135" name="Google Shape;135;g3d1c8878214_0_813" title="Untitled design (7).png"/>
          <p:cNvPicPr preferRelativeResize="0"/>
          <p:nvPr/>
        </p:nvPicPr>
        <p:blipFill>
          <a:blip r:embed="rId3">
            <a:alphaModFix/>
          </a:blip>
          <a:stretch>
            <a:fillRect/>
          </a:stretch>
        </p:blipFill>
        <p:spPr>
          <a:xfrm>
            <a:off x="6999884" y="4756597"/>
            <a:ext cx="1897919" cy="3203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d1c8878214_0_103"/>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g3d1c8878214_0_103"/>
          <p:cNvSpPr/>
          <p:nvPr/>
        </p:nvSpPr>
        <p:spPr>
          <a:xfrm>
            <a:off x="548640" y="10287"/>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LXD vs Docker vs VMs</a:t>
            </a:r>
            <a:endParaRPr b="0" i="0" sz="2800" u="none" cap="none" strike="noStrike">
              <a:solidFill>
                <a:srgbClr val="000000"/>
              </a:solidFill>
              <a:latin typeface="Calibri"/>
              <a:ea typeface="Calibri"/>
              <a:cs typeface="Calibri"/>
              <a:sym typeface="Calibri"/>
            </a:endParaRPr>
          </a:p>
        </p:txBody>
      </p:sp>
      <p:sp>
        <p:nvSpPr>
          <p:cNvPr id="142" name="Google Shape;142;g3d1c8878214_0_103"/>
          <p:cNvSpPr/>
          <p:nvPr/>
        </p:nvSpPr>
        <p:spPr>
          <a:xfrm>
            <a:off x="548640" y="686943"/>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g3d1c8878214_0_103"/>
          <p:cNvSpPr/>
          <p:nvPr/>
        </p:nvSpPr>
        <p:spPr>
          <a:xfrm>
            <a:off x="548640" y="741807"/>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1" i="1" lang="ko" sz="1300" u="none" cap="none" strike="noStrike">
                <a:solidFill>
                  <a:srgbClr val="666666"/>
                </a:solidFill>
                <a:latin typeface="Calibri"/>
                <a:ea typeface="Calibri"/>
                <a:cs typeface="Calibri"/>
                <a:sym typeface="Calibri"/>
              </a:rPr>
              <a:t>Choosing the right tool for the job — a beginner-friendly comparison</a:t>
            </a:r>
            <a:endParaRPr b="1" i="0" sz="1300" u="none" cap="none" strike="noStrike">
              <a:solidFill>
                <a:srgbClr val="000000"/>
              </a:solidFill>
              <a:latin typeface="Calibri"/>
              <a:ea typeface="Calibri"/>
              <a:cs typeface="Calibri"/>
              <a:sym typeface="Calibri"/>
            </a:endParaRPr>
          </a:p>
        </p:txBody>
      </p:sp>
      <p:sp>
        <p:nvSpPr>
          <p:cNvPr id="144" name="Google Shape;144;g3d1c8878214_0_103"/>
          <p:cNvSpPr/>
          <p:nvPr/>
        </p:nvSpPr>
        <p:spPr>
          <a:xfrm>
            <a:off x="365760" y="1034415"/>
            <a:ext cx="2469000" cy="475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g3d1c8878214_0_103"/>
          <p:cNvSpPr/>
          <p:nvPr/>
        </p:nvSpPr>
        <p:spPr>
          <a:xfrm>
            <a:off x="438912" y="1034415"/>
            <a:ext cx="23775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Feature</a:t>
            </a:r>
            <a:endParaRPr b="0" i="0" sz="1300" u="none" cap="none" strike="noStrike">
              <a:solidFill>
                <a:srgbClr val="000000"/>
              </a:solidFill>
              <a:latin typeface="Calibri"/>
              <a:ea typeface="Calibri"/>
              <a:cs typeface="Calibri"/>
              <a:sym typeface="Calibri"/>
            </a:endParaRPr>
          </a:p>
        </p:txBody>
      </p:sp>
      <p:sp>
        <p:nvSpPr>
          <p:cNvPr id="146" name="Google Shape;146;g3d1c8878214_0_103"/>
          <p:cNvSpPr/>
          <p:nvPr/>
        </p:nvSpPr>
        <p:spPr>
          <a:xfrm>
            <a:off x="2834640" y="1034415"/>
            <a:ext cx="1920300" cy="475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g3d1c8878214_0_103"/>
          <p:cNvSpPr/>
          <p:nvPr/>
        </p:nvSpPr>
        <p:spPr>
          <a:xfrm>
            <a:off x="2907792" y="1034415"/>
            <a:ext cx="18288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LXD</a:t>
            </a:r>
            <a:endParaRPr b="0" i="0" sz="1300" u="none" cap="none" strike="noStrike">
              <a:solidFill>
                <a:srgbClr val="000000"/>
              </a:solidFill>
              <a:latin typeface="Calibri"/>
              <a:ea typeface="Calibri"/>
              <a:cs typeface="Calibri"/>
              <a:sym typeface="Calibri"/>
            </a:endParaRPr>
          </a:p>
        </p:txBody>
      </p:sp>
      <p:sp>
        <p:nvSpPr>
          <p:cNvPr id="148" name="Google Shape;148;g3d1c8878214_0_103"/>
          <p:cNvSpPr/>
          <p:nvPr/>
        </p:nvSpPr>
        <p:spPr>
          <a:xfrm>
            <a:off x="4754880" y="1034415"/>
            <a:ext cx="1920300" cy="475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g3d1c8878214_0_103"/>
          <p:cNvSpPr/>
          <p:nvPr/>
        </p:nvSpPr>
        <p:spPr>
          <a:xfrm>
            <a:off x="4828032" y="1034415"/>
            <a:ext cx="18288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Docker</a:t>
            </a:r>
            <a:endParaRPr b="0" i="0" sz="1300" u="none" cap="none" strike="noStrike">
              <a:solidFill>
                <a:srgbClr val="000000"/>
              </a:solidFill>
              <a:latin typeface="Calibri"/>
              <a:ea typeface="Calibri"/>
              <a:cs typeface="Calibri"/>
              <a:sym typeface="Calibri"/>
            </a:endParaRPr>
          </a:p>
        </p:txBody>
      </p:sp>
      <p:sp>
        <p:nvSpPr>
          <p:cNvPr id="150" name="Google Shape;150;g3d1c8878214_0_103"/>
          <p:cNvSpPr/>
          <p:nvPr/>
        </p:nvSpPr>
        <p:spPr>
          <a:xfrm>
            <a:off x="6675120" y="1034415"/>
            <a:ext cx="1828800" cy="475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g3d1c8878214_0_103"/>
          <p:cNvSpPr/>
          <p:nvPr/>
        </p:nvSpPr>
        <p:spPr>
          <a:xfrm>
            <a:off x="6748272" y="1034415"/>
            <a:ext cx="17373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ko" sz="1300" u="none" cap="none" strike="noStrike">
                <a:solidFill>
                  <a:srgbClr val="FFFFFF"/>
                </a:solidFill>
                <a:latin typeface="Calibri"/>
                <a:ea typeface="Calibri"/>
                <a:cs typeface="Calibri"/>
                <a:sym typeface="Calibri"/>
              </a:rPr>
              <a:t>VMs (KVM)</a:t>
            </a:r>
            <a:endParaRPr b="0" i="0" sz="1300" u="none" cap="none" strike="noStrike">
              <a:solidFill>
                <a:srgbClr val="000000"/>
              </a:solidFill>
              <a:latin typeface="Calibri"/>
              <a:ea typeface="Calibri"/>
              <a:cs typeface="Calibri"/>
              <a:sym typeface="Calibri"/>
            </a:endParaRPr>
          </a:p>
        </p:txBody>
      </p:sp>
      <p:sp>
        <p:nvSpPr>
          <p:cNvPr id="152" name="Google Shape;152;g3d1c8878214_0_103"/>
          <p:cNvSpPr/>
          <p:nvPr/>
        </p:nvSpPr>
        <p:spPr>
          <a:xfrm>
            <a:off x="365760" y="1509903"/>
            <a:ext cx="24690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g3d1c8878214_0_103"/>
          <p:cNvSpPr/>
          <p:nvPr/>
        </p:nvSpPr>
        <p:spPr>
          <a:xfrm>
            <a:off x="438912" y="1509903"/>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What it runs</a:t>
            </a:r>
            <a:endParaRPr b="0" i="0" sz="1050" u="none" cap="none" strike="noStrike">
              <a:solidFill>
                <a:srgbClr val="000000"/>
              </a:solidFill>
              <a:latin typeface="Calibri"/>
              <a:ea typeface="Calibri"/>
              <a:cs typeface="Calibri"/>
              <a:sym typeface="Calibri"/>
            </a:endParaRPr>
          </a:p>
        </p:txBody>
      </p:sp>
      <p:sp>
        <p:nvSpPr>
          <p:cNvPr id="154" name="Google Shape;154;g3d1c8878214_0_103"/>
          <p:cNvSpPr/>
          <p:nvPr/>
        </p:nvSpPr>
        <p:spPr>
          <a:xfrm>
            <a:off x="2834640" y="1509903"/>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g3d1c8878214_0_103"/>
          <p:cNvSpPr/>
          <p:nvPr/>
        </p:nvSpPr>
        <p:spPr>
          <a:xfrm>
            <a:off x="2907792" y="1509903"/>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Full Linux OS</a:t>
            </a:r>
            <a:endParaRPr b="0" i="0" sz="1050" u="none" cap="none" strike="noStrike">
              <a:solidFill>
                <a:srgbClr val="000000"/>
              </a:solidFill>
              <a:latin typeface="Calibri"/>
              <a:ea typeface="Calibri"/>
              <a:cs typeface="Calibri"/>
              <a:sym typeface="Calibri"/>
            </a:endParaRPr>
          </a:p>
        </p:txBody>
      </p:sp>
      <p:sp>
        <p:nvSpPr>
          <p:cNvPr id="156" name="Google Shape;156;g3d1c8878214_0_103"/>
          <p:cNvSpPr/>
          <p:nvPr/>
        </p:nvSpPr>
        <p:spPr>
          <a:xfrm>
            <a:off x="4754880" y="1509903"/>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g3d1c8878214_0_103"/>
          <p:cNvSpPr/>
          <p:nvPr/>
        </p:nvSpPr>
        <p:spPr>
          <a:xfrm>
            <a:off x="4828032" y="1509903"/>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App process only</a:t>
            </a:r>
            <a:endParaRPr b="0" i="0" sz="1050" u="none" cap="none" strike="noStrike">
              <a:solidFill>
                <a:srgbClr val="000000"/>
              </a:solidFill>
              <a:latin typeface="Calibri"/>
              <a:ea typeface="Calibri"/>
              <a:cs typeface="Calibri"/>
              <a:sym typeface="Calibri"/>
            </a:endParaRPr>
          </a:p>
        </p:txBody>
      </p:sp>
      <p:sp>
        <p:nvSpPr>
          <p:cNvPr id="158" name="Google Shape;158;g3d1c8878214_0_103"/>
          <p:cNvSpPr/>
          <p:nvPr/>
        </p:nvSpPr>
        <p:spPr>
          <a:xfrm>
            <a:off x="6675120" y="1509903"/>
            <a:ext cx="18288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g3d1c8878214_0_103"/>
          <p:cNvSpPr/>
          <p:nvPr/>
        </p:nvSpPr>
        <p:spPr>
          <a:xfrm>
            <a:off x="6748272" y="1509903"/>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Full Linux OS</a:t>
            </a:r>
            <a:endParaRPr b="0" i="0" sz="1050" u="none" cap="none" strike="noStrike">
              <a:solidFill>
                <a:srgbClr val="000000"/>
              </a:solidFill>
              <a:latin typeface="Calibri"/>
              <a:ea typeface="Calibri"/>
              <a:cs typeface="Calibri"/>
              <a:sym typeface="Calibri"/>
            </a:endParaRPr>
          </a:p>
        </p:txBody>
      </p:sp>
      <p:sp>
        <p:nvSpPr>
          <p:cNvPr id="160" name="Google Shape;160;g3d1c8878214_0_103"/>
          <p:cNvSpPr/>
          <p:nvPr/>
        </p:nvSpPr>
        <p:spPr>
          <a:xfrm>
            <a:off x="365760" y="1903095"/>
            <a:ext cx="24690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3d1c8878214_0_103"/>
          <p:cNvSpPr/>
          <p:nvPr/>
        </p:nvSpPr>
        <p:spPr>
          <a:xfrm>
            <a:off x="438912" y="1903095"/>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Startup time</a:t>
            </a:r>
            <a:endParaRPr b="0" i="0" sz="1050" u="none" cap="none" strike="noStrike">
              <a:solidFill>
                <a:srgbClr val="000000"/>
              </a:solidFill>
              <a:latin typeface="Calibri"/>
              <a:ea typeface="Calibri"/>
              <a:cs typeface="Calibri"/>
              <a:sym typeface="Calibri"/>
            </a:endParaRPr>
          </a:p>
        </p:txBody>
      </p:sp>
      <p:sp>
        <p:nvSpPr>
          <p:cNvPr id="162" name="Google Shape;162;g3d1c8878214_0_103"/>
          <p:cNvSpPr/>
          <p:nvPr/>
        </p:nvSpPr>
        <p:spPr>
          <a:xfrm>
            <a:off x="2834640" y="1903095"/>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g3d1c8878214_0_103"/>
          <p:cNvSpPr/>
          <p:nvPr/>
        </p:nvSpPr>
        <p:spPr>
          <a:xfrm>
            <a:off x="2907792" y="1903095"/>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&lt; 1 second</a:t>
            </a:r>
            <a:endParaRPr b="0" i="0" sz="1050" u="none" cap="none" strike="noStrike">
              <a:solidFill>
                <a:srgbClr val="000000"/>
              </a:solidFill>
              <a:latin typeface="Calibri"/>
              <a:ea typeface="Calibri"/>
              <a:cs typeface="Calibri"/>
              <a:sym typeface="Calibri"/>
            </a:endParaRPr>
          </a:p>
        </p:txBody>
      </p:sp>
      <p:sp>
        <p:nvSpPr>
          <p:cNvPr id="164" name="Google Shape;164;g3d1c8878214_0_103"/>
          <p:cNvSpPr/>
          <p:nvPr/>
        </p:nvSpPr>
        <p:spPr>
          <a:xfrm>
            <a:off x="4754880" y="1903095"/>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g3d1c8878214_0_103"/>
          <p:cNvSpPr/>
          <p:nvPr/>
        </p:nvSpPr>
        <p:spPr>
          <a:xfrm>
            <a:off x="4828032" y="1903095"/>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&lt; 1 second</a:t>
            </a:r>
            <a:endParaRPr b="0" i="0" sz="1050" u="none" cap="none" strike="noStrike">
              <a:solidFill>
                <a:srgbClr val="000000"/>
              </a:solidFill>
              <a:latin typeface="Calibri"/>
              <a:ea typeface="Calibri"/>
              <a:cs typeface="Calibri"/>
              <a:sym typeface="Calibri"/>
            </a:endParaRPr>
          </a:p>
        </p:txBody>
      </p:sp>
      <p:sp>
        <p:nvSpPr>
          <p:cNvPr id="166" name="Google Shape;166;g3d1c8878214_0_103"/>
          <p:cNvSpPr/>
          <p:nvPr/>
        </p:nvSpPr>
        <p:spPr>
          <a:xfrm>
            <a:off x="6675120" y="1903095"/>
            <a:ext cx="18288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g3d1c8878214_0_103"/>
          <p:cNvSpPr/>
          <p:nvPr/>
        </p:nvSpPr>
        <p:spPr>
          <a:xfrm>
            <a:off x="6748272" y="1903095"/>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30–60 seconds</a:t>
            </a:r>
            <a:endParaRPr b="0" i="0" sz="1050" u="none" cap="none" strike="noStrike">
              <a:solidFill>
                <a:srgbClr val="000000"/>
              </a:solidFill>
              <a:latin typeface="Calibri"/>
              <a:ea typeface="Calibri"/>
              <a:cs typeface="Calibri"/>
              <a:sym typeface="Calibri"/>
            </a:endParaRPr>
          </a:p>
        </p:txBody>
      </p:sp>
      <p:sp>
        <p:nvSpPr>
          <p:cNvPr id="168" name="Google Shape;168;g3d1c8878214_0_103"/>
          <p:cNvSpPr/>
          <p:nvPr/>
        </p:nvSpPr>
        <p:spPr>
          <a:xfrm>
            <a:off x="365760" y="2296287"/>
            <a:ext cx="24690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g3d1c8878214_0_103"/>
          <p:cNvSpPr/>
          <p:nvPr/>
        </p:nvSpPr>
        <p:spPr>
          <a:xfrm>
            <a:off x="438912" y="2296287"/>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Memory overhead</a:t>
            </a:r>
            <a:endParaRPr b="0" i="0" sz="1050" u="none" cap="none" strike="noStrike">
              <a:solidFill>
                <a:srgbClr val="000000"/>
              </a:solidFill>
              <a:latin typeface="Calibri"/>
              <a:ea typeface="Calibri"/>
              <a:cs typeface="Calibri"/>
              <a:sym typeface="Calibri"/>
            </a:endParaRPr>
          </a:p>
        </p:txBody>
      </p:sp>
      <p:sp>
        <p:nvSpPr>
          <p:cNvPr id="170" name="Google Shape;170;g3d1c8878214_0_103"/>
          <p:cNvSpPr/>
          <p:nvPr/>
        </p:nvSpPr>
        <p:spPr>
          <a:xfrm>
            <a:off x="2834640" y="2296287"/>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g3d1c8878214_0_103"/>
          <p:cNvSpPr/>
          <p:nvPr/>
        </p:nvSpPr>
        <p:spPr>
          <a:xfrm>
            <a:off x="2907792" y="2296287"/>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Very low (~5 MB)</a:t>
            </a:r>
            <a:endParaRPr b="0" i="0" sz="1050" u="none" cap="none" strike="noStrike">
              <a:solidFill>
                <a:srgbClr val="000000"/>
              </a:solidFill>
              <a:latin typeface="Calibri"/>
              <a:ea typeface="Calibri"/>
              <a:cs typeface="Calibri"/>
              <a:sym typeface="Calibri"/>
            </a:endParaRPr>
          </a:p>
        </p:txBody>
      </p:sp>
      <p:sp>
        <p:nvSpPr>
          <p:cNvPr id="172" name="Google Shape;172;g3d1c8878214_0_103"/>
          <p:cNvSpPr/>
          <p:nvPr/>
        </p:nvSpPr>
        <p:spPr>
          <a:xfrm>
            <a:off x="4754880" y="2296287"/>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g3d1c8878214_0_103"/>
          <p:cNvSpPr/>
          <p:nvPr/>
        </p:nvSpPr>
        <p:spPr>
          <a:xfrm>
            <a:off x="4828032" y="2296287"/>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Very low</a:t>
            </a:r>
            <a:endParaRPr b="0" i="0" sz="1050" u="none" cap="none" strike="noStrike">
              <a:solidFill>
                <a:srgbClr val="000000"/>
              </a:solidFill>
              <a:latin typeface="Calibri"/>
              <a:ea typeface="Calibri"/>
              <a:cs typeface="Calibri"/>
              <a:sym typeface="Calibri"/>
            </a:endParaRPr>
          </a:p>
        </p:txBody>
      </p:sp>
      <p:sp>
        <p:nvSpPr>
          <p:cNvPr id="174" name="Google Shape;174;g3d1c8878214_0_103"/>
          <p:cNvSpPr/>
          <p:nvPr/>
        </p:nvSpPr>
        <p:spPr>
          <a:xfrm>
            <a:off x="6675120" y="2296287"/>
            <a:ext cx="18288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3d1c8878214_0_103"/>
          <p:cNvSpPr/>
          <p:nvPr/>
        </p:nvSpPr>
        <p:spPr>
          <a:xfrm>
            <a:off x="6748272" y="2296287"/>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High (512 MB+)</a:t>
            </a:r>
            <a:endParaRPr b="0" i="0" sz="1050" u="none" cap="none" strike="noStrike">
              <a:solidFill>
                <a:srgbClr val="000000"/>
              </a:solidFill>
              <a:latin typeface="Calibri"/>
              <a:ea typeface="Calibri"/>
              <a:cs typeface="Calibri"/>
              <a:sym typeface="Calibri"/>
            </a:endParaRPr>
          </a:p>
        </p:txBody>
      </p:sp>
      <p:sp>
        <p:nvSpPr>
          <p:cNvPr id="176" name="Google Shape;176;g3d1c8878214_0_103"/>
          <p:cNvSpPr/>
          <p:nvPr/>
        </p:nvSpPr>
        <p:spPr>
          <a:xfrm>
            <a:off x="365760" y="2689479"/>
            <a:ext cx="24690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g3d1c8878214_0_103"/>
          <p:cNvSpPr/>
          <p:nvPr/>
        </p:nvSpPr>
        <p:spPr>
          <a:xfrm>
            <a:off x="438912" y="2689479"/>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SSH / systemd</a:t>
            </a:r>
            <a:endParaRPr b="0" i="0" sz="1050" u="none" cap="none" strike="noStrike">
              <a:solidFill>
                <a:srgbClr val="000000"/>
              </a:solidFill>
              <a:latin typeface="Calibri"/>
              <a:ea typeface="Calibri"/>
              <a:cs typeface="Calibri"/>
              <a:sym typeface="Calibri"/>
            </a:endParaRPr>
          </a:p>
        </p:txBody>
      </p:sp>
      <p:sp>
        <p:nvSpPr>
          <p:cNvPr id="178" name="Google Shape;178;g3d1c8878214_0_103"/>
          <p:cNvSpPr/>
          <p:nvPr/>
        </p:nvSpPr>
        <p:spPr>
          <a:xfrm>
            <a:off x="2834640" y="2689479"/>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g3d1c8878214_0_103"/>
          <p:cNvSpPr/>
          <p:nvPr/>
        </p:nvSpPr>
        <p:spPr>
          <a:xfrm>
            <a:off x="2907792" y="2689479"/>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Native</a:t>
            </a:r>
            <a:endParaRPr b="0" i="0" sz="1050" u="none" cap="none" strike="noStrike">
              <a:solidFill>
                <a:srgbClr val="000000"/>
              </a:solidFill>
              <a:latin typeface="Calibri"/>
              <a:ea typeface="Calibri"/>
              <a:cs typeface="Calibri"/>
              <a:sym typeface="Calibri"/>
            </a:endParaRPr>
          </a:p>
        </p:txBody>
      </p:sp>
      <p:sp>
        <p:nvSpPr>
          <p:cNvPr id="180" name="Google Shape;180;g3d1c8878214_0_103"/>
          <p:cNvSpPr/>
          <p:nvPr/>
        </p:nvSpPr>
        <p:spPr>
          <a:xfrm>
            <a:off x="4754880" y="2689479"/>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g3d1c8878214_0_103"/>
          <p:cNvSpPr/>
          <p:nvPr/>
        </p:nvSpPr>
        <p:spPr>
          <a:xfrm>
            <a:off x="4828032" y="2689479"/>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Not built in</a:t>
            </a:r>
            <a:endParaRPr b="0" i="0" sz="1050" u="none" cap="none" strike="noStrike">
              <a:solidFill>
                <a:srgbClr val="000000"/>
              </a:solidFill>
              <a:latin typeface="Calibri"/>
              <a:ea typeface="Calibri"/>
              <a:cs typeface="Calibri"/>
              <a:sym typeface="Calibri"/>
            </a:endParaRPr>
          </a:p>
        </p:txBody>
      </p:sp>
      <p:sp>
        <p:nvSpPr>
          <p:cNvPr id="182" name="Google Shape;182;g3d1c8878214_0_103"/>
          <p:cNvSpPr/>
          <p:nvPr/>
        </p:nvSpPr>
        <p:spPr>
          <a:xfrm>
            <a:off x="6675120" y="2689479"/>
            <a:ext cx="18288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g3d1c8878214_0_103"/>
          <p:cNvSpPr/>
          <p:nvPr/>
        </p:nvSpPr>
        <p:spPr>
          <a:xfrm>
            <a:off x="6748272" y="2689479"/>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Native</a:t>
            </a:r>
            <a:endParaRPr b="0" i="0" sz="1050" u="none" cap="none" strike="noStrike">
              <a:solidFill>
                <a:srgbClr val="000000"/>
              </a:solidFill>
              <a:latin typeface="Calibri"/>
              <a:ea typeface="Calibri"/>
              <a:cs typeface="Calibri"/>
              <a:sym typeface="Calibri"/>
            </a:endParaRPr>
          </a:p>
        </p:txBody>
      </p:sp>
      <p:sp>
        <p:nvSpPr>
          <p:cNvPr id="184" name="Google Shape;184;g3d1c8878214_0_103"/>
          <p:cNvSpPr/>
          <p:nvPr/>
        </p:nvSpPr>
        <p:spPr>
          <a:xfrm>
            <a:off x="365760" y="3082671"/>
            <a:ext cx="24690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g3d1c8878214_0_103"/>
          <p:cNvSpPr/>
          <p:nvPr/>
        </p:nvSpPr>
        <p:spPr>
          <a:xfrm>
            <a:off x="438912" y="3082671"/>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Snapshots</a:t>
            </a:r>
            <a:endParaRPr b="0" i="0" sz="1050" u="none" cap="none" strike="noStrike">
              <a:solidFill>
                <a:srgbClr val="000000"/>
              </a:solidFill>
              <a:latin typeface="Calibri"/>
              <a:ea typeface="Calibri"/>
              <a:cs typeface="Calibri"/>
              <a:sym typeface="Calibri"/>
            </a:endParaRPr>
          </a:p>
        </p:txBody>
      </p:sp>
      <p:sp>
        <p:nvSpPr>
          <p:cNvPr id="186" name="Google Shape;186;g3d1c8878214_0_103"/>
          <p:cNvSpPr/>
          <p:nvPr/>
        </p:nvSpPr>
        <p:spPr>
          <a:xfrm>
            <a:off x="2834640" y="3082671"/>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g3d1c8878214_0_103"/>
          <p:cNvSpPr/>
          <p:nvPr/>
        </p:nvSpPr>
        <p:spPr>
          <a:xfrm>
            <a:off x="2907792" y="3082671"/>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Built-in</a:t>
            </a:r>
            <a:endParaRPr b="0" i="0" sz="1050" u="none" cap="none" strike="noStrike">
              <a:solidFill>
                <a:srgbClr val="000000"/>
              </a:solidFill>
              <a:latin typeface="Calibri"/>
              <a:ea typeface="Calibri"/>
              <a:cs typeface="Calibri"/>
              <a:sym typeface="Calibri"/>
            </a:endParaRPr>
          </a:p>
        </p:txBody>
      </p:sp>
      <p:sp>
        <p:nvSpPr>
          <p:cNvPr id="188" name="Google Shape;188;g3d1c8878214_0_103"/>
          <p:cNvSpPr/>
          <p:nvPr/>
        </p:nvSpPr>
        <p:spPr>
          <a:xfrm>
            <a:off x="4754880" y="3082671"/>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g3d1c8878214_0_103"/>
          <p:cNvSpPr/>
          <p:nvPr/>
        </p:nvSpPr>
        <p:spPr>
          <a:xfrm>
            <a:off x="4828032" y="3082671"/>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Volumes only</a:t>
            </a:r>
            <a:endParaRPr b="0" i="0" sz="1050" u="none" cap="none" strike="noStrike">
              <a:solidFill>
                <a:srgbClr val="000000"/>
              </a:solidFill>
              <a:latin typeface="Calibri"/>
              <a:ea typeface="Calibri"/>
              <a:cs typeface="Calibri"/>
              <a:sym typeface="Calibri"/>
            </a:endParaRPr>
          </a:p>
        </p:txBody>
      </p:sp>
      <p:sp>
        <p:nvSpPr>
          <p:cNvPr id="190" name="Google Shape;190;g3d1c8878214_0_103"/>
          <p:cNvSpPr/>
          <p:nvPr/>
        </p:nvSpPr>
        <p:spPr>
          <a:xfrm>
            <a:off x="6675120" y="3082671"/>
            <a:ext cx="18288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g3d1c8878214_0_103"/>
          <p:cNvSpPr/>
          <p:nvPr/>
        </p:nvSpPr>
        <p:spPr>
          <a:xfrm>
            <a:off x="6748272" y="3082671"/>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Built-in</a:t>
            </a:r>
            <a:endParaRPr b="0" i="0" sz="1050" u="none" cap="none" strike="noStrike">
              <a:solidFill>
                <a:srgbClr val="000000"/>
              </a:solidFill>
              <a:latin typeface="Calibri"/>
              <a:ea typeface="Calibri"/>
              <a:cs typeface="Calibri"/>
              <a:sym typeface="Calibri"/>
            </a:endParaRPr>
          </a:p>
        </p:txBody>
      </p:sp>
      <p:sp>
        <p:nvSpPr>
          <p:cNvPr id="192" name="Google Shape;192;g3d1c8878214_0_103"/>
          <p:cNvSpPr/>
          <p:nvPr/>
        </p:nvSpPr>
        <p:spPr>
          <a:xfrm>
            <a:off x="365760" y="3475863"/>
            <a:ext cx="24690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g3d1c8878214_0_103"/>
          <p:cNvSpPr/>
          <p:nvPr/>
        </p:nvSpPr>
        <p:spPr>
          <a:xfrm>
            <a:off x="438912" y="3475863"/>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Clustering</a:t>
            </a:r>
            <a:endParaRPr b="0" i="0" sz="1050" u="none" cap="none" strike="noStrike">
              <a:solidFill>
                <a:srgbClr val="000000"/>
              </a:solidFill>
              <a:latin typeface="Calibri"/>
              <a:ea typeface="Calibri"/>
              <a:cs typeface="Calibri"/>
              <a:sym typeface="Calibri"/>
            </a:endParaRPr>
          </a:p>
        </p:txBody>
      </p:sp>
      <p:sp>
        <p:nvSpPr>
          <p:cNvPr id="194" name="Google Shape;194;g3d1c8878214_0_103"/>
          <p:cNvSpPr/>
          <p:nvPr/>
        </p:nvSpPr>
        <p:spPr>
          <a:xfrm>
            <a:off x="2834640" y="3475863"/>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g3d1c8878214_0_103"/>
          <p:cNvSpPr/>
          <p:nvPr/>
        </p:nvSpPr>
        <p:spPr>
          <a:xfrm>
            <a:off x="2907792" y="3475863"/>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Native LXD cluster</a:t>
            </a:r>
            <a:endParaRPr b="0" i="0" sz="1050" u="none" cap="none" strike="noStrike">
              <a:solidFill>
                <a:srgbClr val="000000"/>
              </a:solidFill>
              <a:latin typeface="Calibri"/>
              <a:ea typeface="Calibri"/>
              <a:cs typeface="Calibri"/>
              <a:sym typeface="Calibri"/>
            </a:endParaRPr>
          </a:p>
        </p:txBody>
      </p:sp>
      <p:sp>
        <p:nvSpPr>
          <p:cNvPr id="196" name="Google Shape;196;g3d1c8878214_0_103"/>
          <p:cNvSpPr/>
          <p:nvPr/>
        </p:nvSpPr>
        <p:spPr>
          <a:xfrm>
            <a:off x="4754880" y="3475863"/>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g3d1c8878214_0_103"/>
          <p:cNvSpPr/>
          <p:nvPr/>
        </p:nvSpPr>
        <p:spPr>
          <a:xfrm>
            <a:off x="4828032" y="3475863"/>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Swarm / K8s</a:t>
            </a:r>
            <a:endParaRPr b="0" i="0" sz="1050" u="none" cap="none" strike="noStrike">
              <a:solidFill>
                <a:srgbClr val="000000"/>
              </a:solidFill>
              <a:latin typeface="Calibri"/>
              <a:ea typeface="Calibri"/>
              <a:cs typeface="Calibri"/>
              <a:sym typeface="Calibri"/>
            </a:endParaRPr>
          </a:p>
        </p:txBody>
      </p:sp>
      <p:sp>
        <p:nvSpPr>
          <p:cNvPr id="198" name="Google Shape;198;g3d1c8878214_0_103"/>
          <p:cNvSpPr/>
          <p:nvPr/>
        </p:nvSpPr>
        <p:spPr>
          <a:xfrm>
            <a:off x="6675120" y="3475863"/>
            <a:ext cx="18288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g3d1c8878214_0_103"/>
          <p:cNvSpPr/>
          <p:nvPr/>
        </p:nvSpPr>
        <p:spPr>
          <a:xfrm>
            <a:off x="6748272" y="3475863"/>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Manual</a:t>
            </a:r>
            <a:endParaRPr b="0" i="0" sz="1050" u="none" cap="none" strike="noStrike">
              <a:solidFill>
                <a:srgbClr val="000000"/>
              </a:solidFill>
              <a:latin typeface="Calibri"/>
              <a:ea typeface="Calibri"/>
              <a:cs typeface="Calibri"/>
              <a:sym typeface="Calibri"/>
            </a:endParaRPr>
          </a:p>
        </p:txBody>
      </p:sp>
      <p:sp>
        <p:nvSpPr>
          <p:cNvPr id="200" name="Google Shape;200;g3d1c8878214_0_103"/>
          <p:cNvSpPr/>
          <p:nvPr/>
        </p:nvSpPr>
        <p:spPr>
          <a:xfrm>
            <a:off x="365760" y="3869055"/>
            <a:ext cx="24690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g3d1c8878214_0_103"/>
          <p:cNvSpPr/>
          <p:nvPr/>
        </p:nvSpPr>
        <p:spPr>
          <a:xfrm>
            <a:off x="438912" y="3869055"/>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Live migration</a:t>
            </a:r>
            <a:endParaRPr b="0" i="0" sz="1050" u="none" cap="none" strike="noStrike">
              <a:solidFill>
                <a:srgbClr val="000000"/>
              </a:solidFill>
              <a:latin typeface="Calibri"/>
              <a:ea typeface="Calibri"/>
              <a:cs typeface="Calibri"/>
              <a:sym typeface="Calibri"/>
            </a:endParaRPr>
          </a:p>
        </p:txBody>
      </p:sp>
      <p:sp>
        <p:nvSpPr>
          <p:cNvPr id="202" name="Google Shape;202;g3d1c8878214_0_103"/>
          <p:cNvSpPr/>
          <p:nvPr/>
        </p:nvSpPr>
        <p:spPr>
          <a:xfrm>
            <a:off x="2834640" y="3869055"/>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g3d1c8878214_0_103"/>
          <p:cNvSpPr/>
          <p:nvPr/>
        </p:nvSpPr>
        <p:spPr>
          <a:xfrm>
            <a:off x="2907792" y="3869055"/>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lxc move</a:t>
            </a:r>
            <a:endParaRPr b="0" i="0" sz="1050" u="none" cap="none" strike="noStrike">
              <a:solidFill>
                <a:srgbClr val="000000"/>
              </a:solidFill>
              <a:latin typeface="Calibri"/>
              <a:ea typeface="Calibri"/>
              <a:cs typeface="Calibri"/>
              <a:sym typeface="Calibri"/>
            </a:endParaRPr>
          </a:p>
        </p:txBody>
      </p:sp>
      <p:sp>
        <p:nvSpPr>
          <p:cNvPr id="204" name="Google Shape;204;g3d1c8878214_0_103"/>
          <p:cNvSpPr/>
          <p:nvPr/>
        </p:nvSpPr>
        <p:spPr>
          <a:xfrm>
            <a:off x="4754880" y="3869055"/>
            <a:ext cx="19203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g3d1c8878214_0_103"/>
          <p:cNvSpPr/>
          <p:nvPr/>
        </p:nvSpPr>
        <p:spPr>
          <a:xfrm>
            <a:off x="4828032" y="3869055"/>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Not supported</a:t>
            </a:r>
            <a:endParaRPr b="0" i="0" sz="1050" u="none" cap="none" strike="noStrike">
              <a:solidFill>
                <a:srgbClr val="000000"/>
              </a:solidFill>
              <a:latin typeface="Calibri"/>
              <a:ea typeface="Calibri"/>
              <a:cs typeface="Calibri"/>
              <a:sym typeface="Calibri"/>
            </a:endParaRPr>
          </a:p>
        </p:txBody>
      </p:sp>
      <p:sp>
        <p:nvSpPr>
          <p:cNvPr id="206" name="Google Shape;206;g3d1c8878214_0_103"/>
          <p:cNvSpPr/>
          <p:nvPr/>
        </p:nvSpPr>
        <p:spPr>
          <a:xfrm>
            <a:off x="6675120" y="3869055"/>
            <a:ext cx="1828800" cy="365700"/>
          </a:xfrm>
          <a:prstGeom prst="rect">
            <a:avLst/>
          </a:prstGeom>
          <a:solidFill>
            <a:srgbClr val="FFFFFF"/>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g3d1c8878214_0_103"/>
          <p:cNvSpPr/>
          <p:nvPr/>
        </p:nvSpPr>
        <p:spPr>
          <a:xfrm>
            <a:off x="6748272" y="3869055"/>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  Hypervisor needed</a:t>
            </a:r>
            <a:endParaRPr b="0" i="0" sz="1050" u="none" cap="none" strike="noStrike">
              <a:solidFill>
                <a:srgbClr val="000000"/>
              </a:solidFill>
              <a:latin typeface="Calibri"/>
              <a:ea typeface="Calibri"/>
              <a:cs typeface="Calibri"/>
              <a:sym typeface="Calibri"/>
            </a:endParaRPr>
          </a:p>
        </p:txBody>
      </p:sp>
      <p:sp>
        <p:nvSpPr>
          <p:cNvPr id="208" name="Google Shape;208;g3d1c8878214_0_103"/>
          <p:cNvSpPr/>
          <p:nvPr/>
        </p:nvSpPr>
        <p:spPr>
          <a:xfrm>
            <a:off x="365760" y="4262247"/>
            <a:ext cx="24690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g3d1c8878214_0_103"/>
          <p:cNvSpPr/>
          <p:nvPr/>
        </p:nvSpPr>
        <p:spPr>
          <a:xfrm>
            <a:off x="438912" y="4262247"/>
            <a:ext cx="23775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50"/>
              <a:buFont typeface="Calibri"/>
              <a:buNone/>
            </a:pPr>
            <a:r>
              <a:rPr b="1" i="0" lang="ko" sz="1050" u="none" cap="none" strike="noStrike">
                <a:solidFill>
                  <a:srgbClr val="222222"/>
                </a:solidFill>
                <a:latin typeface="Calibri"/>
                <a:ea typeface="Calibri"/>
                <a:cs typeface="Calibri"/>
                <a:sym typeface="Calibri"/>
              </a:rPr>
              <a:t>Best for</a:t>
            </a:r>
            <a:endParaRPr b="0" i="0" sz="1050" u="none" cap="none" strike="noStrike">
              <a:solidFill>
                <a:srgbClr val="000000"/>
              </a:solidFill>
              <a:latin typeface="Calibri"/>
              <a:ea typeface="Calibri"/>
              <a:cs typeface="Calibri"/>
              <a:sym typeface="Calibri"/>
            </a:endParaRPr>
          </a:p>
        </p:txBody>
      </p:sp>
      <p:sp>
        <p:nvSpPr>
          <p:cNvPr id="210" name="Google Shape;210;g3d1c8878214_0_103"/>
          <p:cNvSpPr/>
          <p:nvPr/>
        </p:nvSpPr>
        <p:spPr>
          <a:xfrm>
            <a:off x="2834640" y="4262247"/>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g3d1c8878214_0_103"/>
          <p:cNvSpPr/>
          <p:nvPr/>
        </p:nvSpPr>
        <p:spPr>
          <a:xfrm>
            <a:off x="2907792" y="4262247"/>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System workloads</a:t>
            </a:r>
            <a:endParaRPr b="0" i="0" sz="1050" u="none" cap="none" strike="noStrike">
              <a:solidFill>
                <a:srgbClr val="000000"/>
              </a:solidFill>
              <a:latin typeface="Calibri"/>
              <a:ea typeface="Calibri"/>
              <a:cs typeface="Calibri"/>
              <a:sym typeface="Calibri"/>
            </a:endParaRPr>
          </a:p>
        </p:txBody>
      </p:sp>
      <p:sp>
        <p:nvSpPr>
          <p:cNvPr id="212" name="Google Shape;212;g3d1c8878214_0_103"/>
          <p:cNvSpPr/>
          <p:nvPr/>
        </p:nvSpPr>
        <p:spPr>
          <a:xfrm>
            <a:off x="4754880" y="4262247"/>
            <a:ext cx="19203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g3d1c8878214_0_103"/>
          <p:cNvSpPr/>
          <p:nvPr/>
        </p:nvSpPr>
        <p:spPr>
          <a:xfrm>
            <a:off x="4828032" y="4262247"/>
            <a:ext cx="18288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Microservices</a:t>
            </a:r>
            <a:endParaRPr b="0" i="0" sz="1050" u="none" cap="none" strike="noStrike">
              <a:solidFill>
                <a:srgbClr val="000000"/>
              </a:solidFill>
              <a:latin typeface="Calibri"/>
              <a:ea typeface="Calibri"/>
              <a:cs typeface="Calibri"/>
              <a:sym typeface="Calibri"/>
            </a:endParaRPr>
          </a:p>
        </p:txBody>
      </p:sp>
      <p:sp>
        <p:nvSpPr>
          <p:cNvPr id="214" name="Google Shape;214;g3d1c8878214_0_103"/>
          <p:cNvSpPr/>
          <p:nvPr/>
        </p:nvSpPr>
        <p:spPr>
          <a:xfrm>
            <a:off x="6675120" y="4262247"/>
            <a:ext cx="1828800" cy="365700"/>
          </a:xfrm>
          <a:prstGeom prst="rect">
            <a:avLst/>
          </a:prstGeom>
          <a:solidFill>
            <a:srgbClr val="F7F7F7"/>
          </a:solid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g3d1c8878214_0_103"/>
          <p:cNvSpPr/>
          <p:nvPr/>
        </p:nvSpPr>
        <p:spPr>
          <a:xfrm>
            <a:off x="6748272" y="4262247"/>
            <a:ext cx="1737300" cy="3657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050"/>
              <a:buFont typeface="Calibri"/>
              <a:buNone/>
            </a:pPr>
            <a:r>
              <a:rPr b="0" i="0" lang="ko" sz="1050" u="none" cap="none" strike="noStrike">
                <a:solidFill>
                  <a:srgbClr val="333333"/>
                </a:solidFill>
                <a:latin typeface="Calibri"/>
                <a:ea typeface="Calibri"/>
                <a:cs typeface="Calibri"/>
                <a:sym typeface="Calibri"/>
              </a:rPr>
              <a:t>Windows / full HW isolation</a:t>
            </a:r>
            <a:endParaRPr b="0" i="0" sz="1050" u="none" cap="none" strike="noStrike">
              <a:solidFill>
                <a:srgbClr val="000000"/>
              </a:solidFill>
              <a:latin typeface="Calibri"/>
              <a:ea typeface="Calibri"/>
              <a:cs typeface="Calibri"/>
              <a:sym typeface="Calibri"/>
            </a:endParaRPr>
          </a:p>
        </p:txBody>
      </p:sp>
      <p:sp>
        <p:nvSpPr>
          <p:cNvPr id="216" name="Google Shape;216;g3d1c8878214_0_103"/>
          <p:cNvSpPr/>
          <p:nvPr/>
        </p:nvSpPr>
        <p:spPr>
          <a:xfrm>
            <a:off x="808900" y="4655450"/>
            <a:ext cx="67638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100"/>
              <a:buFont typeface="Calibri"/>
              <a:buNone/>
            </a:pPr>
            <a:r>
              <a:rPr b="1" i="1" lang="ko" sz="1100" u="none" cap="none" strike="noStrike">
                <a:solidFill>
                  <a:srgbClr val="222222"/>
                </a:solidFill>
                <a:latin typeface="Calibri"/>
                <a:ea typeface="Calibri"/>
                <a:cs typeface="Calibri"/>
                <a:sym typeface="Calibri"/>
              </a:rPr>
              <a:t>Key takeaway:  LXD gives you the operability of VMs with the resource efficiency of containers </a:t>
            </a:r>
            <a:endParaRPr b="1" i="1" sz="1100" u="none" cap="none" strike="noStrike">
              <a:solidFill>
                <a:srgbClr val="222222"/>
              </a:solidFill>
              <a:latin typeface="Calibri"/>
              <a:ea typeface="Calibri"/>
              <a:cs typeface="Calibri"/>
              <a:sym typeface="Calibri"/>
            </a:endParaRPr>
          </a:p>
          <a:p>
            <a:pPr indent="0" lvl="0" marL="0" marR="0" rtl="0" algn="l">
              <a:spcBef>
                <a:spcPts val="0"/>
              </a:spcBef>
              <a:spcAft>
                <a:spcPts val="0"/>
              </a:spcAft>
              <a:buClr>
                <a:srgbClr val="222222"/>
              </a:buClr>
              <a:buSzPts val="1100"/>
              <a:buFont typeface="Calibri"/>
              <a:buNone/>
            </a:pPr>
            <a:r>
              <a:rPr b="1" i="1" lang="ko" sz="1100" u="none" cap="none" strike="noStrike">
                <a:solidFill>
                  <a:srgbClr val="222222"/>
                </a:solidFill>
                <a:latin typeface="Calibri"/>
                <a:ea typeface="Calibri"/>
                <a:cs typeface="Calibri"/>
                <a:sym typeface="Calibri"/>
              </a:rPr>
              <a:t>— the sweet spot for infrastructure teams.</a:t>
            </a:r>
            <a:endParaRPr b="0" i="0" sz="1100" u="none" cap="none" strike="noStrike">
              <a:solidFill>
                <a:srgbClr val="000000"/>
              </a:solidFill>
              <a:latin typeface="Calibri"/>
              <a:ea typeface="Calibri"/>
              <a:cs typeface="Calibri"/>
              <a:sym typeface="Calibri"/>
            </a:endParaRPr>
          </a:p>
        </p:txBody>
      </p:sp>
      <p:pic>
        <p:nvPicPr>
          <p:cNvPr id="217" name="Google Shape;217;g3d1c8878214_0_103"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g3d2c138f83c_2_110"/>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 name="Google Shape;223;g3d2c138f83c_2_110"/>
          <p:cNvSpPr/>
          <p:nvPr/>
        </p:nvSpPr>
        <p:spPr>
          <a:xfrm>
            <a:off x="548640" y="-117362"/>
            <a:ext cx="8229600" cy="6585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chemeClr val="dk1"/>
              </a:buClr>
              <a:buSzPts val="2800"/>
              <a:buFont typeface="Arial"/>
              <a:buNone/>
            </a:pPr>
            <a:r>
              <a:rPr b="1" lang="ko" sz="2800">
                <a:solidFill>
                  <a:srgbClr val="222222"/>
                </a:solidFill>
                <a:latin typeface="Calibri"/>
                <a:ea typeface="Calibri"/>
                <a:cs typeface="Calibri"/>
                <a:sym typeface="Calibri"/>
              </a:rPr>
              <a:t>Where Do You Run LXD?</a:t>
            </a:r>
            <a:endParaRPr b="1" sz="2800">
              <a:solidFill>
                <a:srgbClr val="222222"/>
              </a:solidFill>
              <a:latin typeface="Calibri"/>
              <a:ea typeface="Calibri"/>
              <a:cs typeface="Calibri"/>
              <a:sym typeface="Calibri"/>
            </a:endParaRPr>
          </a:p>
        </p:txBody>
      </p:sp>
      <p:sp>
        <p:nvSpPr>
          <p:cNvPr id="224" name="Google Shape;224;g3d2c138f83c_2_110"/>
          <p:cNvSpPr/>
          <p:nvPr/>
        </p:nvSpPr>
        <p:spPr>
          <a:xfrm>
            <a:off x="548640" y="424136"/>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25" name="Google Shape;225;g3d2c138f83c_2_110"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
        <p:nvSpPr>
          <p:cNvPr id="226" name="Google Shape;226;g3d2c138f83c_2_110"/>
          <p:cNvSpPr/>
          <p:nvPr/>
        </p:nvSpPr>
        <p:spPr>
          <a:xfrm>
            <a:off x="180000" y="810105"/>
            <a:ext cx="2720100" cy="18600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7" name="Google Shape;227;g3d2c138f83c_2_110"/>
          <p:cNvSpPr/>
          <p:nvPr/>
        </p:nvSpPr>
        <p:spPr>
          <a:xfrm>
            <a:off x="180000" y="810105"/>
            <a:ext cx="2720100" cy="69900"/>
          </a:xfrm>
          <a:prstGeom prst="rect">
            <a:avLst/>
          </a:prstGeom>
          <a:solidFill>
            <a:srgbClr val="22222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8" name="Google Shape;228;g3d2c138f83c_2_110"/>
          <p:cNvSpPr/>
          <p:nvPr/>
        </p:nvSpPr>
        <p:spPr>
          <a:xfrm>
            <a:off x="200000" y="900105"/>
            <a:ext cx="2679900" cy="1740000"/>
          </a:xfrm>
          <a:prstGeom prst="rect">
            <a:avLst/>
          </a:prstGeom>
          <a:noFill/>
          <a:ln>
            <a:noFill/>
          </a:ln>
        </p:spPr>
        <p:txBody>
          <a:bodyPr anchorCtr="0" anchor="t" bIns="0" lIns="80000" spcFirstLastPara="1" rIns="80000" wrap="square" tIns="8000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 Bare Metal</a:t>
            </a:r>
            <a:endParaRPr/>
          </a:p>
          <a:p>
            <a:pPr indent="0" lvl="0" marL="0" marR="0" rtl="0" algn="l">
              <a:lnSpc>
                <a:spcPct val="100000"/>
              </a:lnSpc>
              <a:spcBef>
                <a:spcPts val="200"/>
              </a:spcBef>
              <a:spcAft>
                <a:spcPts val="0"/>
              </a:spcAft>
              <a:buClr>
                <a:srgbClr val="000000"/>
              </a:buClr>
              <a:buSzPts val="1000"/>
              <a:buFont typeface="Arial"/>
              <a:buNone/>
            </a:pPr>
            <a:r>
              <a:rPr b="0" i="1" lang="ko" sz="1000" u="none" cap="none" strike="noStrike">
                <a:solidFill>
                  <a:srgbClr val="555555"/>
                </a:solidFill>
                <a:latin typeface="Calibri"/>
                <a:ea typeface="Calibri"/>
                <a:cs typeface="Calibri"/>
                <a:sym typeface="Calibri"/>
              </a:rPr>
              <a:t>The recommended way</a:t>
            </a:r>
            <a:endParaRPr/>
          </a:p>
          <a:p>
            <a:pPr indent="0" lvl="0" marL="0" marR="0" rtl="0" algn="l">
              <a:lnSpc>
                <a:spcPct val="100000"/>
              </a:lnSpc>
              <a:spcBef>
                <a:spcPts val="120"/>
              </a:spcBef>
              <a:spcAft>
                <a:spcPts val="0"/>
              </a:spcAft>
              <a:buClr>
                <a:srgbClr val="000000"/>
              </a:buClr>
              <a:buSzPts val="1000"/>
              <a:buFont typeface="Arial"/>
              <a:buNone/>
            </a:pPr>
            <a:r>
              <a:rPr b="0" i="0" lang="ko" sz="1000" u="none" cap="none" strike="noStrike">
                <a:solidFill>
                  <a:srgbClr val="333333"/>
                </a:solidFill>
                <a:latin typeface="Calibri"/>
                <a:ea typeface="Calibri"/>
                <a:cs typeface="Calibri"/>
                <a:sym typeface="Calibri"/>
              </a:rPr>
              <a:t>Install Ubuntu on any server, snap install lxd, done. Full access to the hardware — no hypervisor overhead.</a:t>
            </a:r>
            <a:endParaRPr/>
          </a:p>
          <a:p>
            <a:pPr indent="0" lvl="0" marL="0" marR="0" rtl="0" algn="l">
              <a:lnSpc>
                <a:spcPct val="100000"/>
              </a:lnSpc>
              <a:spcBef>
                <a:spcPts val="16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Examples: </a:t>
            </a:r>
            <a:r>
              <a:rPr b="0" i="0" lang="ko" sz="1000" u="none" cap="none" strike="noStrike">
                <a:solidFill>
                  <a:srgbClr val="333333"/>
                </a:solidFill>
                <a:latin typeface="Calibri"/>
                <a:ea typeface="Calibri"/>
                <a:cs typeface="Calibri"/>
                <a:sym typeface="Calibri"/>
              </a:rPr>
              <a:t>Hetzner, OVH, Equinix, your own server room</a:t>
            </a:r>
            <a:endParaRPr/>
          </a:p>
          <a:p>
            <a:pPr indent="0" lvl="0" marL="0" marR="0" rtl="0" algn="l">
              <a:lnSpc>
                <a:spcPct val="100000"/>
              </a:lnSpc>
              <a:spcBef>
                <a:spcPts val="8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What we use at Ignite: </a:t>
            </a:r>
            <a:r>
              <a:rPr b="0" i="0" lang="ko" sz="1000" u="none" cap="none" strike="noStrike">
                <a:solidFill>
                  <a:srgbClr val="333333"/>
                </a:solidFill>
                <a:latin typeface="Calibri"/>
                <a:ea typeface="Calibri"/>
                <a:cs typeface="Calibri"/>
                <a:sym typeface="Calibri"/>
              </a:rPr>
              <a:t>70+ Hetzner AX servers</a:t>
            </a:r>
            <a:endParaRPr/>
          </a:p>
        </p:txBody>
      </p:sp>
      <p:sp>
        <p:nvSpPr>
          <p:cNvPr id="229" name="Google Shape;229;g3d2c138f83c_2_110"/>
          <p:cNvSpPr/>
          <p:nvPr/>
        </p:nvSpPr>
        <p:spPr>
          <a:xfrm>
            <a:off x="3080000" y="810105"/>
            <a:ext cx="2720100" cy="18600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g3d2c138f83c_2_110"/>
          <p:cNvSpPr/>
          <p:nvPr/>
        </p:nvSpPr>
        <p:spPr>
          <a:xfrm>
            <a:off x="3080000" y="810105"/>
            <a:ext cx="2720100" cy="69900"/>
          </a:xfrm>
          <a:prstGeom prst="rect">
            <a:avLst/>
          </a:prstGeom>
          <a:solidFill>
            <a:srgbClr val="E9542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g3d2c138f83c_2_110"/>
          <p:cNvSpPr/>
          <p:nvPr/>
        </p:nvSpPr>
        <p:spPr>
          <a:xfrm>
            <a:off x="3100000" y="900105"/>
            <a:ext cx="2679900" cy="1740000"/>
          </a:xfrm>
          <a:prstGeom prst="rect">
            <a:avLst/>
          </a:prstGeom>
          <a:noFill/>
          <a:ln>
            <a:noFill/>
          </a:ln>
        </p:spPr>
        <p:txBody>
          <a:bodyPr anchorCtr="0" anchor="t" bIns="0" lIns="80000" spcFirstLastPara="1" rIns="80000" wrap="square" tIns="8000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 Canonical MAAS</a:t>
            </a:r>
            <a:endParaRPr/>
          </a:p>
          <a:p>
            <a:pPr indent="0" lvl="0" marL="0" marR="0" rtl="0" algn="l">
              <a:lnSpc>
                <a:spcPct val="100000"/>
              </a:lnSpc>
              <a:spcBef>
                <a:spcPts val="200"/>
              </a:spcBef>
              <a:spcAft>
                <a:spcPts val="0"/>
              </a:spcAft>
              <a:buClr>
                <a:srgbClr val="000000"/>
              </a:buClr>
              <a:buSzPts val="1000"/>
              <a:buFont typeface="Arial"/>
              <a:buNone/>
            </a:pPr>
            <a:r>
              <a:rPr b="0" i="1" lang="ko" sz="1000" u="none" cap="none" strike="noStrike">
                <a:solidFill>
                  <a:srgbClr val="555555"/>
                </a:solidFill>
                <a:latin typeface="Calibri"/>
                <a:ea typeface="Calibri"/>
                <a:cs typeface="Calibri"/>
                <a:sym typeface="Calibri"/>
              </a:rPr>
              <a:t>Metal as a Service</a:t>
            </a:r>
            <a:endParaRPr/>
          </a:p>
          <a:p>
            <a:pPr indent="0" lvl="0" marL="0" marR="0" rtl="0" algn="l">
              <a:lnSpc>
                <a:spcPct val="100000"/>
              </a:lnSpc>
              <a:spcBef>
                <a:spcPts val="120"/>
              </a:spcBef>
              <a:spcAft>
                <a:spcPts val="0"/>
              </a:spcAft>
              <a:buClr>
                <a:srgbClr val="000000"/>
              </a:buClr>
              <a:buSzPts val="1000"/>
              <a:buFont typeface="Arial"/>
              <a:buNone/>
            </a:pPr>
            <a:r>
              <a:rPr b="0" i="0" lang="ko" sz="1000" u="none" cap="none" strike="noStrike">
                <a:solidFill>
                  <a:srgbClr val="333333"/>
                </a:solidFill>
                <a:latin typeface="Calibri"/>
                <a:ea typeface="Calibri"/>
                <a:cs typeface="Calibri"/>
                <a:sym typeface="Calibri"/>
              </a:rPr>
              <a:t>Canonical’s tool for managing fleets of bare metal. Provision, PXE boot, and deploy Ubuntu at scale. LXD is a first-class workload on MAAS nodes.</a:t>
            </a:r>
            <a:endParaRPr/>
          </a:p>
          <a:p>
            <a:pPr indent="0" lvl="0" marL="0" marR="0" rtl="0" algn="l">
              <a:lnSpc>
                <a:spcPct val="100000"/>
              </a:lnSpc>
              <a:spcBef>
                <a:spcPts val="16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Best for: </a:t>
            </a:r>
            <a:r>
              <a:rPr b="0" i="0" lang="ko" sz="1000" u="none" cap="none" strike="noStrike">
                <a:solidFill>
                  <a:srgbClr val="333333"/>
                </a:solidFill>
                <a:latin typeface="Calibri"/>
                <a:ea typeface="Calibri"/>
                <a:cs typeface="Calibri"/>
                <a:sym typeface="Calibri"/>
              </a:rPr>
              <a:t>Data centers, ISPs, universities managing 10s–100s of physical machines</a:t>
            </a:r>
            <a:endParaRPr/>
          </a:p>
        </p:txBody>
      </p:sp>
      <p:sp>
        <p:nvSpPr>
          <p:cNvPr id="232" name="Google Shape;232;g3d2c138f83c_2_110"/>
          <p:cNvSpPr/>
          <p:nvPr/>
        </p:nvSpPr>
        <p:spPr>
          <a:xfrm>
            <a:off x="5980000" y="810105"/>
            <a:ext cx="2984100" cy="18600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3" name="Google Shape;233;g3d2c138f83c_2_110"/>
          <p:cNvSpPr/>
          <p:nvPr/>
        </p:nvSpPr>
        <p:spPr>
          <a:xfrm>
            <a:off x="5980000" y="810105"/>
            <a:ext cx="2984100" cy="69900"/>
          </a:xfrm>
          <a:prstGeom prst="rect">
            <a:avLst/>
          </a:prstGeom>
          <a:solidFill>
            <a:srgbClr val="1565C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4" name="Google Shape;234;g3d2c138f83c_2_110"/>
          <p:cNvSpPr/>
          <p:nvPr/>
        </p:nvSpPr>
        <p:spPr>
          <a:xfrm>
            <a:off x="6000000" y="900105"/>
            <a:ext cx="2943900" cy="1740000"/>
          </a:xfrm>
          <a:prstGeom prst="rect">
            <a:avLst/>
          </a:prstGeom>
          <a:noFill/>
          <a:ln>
            <a:noFill/>
          </a:ln>
        </p:spPr>
        <p:txBody>
          <a:bodyPr anchorCtr="0" anchor="t" bIns="0" lIns="80000" spcFirstLastPara="1" rIns="80000" wrap="square" tIns="8000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 VM / Cloud Instance</a:t>
            </a:r>
            <a:endParaRPr/>
          </a:p>
          <a:p>
            <a:pPr indent="0" lvl="0" marL="0" marR="0" rtl="0" algn="l">
              <a:lnSpc>
                <a:spcPct val="100000"/>
              </a:lnSpc>
              <a:spcBef>
                <a:spcPts val="200"/>
              </a:spcBef>
              <a:spcAft>
                <a:spcPts val="0"/>
              </a:spcAft>
              <a:buClr>
                <a:srgbClr val="000000"/>
              </a:buClr>
              <a:buSzPts val="1000"/>
              <a:buFont typeface="Arial"/>
              <a:buNone/>
            </a:pPr>
            <a:r>
              <a:rPr b="0" i="1" lang="ko" sz="1000" u="none" cap="none" strike="noStrike">
                <a:solidFill>
                  <a:srgbClr val="555555"/>
                </a:solidFill>
                <a:latin typeface="Calibri"/>
                <a:ea typeface="Calibri"/>
                <a:cs typeface="Calibri"/>
                <a:sym typeface="Calibri"/>
              </a:rPr>
              <a:t>Works, but nested virtualisation</a:t>
            </a:r>
            <a:endParaRPr/>
          </a:p>
          <a:p>
            <a:pPr indent="0" lvl="0" marL="0" marR="0" rtl="0" algn="l">
              <a:lnSpc>
                <a:spcPct val="100000"/>
              </a:lnSpc>
              <a:spcBef>
                <a:spcPts val="120"/>
              </a:spcBef>
              <a:spcAft>
                <a:spcPts val="0"/>
              </a:spcAft>
              <a:buClr>
                <a:srgbClr val="000000"/>
              </a:buClr>
              <a:buSzPts val="1000"/>
              <a:buFont typeface="Arial"/>
              <a:buNone/>
            </a:pPr>
            <a:r>
              <a:rPr b="0" i="0" lang="ko" sz="1000" u="none" cap="none" strike="noStrike">
                <a:solidFill>
                  <a:srgbClr val="333333"/>
                </a:solidFill>
                <a:latin typeface="Calibri"/>
                <a:ea typeface="Calibri"/>
                <a:cs typeface="Calibri"/>
                <a:sym typeface="Calibri"/>
              </a:rPr>
              <a:t>You can run LXD inside an AWS EC2, GCP, or Azure VM. Good for learning and CI. LXD containers run inside the cloud VM.</a:t>
            </a:r>
            <a:endParaRPr/>
          </a:p>
          <a:p>
            <a:pPr indent="0" lvl="0" marL="0" marR="0" rtl="0" algn="l">
              <a:lnSpc>
                <a:spcPct val="100000"/>
              </a:lnSpc>
              <a:spcBef>
                <a:spcPts val="16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Caveat: </a:t>
            </a:r>
            <a:r>
              <a:rPr b="0" i="0" lang="ko" sz="1000" u="none" cap="none" strike="noStrike">
                <a:solidFill>
                  <a:srgbClr val="333333"/>
                </a:solidFill>
                <a:latin typeface="Calibri"/>
                <a:ea typeface="Calibri"/>
                <a:cs typeface="Calibri"/>
                <a:sym typeface="Calibri"/>
              </a:rPr>
              <a:t>Nested virt costs you performance and money vs bare metal</a:t>
            </a:r>
            <a:endParaRPr/>
          </a:p>
        </p:txBody>
      </p:sp>
      <p:sp>
        <p:nvSpPr>
          <p:cNvPr id="235" name="Google Shape;235;g3d2c138f83c_2_110"/>
          <p:cNvSpPr/>
          <p:nvPr/>
        </p:nvSpPr>
        <p:spPr>
          <a:xfrm>
            <a:off x="180000" y="2810105"/>
            <a:ext cx="2720100" cy="18600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6" name="Google Shape;236;g3d2c138f83c_2_110"/>
          <p:cNvSpPr/>
          <p:nvPr/>
        </p:nvSpPr>
        <p:spPr>
          <a:xfrm>
            <a:off x="180000" y="2810105"/>
            <a:ext cx="2720100" cy="69900"/>
          </a:xfrm>
          <a:prstGeom prst="rect">
            <a:avLst/>
          </a:prstGeom>
          <a:solidFill>
            <a:srgbClr val="2E7D3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7" name="Google Shape;237;g3d2c138f83c_2_110"/>
          <p:cNvSpPr/>
          <p:nvPr/>
        </p:nvSpPr>
        <p:spPr>
          <a:xfrm>
            <a:off x="200000" y="2900105"/>
            <a:ext cx="2679900" cy="1740000"/>
          </a:xfrm>
          <a:prstGeom prst="rect">
            <a:avLst/>
          </a:prstGeom>
          <a:noFill/>
          <a:ln>
            <a:noFill/>
          </a:ln>
        </p:spPr>
        <p:txBody>
          <a:bodyPr anchorCtr="0" anchor="t" bIns="0" lIns="80000" spcFirstLastPara="1" rIns="80000" wrap="square" tIns="8000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 Your Laptop</a:t>
            </a:r>
            <a:endParaRPr/>
          </a:p>
          <a:p>
            <a:pPr indent="0" lvl="0" marL="0" marR="0" rtl="0" algn="l">
              <a:lnSpc>
                <a:spcPct val="100000"/>
              </a:lnSpc>
              <a:spcBef>
                <a:spcPts val="200"/>
              </a:spcBef>
              <a:spcAft>
                <a:spcPts val="0"/>
              </a:spcAft>
              <a:buClr>
                <a:srgbClr val="000000"/>
              </a:buClr>
              <a:buSzPts val="1000"/>
              <a:buFont typeface="Arial"/>
              <a:buNone/>
            </a:pPr>
            <a:r>
              <a:rPr b="0" i="1" lang="ko" sz="1000" u="none" cap="none" strike="noStrike">
                <a:solidFill>
                  <a:srgbClr val="555555"/>
                </a:solidFill>
                <a:latin typeface="Calibri"/>
                <a:ea typeface="Calibri"/>
                <a:cs typeface="Calibri"/>
                <a:sym typeface="Calibri"/>
              </a:rPr>
              <a:t>Great for learning and dev</a:t>
            </a:r>
            <a:endParaRPr/>
          </a:p>
          <a:p>
            <a:pPr indent="0" lvl="0" marL="0" marR="0" rtl="0" algn="l">
              <a:lnSpc>
                <a:spcPct val="100000"/>
              </a:lnSpc>
              <a:spcBef>
                <a:spcPts val="120"/>
              </a:spcBef>
              <a:spcAft>
                <a:spcPts val="0"/>
              </a:spcAft>
              <a:buClr>
                <a:srgbClr val="000000"/>
              </a:buClr>
              <a:buSzPts val="1000"/>
              <a:buFont typeface="Arial"/>
              <a:buNone/>
            </a:pPr>
            <a:r>
              <a:rPr b="0" i="0" lang="ko" sz="1000" u="none" cap="none" strike="noStrike">
                <a:solidFill>
                  <a:srgbClr val="333333"/>
                </a:solidFill>
                <a:latin typeface="Calibri"/>
                <a:ea typeface="Calibri"/>
                <a:cs typeface="Calibri"/>
                <a:sym typeface="Calibri"/>
              </a:rPr>
              <a:t>Ubuntu laptop or desktop — snap install lxd and you have a full private cloud on your machine. Spin up containers, test configs, tear them down.</a:t>
            </a:r>
            <a:endParaRPr/>
          </a:p>
          <a:p>
            <a:pPr indent="0" lvl="0" marL="0" marR="0" rtl="0" algn="l">
              <a:lnSpc>
                <a:spcPct val="100000"/>
              </a:lnSpc>
              <a:spcBef>
                <a:spcPts val="16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Start here: </a:t>
            </a:r>
            <a:r>
              <a:rPr b="0" i="0" lang="ko" sz="1000" u="none" cap="none" strike="noStrike">
                <a:solidFill>
                  <a:srgbClr val="333333"/>
                </a:solidFill>
                <a:latin typeface="Calibri"/>
                <a:ea typeface="Calibri"/>
                <a:cs typeface="Calibri"/>
                <a:sym typeface="Calibri"/>
              </a:rPr>
              <a:t>Try the hands-on challenge at the end of this talk</a:t>
            </a:r>
            <a:endParaRPr/>
          </a:p>
        </p:txBody>
      </p:sp>
      <p:sp>
        <p:nvSpPr>
          <p:cNvPr id="238" name="Google Shape;238;g3d2c138f83c_2_110"/>
          <p:cNvSpPr/>
          <p:nvPr/>
        </p:nvSpPr>
        <p:spPr>
          <a:xfrm>
            <a:off x="3080000" y="2810105"/>
            <a:ext cx="2720100" cy="1860000"/>
          </a:xfrm>
          <a:prstGeom prst="rect">
            <a:avLst/>
          </a:prstGeom>
          <a:solidFill>
            <a:srgbClr val="FFFFFF"/>
          </a:solidFill>
          <a:ln cap="flat" cmpd="sng" w="18000">
            <a:solidFill>
              <a:srgbClr val="DDDDDD"/>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9" name="Google Shape;239;g3d2c138f83c_2_110"/>
          <p:cNvSpPr/>
          <p:nvPr/>
        </p:nvSpPr>
        <p:spPr>
          <a:xfrm>
            <a:off x="3080000" y="2810105"/>
            <a:ext cx="2720100" cy="69900"/>
          </a:xfrm>
          <a:prstGeom prst="rect">
            <a:avLst/>
          </a:prstGeom>
          <a:solidFill>
            <a:srgbClr val="77295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0" name="Google Shape;240;g3d2c138f83c_2_110"/>
          <p:cNvSpPr/>
          <p:nvPr/>
        </p:nvSpPr>
        <p:spPr>
          <a:xfrm>
            <a:off x="3100000" y="2900105"/>
            <a:ext cx="2679900" cy="1740000"/>
          </a:xfrm>
          <a:prstGeom prst="rect">
            <a:avLst/>
          </a:prstGeom>
          <a:noFill/>
          <a:ln>
            <a:noFill/>
          </a:ln>
        </p:spPr>
        <p:txBody>
          <a:bodyPr anchorCtr="0" anchor="t" bIns="0" lIns="80000" spcFirstLastPara="1" rIns="80000" wrap="square" tIns="80000">
            <a:noAutofit/>
          </a:bodyPr>
          <a:lstStyle/>
          <a:p>
            <a:pPr indent="0" lvl="0" marL="0" marR="0" rtl="0" algn="l">
              <a:lnSpc>
                <a:spcPct val="100000"/>
              </a:lnSpc>
              <a:spcBef>
                <a:spcPts val="0"/>
              </a:spcBef>
              <a:spcAft>
                <a:spcPts val="0"/>
              </a:spcAft>
              <a:buClr>
                <a:srgbClr val="000000"/>
              </a:buClr>
              <a:buSzPts val="1500"/>
              <a:buFont typeface="Arial"/>
              <a:buNone/>
            </a:pPr>
            <a:r>
              <a:rPr b="1" i="0" lang="ko" sz="1500" u="none" cap="none" strike="noStrike">
                <a:solidFill>
                  <a:srgbClr val="111111"/>
                </a:solidFill>
                <a:latin typeface="Calibri"/>
                <a:ea typeface="Calibri"/>
                <a:cs typeface="Calibri"/>
                <a:sym typeface="Calibri"/>
              </a:rPr>
              <a:t>⚙ Juju / OpenStack</a:t>
            </a:r>
            <a:endParaRPr/>
          </a:p>
          <a:p>
            <a:pPr indent="0" lvl="0" marL="0" marR="0" rtl="0" algn="l">
              <a:lnSpc>
                <a:spcPct val="100000"/>
              </a:lnSpc>
              <a:spcBef>
                <a:spcPts val="200"/>
              </a:spcBef>
              <a:spcAft>
                <a:spcPts val="0"/>
              </a:spcAft>
              <a:buClr>
                <a:srgbClr val="000000"/>
              </a:buClr>
              <a:buSzPts val="1000"/>
              <a:buFont typeface="Arial"/>
              <a:buNone/>
            </a:pPr>
            <a:r>
              <a:rPr b="0" i="1" lang="ko" sz="1000" u="none" cap="none" strike="noStrike">
                <a:solidFill>
                  <a:srgbClr val="555555"/>
                </a:solidFill>
                <a:latin typeface="Calibri"/>
                <a:ea typeface="Calibri"/>
                <a:cs typeface="Calibri"/>
                <a:sym typeface="Calibri"/>
              </a:rPr>
              <a:t>Enterprise orchestration</a:t>
            </a:r>
            <a:endParaRPr/>
          </a:p>
          <a:p>
            <a:pPr indent="0" lvl="0" marL="0" marR="0" rtl="0" algn="l">
              <a:lnSpc>
                <a:spcPct val="100000"/>
              </a:lnSpc>
              <a:spcBef>
                <a:spcPts val="120"/>
              </a:spcBef>
              <a:spcAft>
                <a:spcPts val="0"/>
              </a:spcAft>
              <a:buClr>
                <a:srgbClr val="000000"/>
              </a:buClr>
              <a:buSzPts val="1000"/>
              <a:buFont typeface="Arial"/>
              <a:buNone/>
            </a:pPr>
            <a:r>
              <a:rPr b="0" i="0" lang="ko" sz="1000" u="none" cap="none" strike="noStrike">
                <a:solidFill>
                  <a:srgbClr val="333333"/>
                </a:solidFill>
                <a:latin typeface="Calibri"/>
                <a:ea typeface="Calibri"/>
                <a:cs typeface="Calibri"/>
                <a:sym typeface="Calibri"/>
              </a:rPr>
              <a:t>Canonical’s Juju uses LXD as a deployment target for charms. Charmed OpenStack runs entirely on LXD containers on bare metal via MAAS.</a:t>
            </a:r>
            <a:endParaRPr/>
          </a:p>
          <a:p>
            <a:pPr indent="0" lvl="0" marL="0" marR="0" rtl="0" algn="l">
              <a:lnSpc>
                <a:spcPct val="100000"/>
              </a:lnSpc>
              <a:spcBef>
                <a:spcPts val="160"/>
              </a:spcBef>
              <a:spcAft>
                <a:spcPts val="0"/>
              </a:spcAft>
              <a:buClr>
                <a:srgbClr val="000000"/>
              </a:buClr>
              <a:buSzPts val="1000"/>
              <a:buFont typeface="Arial"/>
              <a:buNone/>
            </a:pPr>
            <a:r>
              <a:rPr b="1" i="0" lang="ko" sz="1000" u="none" cap="none" strike="noStrike">
                <a:solidFill>
                  <a:srgbClr val="222222"/>
                </a:solidFill>
                <a:latin typeface="Calibri"/>
                <a:ea typeface="Calibri"/>
                <a:cs typeface="Calibri"/>
                <a:sym typeface="Calibri"/>
              </a:rPr>
              <a:t>Best for: </a:t>
            </a:r>
            <a:r>
              <a:rPr b="0" i="0" lang="ko" sz="1000" u="none" cap="none" strike="noStrike">
                <a:solidFill>
                  <a:srgbClr val="333333"/>
                </a:solidFill>
                <a:latin typeface="Calibri"/>
                <a:ea typeface="Calibri"/>
                <a:cs typeface="Calibri"/>
                <a:sym typeface="Calibri"/>
              </a:rPr>
              <a:t>Telcos, large enterprises building private clouds</a:t>
            </a:r>
            <a:endParaRPr/>
          </a:p>
        </p:txBody>
      </p:sp>
      <p:sp>
        <p:nvSpPr>
          <p:cNvPr id="241" name="Google Shape;241;g3d2c138f83c_2_110"/>
          <p:cNvSpPr/>
          <p:nvPr/>
        </p:nvSpPr>
        <p:spPr>
          <a:xfrm>
            <a:off x="5980000" y="2810105"/>
            <a:ext cx="2984100" cy="1860000"/>
          </a:xfrm>
          <a:prstGeom prst="rect">
            <a:avLst/>
          </a:prstGeom>
          <a:solidFill>
            <a:srgbClr val="222222"/>
          </a:solidFill>
          <a:ln>
            <a:noFill/>
          </a:ln>
        </p:spPr>
        <p:txBody>
          <a:bodyPr anchorCtr="0" anchor="ctr" bIns="120000" lIns="120000" spcFirstLastPara="1" rIns="120000" wrap="square" tIns="120000">
            <a:noAutofit/>
          </a:bodyPr>
          <a:lstStyle/>
          <a:p>
            <a:pPr indent="0" lvl="0" marL="0" marR="0" rtl="0" algn="l">
              <a:lnSpc>
                <a:spcPct val="100000"/>
              </a:lnSpc>
              <a:spcBef>
                <a:spcPts val="0"/>
              </a:spcBef>
              <a:spcAft>
                <a:spcPts val="0"/>
              </a:spcAft>
              <a:buClr>
                <a:srgbClr val="000000"/>
              </a:buClr>
              <a:buSzPts val="1300"/>
              <a:buFont typeface="Arial"/>
              <a:buNone/>
            </a:pPr>
            <a:r>
              <a:rPr b="1" i="0" lang="ko" sz="1300" u="none" cap="none" strike="noStrike">
                <a:solidFill>
                  <a:srgbClr val="4ADE80"/>
                </a:solidFill>
                <a:latin typeface="Calibri"/>
                <a:ea typeface="Calibri"/>
                <a:cs typeface="Calibri"/>
                <a:sym typeface="Calibri"/>
              </a:rPr>
              <a:t>The common thread:</a:t>
            </a:r>
            <a:endParaRPr/>
          </a:p>
          <a:p>
            <a:pPr indent="0" lvl="0" marL="0" marR="0" rtl="0" algn="l">
              <a:lnSpc>
                <a:spcPct val="100000"/>
              </a:lnSpc>
              <a:spcBef>
                <a:spcPts val="200"/>
              </a:spcBef>
              <a:spcAft>
                <a:spcPts val="0"/>
              </a:spcAft>
              <a:buClr>
                <a:srgbClr val="000000"/>
              </a:buClr>
              <a:buSzPts val="1100"/>
              <a:buFont typeface="Arial"/>
              <a:buNone/>
            </a:pPr>
            <a:r>
              <a:rPr b="0" i="0" lang="ko" sz="1100" u="none" cap="none" strike="noStrike">
                <a:solidFill>
                  <a:srgbClr val="CCCCCC"/>
                </a:solidFill>
                <a:latin typeface="Calibri"/>
                <a:ea typeface="Calibri"/>
                <a:cs typeface="Calibri"/>
                <a:sym typeface="Calibri"/>
              </a:rPr>
              <a:t>Any machine running Ubuntu Linux can run LXD. The bigger and more bare-metal the hardware, the more value you get from it.</a:t>
            </a:r>
            <a:endParaRPr/>
          </a:p>
        </p:txBody>
      </p:sp>
      <p:sp>
        <p:nvSpPr>
          <p:cNvPr id="242" name="Google Shape;242;g3d2c138f83c_2_110"/>
          <p:cNvSpPr/>
          <p:nvPr/>
        </p:nvSpPr>
        <p:spPr>
          <a:xfrm>
            <a:off x="365760" y="450000"/>
            <a:ext cx="8000100" cy="210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0" i="1" lang="ko" sz="1300" u="none" cap="none" strike="noStrike">
                <a:solidFill>
                  <a:srgbClr val="666666"/>
                </a:solidFill>
                <a:latin typeface="Calibri"/>
                <a:ea typeface="Calibri"/>
                <a:cs typeface="Calibri"/>
                <a:sym typeface="Calibri"/>
              </a:rPr>
              <a:t>Any Linux machine works. Here are the most common setups.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95420"/>
            </a:gs>
            <a:gs pos="100000">
              <a:srgbClr val="5E2750"/>
            </a:gs>
          </a:gsLst>
          <a:lin ang="2700006" scaled="0"/>
        </a:gradFill>
      </p:bgPr>
    </p:bg>
    <p:spTree>
      <p:nvGrpSpPr>
        <p:cNvPr id="246" name="Shape 246"/>
        <p:cNvGrpSpPr/>
        <p:nvPr/>
      </p:nvGrpSpPr>
      <p:grpSpPr>
        <a:xfrm>
          <a:off x="0" y="0"/>
          <a:ext cx="0" cy="0"/>
          <a:chOff x="0" y="0"/>
          <a:chExt cx="0" cy="0"/>
        </a:xfrm>
      </p:grpSpPr>
      <p:sp>
        <p:nvSpPr>
          <p:cNvPr id="247" name="Google Shape;247;g3d1c8878214_0_25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fontScale="90000"/>
          </a:bodyPr>
          <a:lstStyle/>
          <a:p>
            <a:pPr indent="0" lvl="0" marL="0" rtl="0" algn="ctr">
              <a:spcBef>
                <a:spcPts val="0"/>
              </a:spcBef>
              <a:spcAft>
                <a:spcPts val="0"/>
              </a:spcAft>
              <a:buSzPct val="100000"/>
              <a:buNone/>
            </a:pPr>
            <a:r>
              <a:rPr b="1" lang="ko" sz="3200">
                <a:solidFill>
                  <a:schemeClr val="lt1"/>
                </a:solidFill>
                <a:latin typeface="Calibri"/>
                <a:ea typeface="Calibri"/>
                <a:cs typeface="Calibri"/>
                <a:sym typeface="Calibri"/>
              </a:rPr>
              <a:t>Part 2 — Why LXD?</a:t>
            </a:r>
            <a:endParaRPr sz="3200">
              <a:latin typeface="Calibri"/>
              <a:ea typeface="Calibri"/>
              <a:cs typeface="Calibri"/>
              <a:sym typeface="Calibri"/>
            </a:endParaRPr>
          </a:p>
          <a:p>
            <a:pPr indent="0" lvl="0" marL="0" rtl="0" algn="ctr">
              <a:lnSpc>
                <a:spcPct val="100000"/>
              </a:lnSpc>
              <a:spcBef>
                <a:spcPts val="0"/>
              </a:spcBef>
              <a:spcAft>
                <a:spcPts val="0"/>
              </a:spcAft>
              <a:buSzPct val="100000"/>
              <a:buNone/>
            </a:pPr>
            <a:r>
              <a:t/>
            </a:r>
            <a:endParaRPr>
              <a:solidFill>
                <a:schemeClr val="lt1"/>
              </a:solidFill>
              <a:latin typeface="Ubuntu"/>
              <a:ea typeface="Ubuntu"/>
              <a:cs typeface="Ubuntu"/>
              <a:sym typeface="Ubuntu"/>
            </a:endParaRPr>
          </a:p>
        </p:txBody>
      </p:sp>
      <p:sp>
        <p:nvSpPr>
          <p:cNvPr id="248" name="Google Shape;248;g3d1c8878214_0_252"/>
          <p:cNvSpPr txBox="1"/>
          <p:nvPr/>
        </p:nvSpPr>
        <p:spPr>
          <a:xfrm>
            <a:off x="7785125" y="3906550"/>
            <a:ext cx="12441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49" name="Google Shape;249;g3d1c8878214_0_252"/>
          <p:cNvSpPr txBox="1"/>
          <p:nvPr/>
        </p:nvSpPr>
        <p:spPr>
          <a:xfrm>
            <a:off x="7554525" y="4891925"/>
            <a:ext cx="1600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pic>
        <p:nvPicPr>
          <p:cNvPr id="250" name="Google Shape;250;g3d1c8878214_0_252"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
          <p:cNvSpPr/>
          <p:nvPr/>
        </p:nvSpPr>
        <p:spPr>
          <a:xfrm>
            <a:off x="0" y="4692050"/>
            <a:ext cx="9151500" cy="451500"/>
          </a:xfrm>
          <a:prstGeom prst="rect">
            <a:avLst/>
          </a:prstGeom>
          <a:gradFill>
            <a:gsLst>
              <a:gs pos="0">
                <a:srgbClr val="E95420"/>
              </a:gs>
              <a:gs pos="100000">
                <a:srgbClr val="5E2750"/>
              </a:gs>
            </a:gsLst>
            <a:lin ang="2700006"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548640" y="59117"/>
            <a:ext cx="8229600" cy="65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2800"/>
              <a:buFont typeface="Calibri"/>
              <a:buNone/>
            </a:pPr>
            <a:r>
              <a:rPr b="1" i="0" lang="ko" sz="2800" u="none" cap="none" strike="noStrike">
                <a:solidFill>
                  <a:srgbClr val="222222"/>
                </a:solidFill>
                <a:latin typeface="Calibri"/>
                <a:ea typeface="Calibri"/>
                <a:cs typeface="Calibri"/>
                <a:sym typeface="Calibri"/>
              </a:rPr>
              <a:t>The African Infrastructure Reality</a:t>
            </a:r>
            <a:endParaRPr b="0" i="0" sz="2800" u="none" cap="none" strike="noStrike">
              <a:solidFill>
                <a:srgbClr val="000000"/>
              </a:solidFill>
              <a:latin typeface="Calibri"/>
              <a:ea typeface="Calibri"/>
              <a:cs typeface="Calibri"/>
              <a:sym typeface="Calibri"/>
            </a:endParaRPr>
          </a:p>
        </p:txBody>
      </p:sp>
      <p:sp>
        <p:nvSpPr>
          <p:cNvPr id="257" name="Google Shape;257;p4"/>
          <p:cNvSpPr/>
          <p:nvPr/>
        </p:nvSpPr>
        <p:spPr>
          <a:xfrm>
            <a:off x="517615" y="611673"/>
            <a:ext cx="80466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4"/>
          <p:cNvSpPr/>
          <p:nvPr/>
        </p:nvSpPr>
        <p:spPr>
          <a:xfrm>
            <a:off x="517615" y="669149"/>
            <a:ext cx="8046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300"/>
              <a:buFont typeface="Calibri"/>
              <a:buNone/>
            </a:pPr>
            <a:r>
              <a:rPr b="0" i="1" lang="ko" sz="1300" u="none" cap="none" strike="noStrike">
                <a:solidFill>
                  <a:srgbClr val="666666"/>
                </a:solidFill>
                <a:latin typeface="Calibri"/>
                <a:ea typeface="Calibri"/>
                <a:cs typeface="Calibri"/>
                <a:sym typeface="Calibri"/>
              </a:rPr>
              <a:t>The constraints that make bare metal + LXD a natural fit</a:t>
            </a:r>
            <a:endParaRPr b="0" i="0" sz="1300" u="none" cap="none" strike="noStrike">
              <a:solidFill>
                <a:srgbClr val="000000"/>
              </a:solidFill>
              <a:latin typeface="Calibri"/>
              <a:ea typeface="Calibri"/>
              <a:cs typeface="Calibri"/>
              <a:sym typeface="Calibri"/>
            </a:endParaRPr>
          </a:p>
        </p:txBody>
      </p:sp>
      <p:sp>
        <p:nvSpPr>
          <p:cNvPr id="259" name="Google Shape;259;p4"/>
          <p:cNvSpPr/>
          <p:nvPr/>
        </p:nvSpPr>
        <p:spPr>
          <a:xfrm>
            <a:off x="365760" y="1108730"/>
            <a:ext cx="1965900" cy="3383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4"/>
          <p:cNvSpPr/>
          <p:nvPr/>
        </p:nvSpPr>
        <p:spPr>
          <a:xfrm>
            <a:off x="365760" y="1463040"/>
            <a:ext cx="1965900" cy="960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4200"/>
              <a:buFont typeface="Calibri"/>
              <a:buNone/>
            </a:pPr>
            <a:r>
              <a:rPr b="1" i="0" lang="ko" sz="4200" u="none" cap="none" strike="noStrike">
                <a:solidFill>
                  <a:srgbClr val="222222"/>
                </a:solidFill>
                <a:latin typeface="Calibri"/>
                <a:ea typeface="Calibri"/>
                <a:cs typeface="Calibri"/>
                <a:sym typeface="Calibri"/>
              </a:rPr>
              <a:t>3–5×</a:t>
            </a:r>
            <a:endParaRPr b="0" i="0" sz="4200" u="none" cap="none" strike="noStrike">
              <a:solidFill>
                <a:srgbClr val="000000"/>
              </a:solidFill>
              <a:latin typeface="Calibri"/>
              <a:ea typeface="Calibri"/>
              <a:cs typeface="Calibri"/>
              <a:sym typeface="Calibri"/>
            </a:endParaRPr>
          </a:p>
        </p:txBody>
      </p:sp>
      <p:sp>
        <p:nvSpPr>
          <p:cNvPr id="261" name="Google Shape;261;p4"/>
          <p:cNvSpPr/>
          <p:nvPr/>
        </p:nvSpPr>
        <p:spPr>
          <a:xfrm>
            <a:off x="365760" y="2423160"/>
            <a:ext cx="19659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300"/>
              <a:buFont typeface="Calibri"/>
              <a:buNone/>
            </a:pPr>
            <a:r>
              <a:rPr b="1" i="0" lang="ko" sz="1300" u="none" cap="none" strike="noStrike">
                <a:solidFill>
                  <a:srgbClr val="333333"/>
                </a:solidFill>
                <a:latin typeface="Calibri"/>
                <a:ea typeface="Calibri"/>
                <a:cs typeface="Calibri"/>
                <a:sym typeface="Calibri"/>
              </a:rPr>
              <a:t>More expensive</a:t>
            </a:r>
            <a:endParaRPr b="0" i="0" sz="1300" u="none" cap="none" strike="noStrike">
              <a:solidFill>
                <a:srgbClr val="000000"/>
              </a:solidFill>
              <a:latin typeface="Calibri"/>
              <a:ea typeface="Calibri"/>
              <a:cs typeface="Calibri"/>
              <a:sym typeface="Calibri"/>
            </a:endParaRPr>
          </a:p>
        </p:txBody>
      </p:sp>
      <p:sp>
        <p:nvSpPr>
          <p:cNvPr id="262" name="Google Shape;262;p4"/>
          <p:cNvSpPr/>
          <p:nvPr/>
        </p:nvSpPr>
        <p:spPr>
          <a:xfrm>
            <a:off x="685800" y="2907792"/>
            <a:ext cx="13260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
          <p:cNvSpPr/>
          <p:nvPr/>
        </p:nvSpPr>
        <p:spPr>
          <a:xfrm>
            <a:off x="475488" y="2999232"/>
            <a:ext cx="1755600" cy="15546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AWS/Azure costs vs equivalent bare metal for the same compute. Every dollar counts at scale.</a:t>
            </a:r>
            <a:endParaRPr b="0" i="0" sz="1050" u="none" cap="none" strike="noStrike">
              <a:solidFill>
                <a:srgbClr val="000000"/>
              </a:solidFill>
              <a:latin typeface="Calibri"/>
              <a:ea typeface="Calibri"/>
              <a:cs typeface="Calibri"/>
              <a:sym typeface="Calibri"/>
            </a:endParaRPr>
          </a:p>
        </p:txBody>
      </p:sp>
      <p:sp>
        <p:nvSpPr>
          <p:cNvPr id="264" name="Google Shape;264;p4"/>
          <p:cNvSpPr/>
          <p:nvPr/>
        </p:nvSpPr>
        <p:spPr>
          <a:xfrm>
            <a:off x="2514600" y="1108730"/>
            <a:ext cx="1965900" cy="3383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4"/>
          <p:cNvSpPr/>
          <p:nvPr/>
        </p:nvSpPr>
        <p:spPr>
          <a:xfrm>
            <a:off x="2514600" y="1463040"/>
            <a:ext cx="1965900" cy="960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4200"/>
              <a:buFont typeface="Calibri"/>
              <a:buNone/>
            </a:pPr>
            <a:r>
              <a:rPr b="1" i="0" lang="ko" sz="4200" u="none" cap="none" strike="noStrike">
                <a:solidFill>
                  <a:srgbClr val="222222"/>
                </a:solidFill>
                <a:latin typeface="Calibri"/>
                <a:ea typeface="Calibri"/>
                <a:cs typeface="Calibri"/>
                <a:sym typeface="Calibri"/>
              </a:rPr>
              <a:t>$0</a:t>
            </a:r>
            <a:endParaRPr b="0" i="0" sz="4200" u="none" cap="none" strike="noStrike">
              <a:solidFill>
                <a:srgbClr val="000000"/>
              </a:solidFill>
              <a:latin typeface="Calibri"/>
              <a:ea typeface="Calibri"/>
              <a:cs typeface="Calibri"/>
              <a:sym typeface="Calibri"/>
            </a:endParaRPr>
          </a:p>
        </p:txBody>
      </p:sp>
      <p:sp>
        <p:nvSpPr>
          <p:cNvPr id="266" name="Google Shape;266;p4"/>
          <p:cNvSpPr/>
          <p:nvPr/>
        </p:nvSpPr>
        <p:spPr>
          <a:xfrm>
            <a:off x="2514600" y="2423160"/>
            <a:ext cx="19659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300"/>
              <a:buFont typeface="Calibri"/>
              <a:buNone/>
            </a:pPr>
            <a:r>
              <a:rPr b="1" i="0" lang="ko" sz="1300" u="none" cap="none" strike="noStrike">
                <a:solidFill>
                  <a:srgbClr val="333333"/>
                </a:solidFill>
                <a:latin typeface="Calibri"/>
                <a:ea typeface="Calibri"/>
                <a:cs typeface="Calibri"/>
                <a:sym typeface="Calibri"/>
              </a:rPr>
              <a:t>Licensing cost</a:t>
            </a:r>
            <a:endParaRPr b="0" i="0" sz="1300" u="none" cap="none" strike="noStrike">
              <a:solidFill>
                <a:srgbClr val="000000"/>
              </a:solidFill>
              <a:latin typeface="Calibri"/>
              <a:ea typeface="Calibri"/>
              <a:cs typeface="Calibri"/>
              <a:sym typeface="Calibri"/>
            </a:endParaRPr>
          </a:p>
        </p:txBody>
      </p:sp>
      <p:sp>
        <p:nvSpPr>
          <p:cNvPr id="267" name="Google Shape;267;p4"/>
          <p:cNvSpPr/>
          <p:nvPr/>
        </p:nvSpPr>
        <p:spPr>
          <a:xfrm>
            <a:off x="2834640" y="2907792"/>
            <a:ext cx="13260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4"/>
          <p:cNvSpPr/>
          <p:nvPr/>
        </p:nvSpPr>
        <p:spPr>
          <a:xfrm>
            <a:off x="2624328" y="2999232"/>
            <a:ext cx="1755600" cy="15546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LXD is fully open source. No per-VM fees, no per-core licensing, no vendor lock-in.</a:t>
            </a:r>
            <a:endParaRPr b="0" i="0" sz="1050" u="none" cap="none" strike="noStrike">
              <a:solidFill>
                <a:srgbClr val="000000"/>
              </a:solidFill>
              <a:latin typeface="Calibri"/>
              <a:ea typeface="Calibri"/>
              <a:cs typeface="Calibri"/>
              <a:sym typeface="Calibri"/>
            </a:endParaRPr>
          </a:p>
        </p:txBody>
      </p:sp>
      <p:sp>
        <p:nvSpPr>
          <p:cNvPr id="269" name="Google Shape;269;p4"/>
          <p:cNvSpPr/>
          <p:nvPr/>
        </p:nvSpPr>
        <p:spPr>
          <a:xfrm>
            <a:off x="4663428" y="1108730"/>
            <a:ext cx="1965900" cy="3383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4"/>
          <p:cNvSpPr/>
          <p:nvPr/>
        </p:nvSpPr>
        <p:spPr>
          <a:xfrm>
            <a:off x="4663440" y="1463040"/>
            <a:ext cx="1965900" cy="960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4200"/>
              <a:buFont typeface="Calibri"/>
              <a:buNone/>
            </a:pPr>
            <a:r>
              <a:rPr b="1" i="0" lang="ko" sz="4200" u="none" cap="none" strike="noStrike">
                <a:solidFill>
                  <a:srgbClr val="222222"/>
                </a:solidFill>
                <a:latin typeface="Calibri"/>
                <a:ea typeface="Calibri"/>
                <a:cs typeface="Calibri"/>
                <a:sym typeface="Calibri"/>
              </a:rPr>
              <a:t>&lt; 1s</a:t>
            </a:r>
            <a:endParaRPr b="0" i="0" sz="4200" u="none" cap="none" strike="noStrike">
              <a:solidFill>
                <a:srgbClr val="000000"/>
              </a:solidFill>
              <a:latin typeface="Calibri"/>
              <a:ea typeface="Calibri"/>
              <a:cs typeface="Calibri"/>
              <a:sym typeface="Calibri"/>
            </a:endParaRPr>
          </a:p>
        </p:txBody>
      </p:sp>
      <p:sp>
        <p:nvSpPr>
          <p:cNvPr id="271" name="Google Shape;271;p4"/>
          <p:cNvSpPr/>
          <p:nvPr/>
        </p:nvSpPr>
        <p:spPr>
          <a:xfrm>
            <a:off x="4663440" y="2423160"/>
            <a:ext cx="19659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300"/>
              <a:buFont typeface="Calibri"/>
              <a:buNone/>
            </a:pPr>
            <a:r>
              <a:rPr b="1" i="0" lang="ko" sz="1300" u="none" cap="none" strike="noStrike">
                <a:solidFill>
                  <a:srgbClr val="333333"/>
                </a:solidFill>
                <a:latin typeface="Calibri"/>
                <a:ea typeface="Calibri"/>
                <a:cs typeface="Calibri"/>
                <a:sym typeface="Calibri"/>
              </a:rPr>
              <a:t>Container start</a:t>
            </a:r>
            <a:endParaRPr b="0" i="0" sz="1300" u="none" cap="none" strike="noStrike">
              <a:solidFill>
                <a:srgbClr val="000000"/>
              </a:solidFill>
              <a:latin typeface="Calibri"/>
              <a:ea typeface="Calibri"/>
              <a:cs typeface="Calibri"/>
              <a:sym typeface="Calibri"/>
            </a:endParaRPr>
          </a:p>
        </p:txBody>
      </p:sp>
      <p:sp>
        <p:nvSpPr>
          <p:cNvPr id="272" name="Google Shape;272;p4"/>
          <p:cNvSpPr/>
          <p:nvPr/>
        </p:nvSpPr>
        <p:spPr>
          <a:xfrm>
            <a:off x="4983480" y="2907792"/>
            <a:ext cx="13260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4"/>
          <p:cNvSpPr/>
          <p:nvPr/>
        </p:nvSpPr>
        <p:spPr>
          <a:xfrm>
            <a:off x="4773168" y="2999232"/>
            <a:ext cx="1755600" cy="15546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vs 30–60 seconds for full VMs. Fast iteration matters when you're debugging at midnight.</a:t>
            </a:r>
            <a:endParaRPr b="0" i="0" sz="1050" u="none" cap="none" strike="noStrike">
              <a:solidFill>
                <a:srgbClr val="000000"/>
              </a:solidFill>
              <a:latin typeface="Calibri"/>
              <a:ea typeface="Calibri"/>
              <a:cs typeface="Calibri"/>
              <a:sym typeface="Calibri"/>
            </a:endParaRPr>
          </a:p>
        </p:txBody>
      </p:sp>
      <p:sp>
        <p:nvSpPr>
          <p:cNvPr id="274" name="Google Shape;274;p4"/>
          <p:cNvSpPr/>
          <p:nvPr/>
        </p:nvSpPr>
        <p:spPr>
          <a:xfrm>
            <a:off x="6812305" y="1108730"/>
            <a:ext cx="1965900" cy="3383400"/>
          </a:xfrm>
          <a:prstGeom prst="rect">
            <a:avLst/>
          </a:prstGeom>
          <a:solidFill>
            <a:srgbClr val="F7F7F7"/>
          </a:solidFill>
          <a:ln cap="flat" cmpd="sng" w="12700">
            <a:solidFill>
              <a:srgbClr val="CCCCCC"/>
            </a:solidFill>
            <a:prstDash val="solid"/>
            <a:round/>
            <a:headEnd len="sm" w="sm" type="none"/>
            <a:tailEnd len="sm" w="sm" type="none"/>
          </a:ln>
          <a:effectLst>
            <a:outerShdw blurRad="508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4"/>
          <p:cNvSpPr/>
          <p:nvPr/>
        </p:nvSpPr>
        <p:spPr>
          <a:xfrm>
            <a:off x="6812280" y="1463040"/>
            <a:ext cx="1965900" cy="960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22222"/>
              </a:buClr>
              <a:buSzPts val="4200"/>
              <a:buFont typeface="Calibri"/>
              <a:buNone/>
            </a:pPr>
            <a:r>
              <a:rPr b="1" lang="ko" sz="4200">
                <a:solidFill>
                  <a:srgbClr val="222222"/>
                </a:solidFill>
                <a:latin typeface="Calibri"/>
                <a:ea typeface="Calibri"/>
                <a:cs typeface="Calibri"/>
                <a:sym typeface="Calibri"/>
              </a:rPr>
              <a:t>100+</a:t>
            </a:r>
            <a:endParaRPr b="0" i="0" sz="4200" u="none" cap="none" strike="noStrike">
              <a:solidFill>
                <a:srgbClr val="000000"/>
              </a:solidFill>
              <a:latin typeface="Calibri"/>
              <a:ea typeface="Calibri"/>
              <a:cs typeface="Calibri"/>
              <a:sym typeface="Calibri"/>
            </a:endParaRPr>
          </a:p>
        </p:txBody>
      </p:sp>
      <p:sp>
        <p:nvSpPr>
          <p:cNvPr id="276" name="Google Shape;276;p4"/>
          <p:cNvSpPr/>
          <p:nvPr/>
        </p:nvSpPr>
        <p:spPr>
          <a:xfrm>
            <a:off x="6812280" y="2423160"/>
            <a:ext cx="19659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33333"/>
              </a:buClr>
              <a:buSzPts val="1300"/>
              <a:buFont typeface="Calibri"/>
              <a:buNone/>
            </a:pPr>
            <a:r>
              <a:rPr b="1" i="0" lang="ko" sz="1300" u="none" cap="none" strike="noStrike">
                <a:solidFill>
                  <a:srgbClr val="333333"/>
                </a:solidFill>
                <a:latin typeface="Calibri"/>
                <a:ea typeface="Calibri"/>
                <a:cs typeface="Calibri"/>
                <a:sym typeface="Calibri"/>
              </a:rPr>
              <a:t>VMs/root server in prod today</a:t>
            </a:r>
            <a:endParaRPr b="0" i="0" sz="1300" u="none" cap="none" strike="noStrike">
              <a:solidFill>
                <a:srgbClr val="000000"/>
              </a:solidFill>
              <a:latin typeface="Calibri"/>
              <a:ea typeface="Calibri"/>
              <a:cs typeface="Calibri"/>
              <a:sym typeface="Calibri"/>
            </a:endParaRPr>
          </a:p>
        </p:txBody>
      </p:sp>
      <p:sp>
        <p:nvSpPr>
          <p:cNvPr id="277" name="Google Shape;277;p4"/>
          <p:cNvSpPr/>
          <p:nvPr/>
        </p:nvSpPr>
        <p:spPr>
          <a:xfrm>
            <a:off x="7132320" y="2907792"/>
            <a:ext cx="1326000" cy="27300"/>
          </a:xfrm>
          <a:prstGeom prst="rect">
            <a:avLst/>
          </a:prstGeom>
          <a:solidFill>
            <a:srgbClr val="CCCC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4"/>
          <p:cNvSpPr/>
          <p:nvPr/>
        </p:nvSpPr>
        <p:spPr>
          <a:xfrm>
            <a:off x="6922008" y="2999232"/>
            <a:ext cx="1755600" cy="15546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666666"/>
              </a:buClr>
              <a:buSzPts val="1050"/>
              <a:buFont typeface="Calibri"/>
              <a:buNone/>
            </a:pPr>
            <a:r>
              <a:rPr b="0" i="0" lang="ko" sz="1050" u="none" cap="none" strike="noStrike">
                <a:solidFill>
                  <a:srgbClr val="666666"/>
                </a:solidFill>
                <a:latin typeface="Calibri"/>
                <a:ea typeface="Calibri"/>
                <a:cs typeface="Calibri"/>
                <a:sym typeface="Calibri"/>
              </a:rPr>
              <a:t>Running on LXD at Ignite Energy Access right now, serving customers across </a:t>
            </a:r>
            <a:r>
              <a:rPr lang="ko" sz="1050">
                <a:solidFill>
                  <a:srgbClr val="666666"/>
                </a:solidFill>
                <a:latin typeface="Calibri"/>
                <a:ea typeface="Calibri"/>
                <a:cs typeface="Calibri"/>
                <a:sym typeface="Calibri"/>
              </a:rPr>
              <a:t>10</a:t>
            </a:r>
            <a:r>
              <a:rPr b="0" i="0" lang="ko" sz="1050" u="none" cap="none" strike="noStrike">
                <a:solidFill>
                  <a:srgbClr val="666666"/>
                </a:solidFill>
                <a:latin typeface="Calibri"/>
                <a:ea typeface="Calibri"/>
                <a:cs typeface="Calibri"/>
                <a:sym typeface="Calibri"/>
              </a:rPr>
              <a:t> countries.</a:t>
            </a:r>
            <a:endParaRPr b="0" i="0" sz="1050" u="none" cap="none" strike="noStrike">
              <a:solidFill>
                <a:srgbClr val="000000"/>
              </a:solidFill>
              <a:latin typeface="Calibri"/>
              <a:ea typeface="Calibri"/>
              <a:cs typeface="Calibri"/>
              <a:sym typeface="Calibri"/>
            </a:endParaRPr>
          </a:p>
        </p:txBody>
      </p:sp>
      <p:sp>
        <p:nvSpPr>
          <p:cNvPr id="279" name="Google Shape;279;p4"/>
          <p:cNvSpPr/>
          <p:nvPr/>
        </p:nvSpPr>
        <p:spPr>
          <a:xfrm>
            <a:off x="142700" y="4744100"/>
            <a:ext cx="68271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300"/>
              <a:buFont typeface="Calibri"/>
              <a:buNone/>
            </a:pPr>
            <a:r>
              <a:rPr b="1" i="1" lang="ko" sz="1300" u="none" cap="none" strike="noStrike">
                <a:solidFill>
                  <a:schemeClr val="dk1"/>
                </a:solidFill>
                <a:latin typeface="Calibri"/>
                <a:ea typeface="Calibri"/>
                <a:cs typeface="Calibri"/>
                <a:sym typeface="Calibri"/>
              </a:rPr>
              <a:t>The question isn't whether to use containers — it's which tool actually fits your context.</a:t>
            </a:r>
            <a:endParaRPr b="1" i="1" sz="1300" u="none" cap="none" strike="noStrike">
              <a:solidFill>
                <a:schemeClr val="dk1"/>
              </a:solidFill>
              <a:latin typeface="Calibri"/>
              <a:ea typeface="Calibri"/>
              <a:cs typeface="Calibri"/>
              <a:sym typeface="Calibri"/>
            </a:endParaRPr>
          </a:p>
        </p:txBody>
      </p:sp>
      <p:pic>
        <p:nvPicPr>
          <p:cNvPr id="280" name="Google Shape;280;p4" title="Untitled design (7).png"/>
          <p:cNvPicPr preferRelativeResize="0"/>
          <p:nvPr/>
        </p:nvPicPr>
        <p:blipFill>
          <a:blip r:embed="rId3">
            <a:alphaModFix/>
          </a:blip>
          <a:stretch>
            <a:fillRect/>
          </a:stretch>
        </p:blipFill>
        <p:spPr>
          <a:xfrm>
            <a:off x="6999884" y="4762802"/>
            <a:ext cx="1897919" cy="3203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