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78" y="7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DAB82F39-0879-AE91-0692-4225F46B5DE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A3525766-EF32-89AE-9850-2E727389902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B0CF772E-88B8-EAD3-C954-42F3D4D42A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C7C586-8497-4185-ADE5-5BE45DE890F3}" type="datetimeFigureOut">
              <a:rPr lang="ko-KR" altLang="en-US" smtClean="0"/>
              <a:t>2026-06-04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88DC777F-2681-54A0-89FD-44E9D308E8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9E1C1D63-52C8-4A8C-3301-EE5DCC24BB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48BCD2-A33A-4BA9-B75A-700D40472A1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647997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C71B9BEE-7D2C-4395-01E1-288BA36B80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041FBA10-899E-350F-61DF-844C3526600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766F4FC7-A0B8-63D9-DFE9-6562373E3E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C7C586-8497-4185-ADE5-5BE45DE890F3}" type="datetimeFigureOut">
              <a:rPr lang="ko-KR" altLang="en-US" smtClean="0"/>
              <a:t>2026-06-04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72A09E68-6DDD-C1D9-DDE3-3A84B673EB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D245410A-113A-62DE-5284-CB422DC28A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48BCD2-A33A-4BA9-B75A-700D40472A1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371462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>
            <a:extLst>
              <a:ext uri="{FF2B5EF4-FFF2-40B4-BE49-F238E27FC236}">
                <a16:creationId xmlns:a16="http://schemas.microsoft.com/office/drawing/2014/main" id="{E7E7ED9B-361F-76EA-65FD-36B4C12D267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96380A37-C32E-62C4-4807-2DAE66B431C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00D56AAC-1D25-D419-5D83-A609066818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C7C586-8497-4185-ADE5-5BE45DE890F3}" type="datetimeFigureOut">
              <a:rPr lang="ko-KR" altLang="en-US" smtClean="0"/>
              <a:t>2026-06-04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519AE838-7425-2EFD-639E-0AFB6228EE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C2B69BD3-4354-3E5A-8E52-1DA8C6E6DD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48BCD2-A33A-4BA9-B75A-700D40472A1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036793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709AC3AF-5065-FB74-121D-364703DEF4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29B389AA-2F0D-A6D8-7A1B-22C87D7286E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5E7461DC-BE39-58CD-AB78-8ECD05F60B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C7C586-8497-4185-ADE5-5BE45DE890F3}" type="datetimeFigureOut">
              <a:rPr lang="ko-KR" altLang="en-US" smtClean="0"/>
              <a:t>2026-06-04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682185C8-1C11-5F78-8F78-0BBBE499F8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1FEECDC4-6B89-59E4-F071-9B2E0CAA10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48BCD2-A33A-4BA9-B75A-700D40472A1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123475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2891F6CB-CA0C-07F6-B5D6-FD2CF4EBB5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42324F7D-C66B-BCD9-3675-17083D5644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1DBAEF98-7DBB-7DF5-D919-BF1C22FC74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C7C586-8497-4185-ADE5-5BE45DE890F3}" type="datetimeFigureOut">
              <a:rPr lang="ko-KR" altLang="en-US" smtClean="0"/>
              <a:t>2026-06-04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A0B86C47-AF3A-8C58-B905-C4DCBD9035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8734D10E-73CF-EAE0-5112-0AB9BF75FE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48BCD2-A33A-4BA9-B75A-700D40472A1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51508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FBB1FCF8-DC2A-AFD3-ECE0-19AF567DD7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ED28020D-976A-9FA5-8E8E-FA7EFF059DD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E63BE7FF-13B6-78DD-443A-B7BBD7AD4ED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79D82F8E-69EE-29F8-69E3-36CB1682F6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C7C586-8497-4185-ADE5-5BE45DE890F3}" type="datetimeFigureOut">
              <a:rPr lang="ko-KR" altLang="en-US" smtClean="0"/>
              <a:t>2026-06-04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A44DE256-0897-FC05-B4F1-72E425D908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48A79D68-C8D9-0E35-C089-CDB821D523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48BCD2-A33A-4BA9-B75A-700D40472A1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406510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5550B05E-683C-C7EB-37F0-86882EF62A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8E53DBD6-A631-0302-1925-379DA3AFC5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13EEC628-6D62-206D-B4FF-D29EFDA79BE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9A82BEC8-3B6E-A09E-6C1B-08997E11CD2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6" name="내용 개체 틀 5">
            <a:extLst>
              <a:ext uri="{FF2B5EF4-FFF2-40B4-BE49-F238E27FC236}">
                <a16:creationId xmlns:a16="http://schemas.microsoft.com/office/drawing/2014/main" id="{7ADAB329-430F-522D-7BB7-ECF9759DC43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7" name="날짜 개체 틀 6">
            <a:extLst>
              <a:ext uri="{FF2B5EF4-FFF2-40B4-BE49-F238E27FC236}">
                <a16:creationId xmlns:a16="http://schemas.microsoft.com/office/drawing/2014/main" id="{EF2BA690-E3F8-F323-05BE-3247FC5B50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C7C586-8497-4185-ADE5-5BE45DE890F3}" type="datetimeFigureOut">
              <a:rPr lang="ko-KR" altLang="en-US" smtClean="0"/>
              <a:t>2026-06-04</a:t>
            </a:fld>
            <a:endParaRPr lang="ko-KR" altLang="en-US"/>
          </a:p>
        </p:txBody>
      </p:sp>
      <p:sp>
        <p:nvSpPr>
          <p:cNvPr id="8" name="바닥글 개체 틀 7">
            <a:extLst>
              <a:ext uri="{FF2B5EF4-FFF2-40B4-BE49-F238E27FC236}">
                <a16:creationId xmlns:a16="http://schemas.microsoft.com/office/drawing/2014/main" id="{C97A8507-F1D9-BF70-6DE0-9E89F09B88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>
            <a:extLst>
              <a:ext uri="{FF2B5EF4-FFF2-40B4-BE49-F238E27FC236}">
                <a16:creationId xmlns:a16="http://schemas.microsoft.com/office/drawing/2014/main" id="{C346EF2A-CB99-D921-4AAC-4B2A565C20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48BCD2-A33A-4BA9-B75A-700D40472A1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387021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FD9DF215-867D-76BB-93A9-91EBA37023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BE26F1DE-959B-0E71-E4BD-14CB492540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C7C586-8497-4185-ADE5-5BE45DE890F3}" type="datetimeFigureOut">
              <a:rPr lang="ko-KR" altLang="en-US" smtClean="0"/>
              <a:t>2026-06-04</a:t>
            </a:fld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BD78EC04-9CAA-4738-25F4-089329A828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BA71D5D5-ECB8-2BEE-43C7-4284E61692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48BCD2-A33A-4BA9-B75A-700D40472A1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354230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>
            <a:extLst>
              <a:ext uri="{FF2B5EF4-FFF2-40B4-BE49-F238E27FC236}">
                <a16:creationId xmlns:a16="http://schemas.microsoft.com/office/drawing/2014/main" id="{0BCEF905-44B2-37A4-F513-157E3D3A6B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C7C586-8497-4185-ADE5-5BE45DE890F3}" type="datetimeFigureOut">
              <a:rPr lang="ko-KR" altLang="en-US" smtClean="0"/>
              <a:t>2026-06-04</a:t>
            </a:fld>
            <a:endParaRPr lang="ko-KR" altLang="en-US"/>
          </a:p>
        </p:txBody>
      </p:sp>
      <p:sp>
        <p:nvSpPr>
          <p:cNvPr id="3" name="바닥글 개체 틀 2">
            <a:extLst>
              <a:ext uri="{FF2B5EF4-FFF2-40B4-BE49-F238E27FC236}">
                <a16:creationId xmlns:a16="http://schemas.microsoft.com/office/drawing/2014/main" id="{375670C0-EDA5-A80A-9C51-ABFFEFA038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8BC961CF-E7F6-5050-8642-CD1DACE403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48BCD2-A33A-4BA9-B75A-700D40472A1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136578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2FB53677-33D7-57CF-4B66-77AA21E3A6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F5B38071-3DD8-7332-23E0-E1FDE9CDC6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3AB8D9C7-C0B2-FB6D-CAB0-21B9C0E8C38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9909804B-00F4-769D-AF44-2DCB778543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C7C586-8497-4185-ADE5-5BE45DE890F3}" type="datetimeFigureOut">
              <a:rPr lang="ko-KR" altLang="en-US" smtClean="0"/>
              <a:t>2026-06-04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617A8D13-9C4D-7774-CF33-755B5FE754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EB5FA328-17E3-D23E-EDDA-0CC065DB4A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48BCD2-A33A-4BA9-B75A-700D40472A1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347754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135071EF-88E3-88AD-6F86-C2C6BC00E3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3100F62D-4EFD-925D-57C4-2EBF535580B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1B8562F6-4676-F00F-8458-F541453D39D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20AEC9F3-2E49-9156-7DA2-5064BD3DFA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C7C586-8497-4185-ADE5-5BE45DE890F3}" type="datetimeFigureOut">
              <a:rPr lang="ko-KR" altLang="en-US" smtClean="0"/>
              <a:t>2026-06-04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A95FD193-A088-6F41-3BAA-77CCDED4EA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D32A169E-33F5-1047-BE27-FA83434F60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48BCD2-A33A-4BA9-B75A-700D40472A1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738769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>
            <a:extLst>
              <a:ext uri="{FF2B5EF4-FFF2-40B4-BE49-F238E27FC236}">
                <a16:creationId xmlns:a16="http://schemas.microsoft.com/office/drawing/2014/main" id="{E1186100-35D4-75C3-C6EE-C47A37B072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344B9E19-5F80-8743-11B5-088F5274F1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4176FA68-204D-94F4-14A6-93050074ABC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FC7C586-8497-4185-ADE5-5BE45DE890F3}" type="datetimeFigureOut">
              <a:rPr lang="ko-KR" altLang="en-US" smtClean="0"/>
              <a:t>2026-06-04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8AE65B48-4BDF-5960-5D33-DB6631A3555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DE13AF1E-2749-C982-58B5-DBD7C8C8449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748BCD2-A33A-4BA9-B75A-700D40472A1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155966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38885B96-31D2-5F6A-6FBF-E111F736F2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2880" y="365125"/>
            <a:ext cx="11913326" cy="523149"/>
          </a:xfrm>
        </p:spPr>
        <p:txBody>
          <a:bodyPr>
            <a:normAutofit/>
          </a:bodyPr>
          <a:lstStyle/>
          <a:p>
            <a:r>
              <a:rPr lang="ko-KR" altLang="en-US" sz="2600" b="1" dirty="0"/>
              <a:t>오픈소스 생태계를 위협하는 최신 </a:t>
            </a:r>
            <a:r>
              <a:rPr lang="en-US" altLang="ko-KR" sz="2600" b="1" dirty="0"/>
              <a:t>APT </a:t>
            </a:r>
            <a:r>
              <a:rPr lang="ko-KR" altLang="en-US" sz="2600" b="1" dirty="0"/>
              <a:t>공격과 우분투 환경에서의  대응 방안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9EA698C8-1A09-EB0C-31DF-EB69A7E98F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7383" y="1136468"/>
            <a:ext cx="11717383" cy="5721531"/>
          </a:xfrm>
        </p:spPr>
        <p:txBody>
          <a:bodyPr>
            <a:normAutofit fontScale="55000" lnSpcReduction="20000"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en-US" altLang="ko-KR" sz="2900" b="1" dirty="0"/>
              <a:t>1. </a:t>
            </a:r>
            <a:r>
              <a:rPr lang="ko-KR" altLang="en-US" sz="2900" b="1" dirty="0"/>
              <a:t>공격 패러다임의 변화 </a:t>
            </a:r>
            <a:r>
              <a:rPr lang="en-US" altLang="ko-KR" sz="2900" b="1" dirty="0"/>
              <a:t>(5</a:t>
            </a:r>
            <a:r>
              <a:rPr lang="ko-KR" altLang="en-US" sz="2900" b="1" dirty="0"/>
              <a:t>분</a:t>
            </a:r>
            <a:r>
              <a:rPr lang="en-US" altLang="ko-KR" sz="2900" b="1" dirty="0"/>
              <a:t>)</a:t>
            </a:r>
          </a:p>
          <a:p>
            <a:pPr>
              <a:lnSpc>
                <a:spcPct val="120000"/>
              </a:lnSpc>
            </a:pPr>
            <a:r>
              <a:rPr lang="en-US" altLang="ko-KR" dirty="0"/>
              <a:t>CVE </a:t>
            </a:r>
            <a:r>
              <a:rPr lang="ko-KR" altLang="en-US" dirty="0"/>
              <a:t>취약점 패치 시대의 종말</a:t>
            </a:r>
            <a:r>
              <a:rPr lang="en-US" altLang="ko-KR" dirty="0"/>
              <a:t>: </a:t>
            </a:r>
            <a:r>
              <a:rPr lang="ko-KR" altLang="en-US" dirty="0"/>
              <a:t>개발자의 단순 실수로 발생하는 취약점</a:t>
            </a:r>
            <a:r>
              <a:rPr lang="en-US" altLang="ko-KR" dirty="0"/>
              <a:t>(CVE) </a:t>
            </a:r>
            <a:r>
              <a:rPr lang="ko-KR" altLang="en-US" dirty="0"/>
              <a:t>방어를 넘어</a:t>
            </a:r>
            <a:r>
              <a:rPr lang="en-US" altLang="ko-KR" dirty="0"/>
              <a:t>, </a:t>
            </a:r>
            <a:r>
              <a:rPr lang="ko-KR" altLang="en-US" dirty="0"/>
              <a:t>처음부터 악의적인 의도를 가지고 </a:t>
            </a:r>
            <a:r>
              <a:rPr lang="en-US" altLang="ko-KR" dirty="0" err="1"/>
              <a:t>npm</a:t>
            </a:r>
            <a:r>
              <a:rPr lang="en-US" altLang="ko-KR" dirty="0"/>
              <a:t>, </a:t>
            </a:r>
            <a:r>
              <a:rPr lang="en-US" altLang="ko-KR" dirty="0" err="1"/>
              <a:t>PyPI</a:t>
            </a:r>
            <a:r>
              <a:rPr lang="en-US" altLang="ko-KR" dirty="0"/>
              <a:t> </a:t>
            </a:r>
            <a:r>
              <a:rPr lang="ko-KR" altLang="en-US"/>
              <a:t>등에 </a:t>
            </a:r>
            <a:r>
              <a:rPr lang="ko-KR" altLang="en-US" dirty="0"/>
              <a:t>삽입되는 </a:t>
            </a:r>
            <a:r>
              <a:rPr lang="en-US" altLang="ko-KR" dirty="0"/>
              <a:t>'</a:t>
            </a:r>
            <a:r>
              <a:rPr lang="ko-KR" altLang="en-US" dirty="0"/>
              <a:t>악성 오픈소스 컴포넌트</a:t>
            </a:r>
            <a:r>
              <a:rPr lang="en-US" altLang="ko-KR" dirty="0"/>
              <a:t>(Malware Component)' </a:t>
            </a:r>
            <a:r>
              <a:rPr lang="ko-KR" altLang="en-US" dirty="0"/>
              <a:t>공격의 위협성을 공유합니다</a:t>
            </a:r>
            <a:r>
              <a:rPr lang="en-US" altLang="ko-KR" dirty="0"/>
              <a:t>.</a:t>
            </a:r>
          </a:p>
          <a:p>
            <a:pPr>
              <a:lnSpc>
                <a:spcPct val="120000"/>
              </a:lnSpc>
            </a:pPr>
            <a:r>
              <a:rPr lang="ko-KR" altLang="en-US" dirty="0"/>
              <a:t>공격자들이 오픈소스 커뮤니티의 개방성과 무조건적인 신뢰를 어떻게 역이용하여 소프트웨어 공급망 전체를 무너뜨리는지 변화를 짚어봅니다</a:t>
            </a:r>
            <a:r>
              <a:rPr lang="en-US" altLang="ko-KR" dirty="0"/>
              <a:t>.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US" altLang="ko-KR" sz="2900" b="1" dirty="0"/>
              <a:t>2. </a:t>
            </a:r>
            <a:r>
              <a:rPr lang="ko-KR" altLang="en-US" sz="2900" b="1" dirty="0"/>
              <a:t>최신 지표 및 글로벌 데이터 분석 </a:t>
            </a:r>
            <a:r>
              <a:rPr lang="en-US" altLang="ko-KR" sz="2900" b="1" dirty="0"/>
              <a:t>(5</a:t>
            </a:r>
            <a:r>
              <a:rPr lang="ko-KR" altLang="en-US" sz="2900" b="1" dirty="0"/>
              <a:t>분</a:t>
            </a:r>
            <a:r>
              <a:rPr lang="en-US" altLang="ko-KR" sz="2900" b="1" dirty="0"/>
              <a:t>)</a:t>
            </a:r>
          </a:p>
          <a:p>
            <a:pPr>
              <a:lnSpc>
                <a:spcPct val="120000"/>
              </a:lnSpc>
            </a:pPr>
            <a:r>
              <a:rPr lang="en-US" altLang="ko-KR" dirty="0"/>
              <a:t>6</a:t>
            </a:r>
            <a:r>
              <a:rPr lang="ko-KR" altLang="en-US" dirty="0"/>
              <a:t>분마다 </a:t>
            </a:r>
            <a:r>
              <a:rPr lang="en-US" altLang="ko-KR" dirty="0"/>
              <a:t>1</a:t>
            </a:r>
            <a:r>
              <a:rPr lang="ko-KR" altLang="en-US" dirty="0"/>
              <a:t>개씩 쏟아지는 위협</a:t>
            </a:r>
            <a:r>
              <a:rPr lang="en-US" altLang="ko-KR" dirty="0"/>
              <a:t>: </a:t>
            </a:r>
            <a:r>
              <a:rPr lang="ko-KR" altLang="en-US" dirty="0"/>
              <a:t>글로벌 오픈소스 보안 연구소의 최신 </a:t>
            </a:r>
            <a:r>
              <a:rPr lang="en-US" altLang="ko-KR" dirty="0"/>
              <a:t>2026</a:t>
            </a:r>
            <a:r>
              <a:rPr lang="ko-KR" altLang="en-US" dirty="0"/>
              <a:t>년 </a:t>
            </a:r>
            <a:r>
              <a:rPr lang="en-US" altLang="ko-KR" dirty="0"/>
              <a:t>1</a:t>
            </a:r>
            <a:r>
              <a:rPr lang="ko-KR" altLang="en-US" dirty="0"/>
              <a:t>분기 지표를 인용하여</a:t>
            </a:r>
            <a:r>
              <a:rPr lang="en-US" altLang="ko-KR" dirty="0"/>
              <a:t>, </a:t>
            </a:r>
            <a:r>
              <a:rPr lang="ko-KR" altLang="en-US" dirty="0"/>
              <a:t>분기당 </a:t>
            </a:r>
            <a:r>
              <a:rPr lang="en-US" altLang="ko-KR" dirty="0"/>
              <a:t>2</a:t>
            </a:r>
            <a:r>
              <a:rPr lang="ko-KR" altLang="en-US" dirty="0"/>
              <a:t>만 개가 넘는 악성 패키지가 폭증하고 있는 현실을 데이터로 직시합니다</a:t>
            </a:r>
            <a:r>
              <a:rPr lang="en-US" altLang="ko-KR" dirty="0"/>
              <a:t>.</a:t>
            </a:r>
          </a:p>
          <a:p>
            <a:pPr>
              <a:lnSpc>
                <a:spcPct val="120000"/>
              </a:lnSpc>
            </a:pPr>
            <a:r>
              <a:rPr lang="ko-KR" altLang="en-US" dirty="0"/>
              <a:t>전체 악성 코드 중 과반수 이상</a:t>
            </a:r>
            <a:r>
              <a:rPr lang="en-US" altLang="ko-KR" dirty="0"/>
              <a:t>(55%+)</a:t>
            </a:r>
            <a:r>
              <a:rPr lang="ko-KR" altLang="en-US" dirty="0"/>
              <a:t>이 시스템 파괴가 아닌 </a:t>
            </a:r>
            <a:r>
              <a:rPr lang="en-US" altLang="ko-KR" dirty="0"/>
              <a:t>'</a:t>
            </a:r>
            <a:r>
              <a:rPr lang="ko-KR" altLang="en-US" dirty="0"/>
              <a:t>호스트 정보 정찰</a:t>
            </a:r>
            <a:r>
              <a:rPr lang="en-US" altLang="ko-KR" dirty="0"/>
              <a:t>' </a:t>
            </a:r>
            <a:r>
              <a:rPr lang="ko-KR" altLang="en-US" dirty="0"/>
              <a:t>및 </a:t>
            </a:r>
            <a:r>
              <a:rPr lang="en-US" altLang="ko-KR" dirty="0"/>
              <a:t>'AWS/Git </a:t>
            </a:r>
            <a:r>
              <a:rPr lang="ko-KR" altLang="en-US" dirty="0"/>
              <a:t>자격 증명</a:t>
            </a:r>
            <a:r>
              <a:rPr lang="en-US" altLang="ko-KR" dirty="0"/>
              <a:t>(Secrets) </a:t>
            </a:r>
            <a:r>
              <a:rPr lang="ko-KR" altLang="en-US" dirty="0"/>
              <a:t>탈취</a:t>
            </a:r>
            <a:r>
              <a:rPr lang="en-US" altLang="ko-KR" dirty="0"/>
              <a:t>'</a:t>
            </a:r>
            <a:r>
              <a:rPr lang="ko-KR" altLang="en-US" dirty="0"/>
              <a:t>를 목적으로 작동한다는 통계적 인사이트를 제공합니다</a:t>
            </a:r>
            <a:r>
              <a:rPr lang="en-US" altLang="ko-KR" dirty="0"/>
              <a:t>.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US" altLang="ko-KR" sz="2900" b="1" dirty="0"/>
              <a:t>3. </a:t>
            </a:r>
            <a:r>
              <a:rPr lang="ko-KR" altLang="en-US" sz="2900" b="1" dirty="0"/>
              <a:t>실제 </a:t>
            </a:r>
            <a:r>
              <a:rPr lang="en-US" altLang="ko-KR" sz="2900" b="1" dirty="0"/>
              <a:t>APT </a:t>
            </a:r>
            <a:r>
              <a:rPr lang="ko-KR" altLang="en-US" sz="2900" b="1" dirty="0"/>
              <a:t>위협 사례 및 </a:t>
            </a:r>
            <a:r>
              <a:rPr lang="en-US" altLang="ko-KR" sz="2900" b="1" dirty="0"/>
              <a:t>Demo (15</a:t>
            </a:r>
            <a:r>
              <a:rPr lang="ko-KR" altLang="en-US" sz="2900" b="1" dirty="0"/>
              <a:t>분</a:t>
            </a:r>
            <a:r>
              <a:rPr lang="en-US" altLang="ko-KR" sz="2900" b="1" dirty="0"/>
              <a:t>)</a:t>
            </a:r>
          </a:p>
          <a:p>
            <a:pPr>
              <a:lnSpc>
                <a:spcPct val="120000"/>
              </a:lnSpc>
            </a:pPr>
            <a:r>
              <a:rPr lang="ko-KR" altLang="en-US" dirty="0"/>
              <a:t>국가 지원 해커들의 전략</a:t>
            </a:r>
            <a:r>
              <a:rPr lang="en-US" altLang="ko-KR" dirty="0"/>
              <a:t>: </a:t>
            </a:r>
            <a:r>
              <a:rPr lang="ko-KR" altLang="en-US" dirty="0"/>
              <a:t>북한 연계 </a:t>
            </a:r>
            <a:r>
              <a:rPr lang="ko-KR" altLang="en-US" dirty="0" err="1"/>
              <a:t>라자루스</a:t>
            </a:r>
            <a:r>
              <a:rPr lang="en-US" altLang="ko-KR" dirty="0"/>
              <a:t>(Lazarus) </a:t>
            </a:r>
            <a:r>
              <a:rPr lang="ko-KR" altLang="en-US" dirty="0"/>
              <a:t>그룹이 오픈소스를 </a:t>
            </a:r>
            <a:r>
              <a:rPr lang="ko-KR" altLang="en-US" dirty="0" err="1"/>
              <a:t>무기화하여</a:t>
            </a:r>
            <a:r>
              <a:rPr lang="ko-KR" altLang="en-US" dirty="0"/>
              <a:t> 전 세계 개발자를 타깃으로 벌인 글로벌 스파이웨어 캠페인의 기술적 메커니즘을 상세히 살펴봅니다</a:t>
            </a:r>
            <a:r>
              <a:rPr lang="en-US" altLang="ko-KR" dirty="0"/>
              <a:t>.</a:t>
            </a:r>
          </a:p>
          <a:p>
            <a:pPr>
              <a:lnSpc>
                <a:spcPct val="120000"/>
              </a:lnSpc>
            </a:pPr>
            <a:r>
              <a:rPr lang="en-US" altLang="ko-KR" dirty="0"/>
              <a:t>Demo: </a:t>
            </a:r>
            <a:r>
              <a:rPr lang="ko-KR" altLang="en-US" dirty="0"/>
              <a:t>우분투 환경에서 오픈소스 </a:t>
            </a:r>
            <a:r>
              <a:rPr lang="ko-KR" altLang="en-US" dirty="0" err="1"/>
              <a:t>타이포스쿼팅</a:t>
            </a:r>
            <a:r>
              <a:rPr lang="ko-KR" altLang="en-US" dirty="0"/>
              <a:t> 패키지를 명령어로 설치했을 때</a:t>
            </a:r>
            <a:r>
              <a:rPr lang="en-US" altLang="ko-KR" dirty="0"/>
              <a:t>, </a:t>
            </a:r>
            <a:r>
              <a:rPr lang="ko-KR" altLang="en-US" dirty="0"/>
              <a:t>런타임 스크립트를 통해 우분투 시스템 내부의 환경 변수와 비밀 키가 유출되는 과정을 시연합니다</a:t>
            </a:r>
            <a:r>
              <a:rPr lang="en-US" altLang="ko-KR" dirty="0"/>
              <a:t>.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US" altLang="ko-KR" sz="2900" b="1" dirty="0"/>
              <a:t>4. </a:t>
            </a:r>
            <a:r>
              <a:rPr lang="ko-KR" altLang="en-US" sz="2900" b="1" dirty="0"/>
              <a:t>실행 가능한 </a:t>
            </a:r>
            <a:r>
              <a:rPr lang="en-US" altLang="ko-KR" sz="2900" b="1" dirty="0" err="1"/>
              <a:t>DevSecOps</a:t>
            </a:r>
            <a:r>
              <a:rPr lang="en-US" altLang="ko-KR" sz="2900" b="1" dirty="0"/>
              <a:t> </a:t>
            </a:r>
            <a:r>
              <a:rPr lang="ko-KR" altLang="en-US" sz="2900" b="1" dirty="0"/>
              <a:t>대응 전략 및 결론 </a:t>
            </a:r>
            <a:r>
              <a:rPr lang="en-US" altLang="ko-KR" sz="2900" b="1" dirty="0"/>
              <a:t>(5</a:t>
            </a:r>
            <a:r>
              <a:rPr lang="ko-KR" altLang="en-US" sz="2900" b="1" dirty="0"/>
              <a:t>분</a:t>
            </a:r>
            <a:r>
              <a:rPr lang="en-US" altLang="ko-KR" sz="2900" b="1" dirty="0"/>
              <a:t>)</a:t>
            </a:r>
          </a:p>
          <a:p>
            <a:pPr>
              <a:lnSpc>
                <a:spcPct val="120000"/>
              </a:lnSpc>
            </a:pPr>
            <a:r>
              <a:rPr lang="ko-KR" altLang="en-US" dirty="0" err="1"/>
              <a:t>인바운드</a:t>
            </a:r>
            <a:r>
              <a:rPr lang="ko-KR" altLang="en-US" dirty="0"/>
              <a:t> 방화벽의 한계 극복</a:t>
            </a:r>
            <a:r>
              <a:rPr lang="en-US" altLang="ko-KR" dirty="0"/>
              <a:t>: </a:t>
            </a:r>
            <a:r>
              <a:rPr lang="ko-KR" altLang="en-US" dirty="0"/>
              <a:t>네트워크 단을 넘어선 런타임 통제 방안을 논의하고 </a:t>
            </a:r>
            <a:r>
              <a:rPr lang="en-US" altLang="ko-KR" dirty="0"/>
              <a:t>CI/CD </a:t>
            </a:r>
            <a:r>
              <a:rPr lang="ko-KR" altLang="en-US" dirty="0"/>
              <a:t>파이프라인 자동화를 통해 조직 내 빌드 파이프라인에 즉시 연동 및 검토할 수 있는 오픈소스 보안 도구 활용법과 실무적인 공급망 방어 정책 가이드를 제시합니다</a:t>
            </a:r>
            <a:r>
              <a:rPr lang="en-US" altLang="ko-KR" dirty="0"/>
              <a:t>.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73055137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268</Words>
  <Application>Microsoft Office PowerPoint</Application>
  <PresentationFormat>와이드스크린</PresentationFormat>
  <Paragraphs>12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4" baseType="lpstr">
      <vt:lpstr>맑은 고딕</vt:lpstr>
      <vt:lpstr>Arial</vt:lpstr>
      <vt:lpstr>Office 테마</vt:lpstr>
      <vt:lpstr>오픈소스 생태계를 위협하는 최신 APT 공격과 우분투 환경에서의  대응 방안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Gwan Young Kim</dc:creator>
  <cp:lastModifiedBy>Gwan Young Kim</cp:lastModifiedBy>
  <cp:revision>2</cp:revision>
  <dcterms:created xsi:type="dcterms:W3CDTF">2026-06-04T10:13:04Z</dcterms:created>
  <dcterms:modified xsi:type="dcterms:W3CDTF">2026-06-04T10:21:05Z</dcterms:modified>
</cp:coreProperties>
</file>