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183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media_17872912381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66" y="478164"/>
            <a:ext cx="2011680" cy="711448"/>
          </a:xfrm>
          <a:prstGeom prst="rect">
            <a:avLst/>
          </a:prstGeom>
        </p:spPr>
      </p:pic>
      <p:pic>
        <p:nvPicPr>
          <p:cNvPr id="4" name="Picture 3" descr="media_178729115395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0" y="182880"/>
            <a:ext cx="1645920" cy="1645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2887" y="68580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008080"/>
                </a:solidFill>
                <a:latin typeface="Calibri"/>
              </a:defRPr>
            </a:pPr>
            <a:r>
              <a:rPr dirty="0"/>
              <a:t>OOSC 4.0  |  IIIT Allahabad  |  Aug 28-30,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8288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>
                <a:solidFill>
                  <a:srgbClr val="FFFFFF"/>
                </a:solidFill>
                <a:latin typeface="Calibri"/>
              </a:defRPr>
            </a:pPr>
            <a:r>
              <a:t>One Micro-Commit at a Time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0175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0">
                <a:solidFill>
                  <a:srgbClr val="008080"/>
                </a:solidFill>
                <a:latin typeface="Calibri"/>
              </a:defRPr>
            </a:pPr>
            <a:r>
              <a:t>Migrating Legacy GNOME Apps to GTK4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3931920"/>
            <a:ext cx="1828800" cy="3657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14400" y="420624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475488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787878"/>
                </a:solidFill>
                <a:latin typeface="Calibri"/>
              </a:defRPr>
            </a:pPr>
            <a:r>
              <a:t>linkedin.com/in/divyanshu-rajput8171  |  x.com/DivyanshuRaj81  |  gitlab.gnome.org/divyanshurajput0987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5486400"/>
            <a:ext cx="2560320" cy="411480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05840" y="5504688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Track: Development / Coding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  |  OOSC 4.0, IIIT Allahabad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08080"/>
                </a:solidFill>
                <a:latin typeface="Calibri"/>
              </a:defRPr>
            </a:pPr>
            <a:r>
              <a:t>Building Trust Upstream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188720"/>
            <a:ext cx="1371600" cy="3657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645920"/>
            <a:ext cx="10058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400">
                <a:solidFill>
                  <a:srgbClr val="323232"/>
                </a:solidFill>
                <a:latin typeface="Calibri"/>
              </a:defRPr>
            </a:pPr>
            <a:r>
              <a:t>Communicate early and often with maintainers</a:t>
            </a:r>
          </a:p>
          <a:p>
            <a:pPr>
              <a:spcAft>
                <a:spcPts val="1000"/>
              </a:spcAft>
              <a:defRPr sz="2400">
                <a:solidFill>
                  <a:srgbClr val="323232"/>
                </a:solidFill>
                <a:latin typeface="Calibri"/>
              </a:defRPr>
            </a:pPr>
            <a:r>
              <a:t>Accept code review feedback gracefully</a:t>
            </a:r>
          </a:p>
          <a:p>
            <a:pPr>
              <a:spcAft>
                <a:spcPts val="1000"/>
              </a:spcAft>
              <a:defRPr sz="2400">
                <a:solidFill>
                  <a:srgbClr val="323232"/>
                </a:solidFill>
                <a:latin typeface="Calibri"/>
              </a:defRPr>
            </a:pPr>
            <a:r>
              <a:t>Keep a clean commit history (rebase, squash)</a:t>
            </a:r>
          </a:p>
          <a:p>
            <a:pPr>
              <a:spcAft>
                <a:spcPts val="1000"/>
              </a:spcAft>
              <a:defRPr sz="2400">
                <a:solidFill>
                  <a:srgbClr val="323232"/>
                </a:solidFill>
                <a:latin typeface="Calibri"/>
              </a:defRPr>
            </a:pPr>
            <a:r>
              <a:t>Be patient - reviews take time</a:t>
            </a:r>
          </a:p>
          <a:p>
            <a:pPr>
              <a:spcAft>
                <a:spcPts val="1000"/>
              </a:spcAft>
              <a:defRPr sz="2400">
                <a:solidFill>
                  <a:srgbClr val="323232"/>
                </a:solidFill>
                <a:latin typeface="Calibri"/>
              </a:defRPr>
            </a:pPr>
            <a:r>
              <a:t>Consistency builds trust as an outside contributor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  |  OOSC 4.0, IIIT Allahabad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08080"/>
                </a:solidFill>
                <a:latin typeface="Calibri"/>
              </a:defRPr>
            </a:pPr>
            <a:r>
              <a:t>Key Takeaways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188720"/>
            <a:ext cx="1371600" cy="3657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828800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008080"/>
                </a:solidFill>
                <a:latin typeface="Calibr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46888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Calibri"/>
              </a:defRPr>
            </a:pPr>
            <a:r>
              <a:t>Start Small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00400"/>
            <a:ext cx="2560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787878"/>
                </a:solidFill>
                <a:latin typeface="Calibri"/>
              </a:defRPr>
            </a:pPr>
            <a:r>
              <a:rPr dirty="0"/>
              <a:t>10-line MRs are better</a:t>
            </a:r>
            <a:br>
              <a:rPr dirty="0"/>
            </a:br>
            <a:r>
              <a:rPr dirty="0"/>
              <a:t>than 1000-line rewrites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66160" y="1828800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008080"/>
                </a:solidFill>
                <a:latin typeface="Calibr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66160" y="246888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Calibri"/>
              </a:defRPr>
            </a:pPr>
            <a:r>
              <a:t>Stay Consistent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35527" y="3200400"/>
            <a:ext cx="2560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787878"/>
                </a:solidFill>
                <a:latin typeface="Calibri"/>
              </a:defRPr>
            </a:pPr>
            <a:r>
              <a:rPr dirty="0"/>
              <a:t>One commit a week beats</a:t>
            </a:r>
            <a:br>
              <a:rPr dirty="0"/>
            </a:br>
            <a:r>
              <a:rPr dirty="0"/>
              <a:t>one sprint a month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1828800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008080"/>
                </a:solidFill>
                <a:latin typeface="Calibr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33271" y="2460177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Calibri"/>
              </a:defRPr>
            </a:pPr>
            <a:r>
              <a:t>Learn in Public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94229" y="3200400"/>
            <a:ext cx="2560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787878"/>
                </a:solidFill>
                <a:latin typeface="Calibri"/>
              </a:defRPr>
            </a:pPr>
            <a:r>
              <a:rPr dirty="0"/>
              <a:t>Mistakes are part of the</a:t>
            </a:r>
            <a:br>
              <a:rPr dirty="0"/>
            </a:br>
            <a:r>
              <a:rPr dirty="0"/>
              <a:t>journey - embrace them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35440" y="1828800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008080"/>
                </a:solidFill>
                <a:latin typeface="Calibr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35440" y="246888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Calibri"/>
              </a:defRPr>
            </a:pPr>
            <a:r>
              <a:t>Anyone Can Contribute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87804" y="3200400"/>
            <a:ext cx="26079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787878"/>
                </a:solidFill>
                <a:latin typeface="Calibri"/>
              </a:defRPr>
            </a:pPr>
            <a:r>
              <a:rPr dirty="0"/>
              <a:t>You don't need to be an</a:t>
            </a:r>
            <a:br>
              <a:rPr dirty="0"/>
            </a:br>
            <a:r>
              <a:rPr dirty="0"/>
              <a:t>expert to start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media_178729123818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0" y="530352"/>
            <a:ext cx="2011680" cy="711448"/>
          </a:xfrm>
          <a:prstGeom prst="rect">
            <a:avLst/>
          </a:prstGeom>
        </p:spPr>
      </p:pic>
      <p:pic>
        <p:nvPicPr>
          <p:cNvPr id="4" name="Picture 3" descr="media_178729115395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7432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0116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600" b="1">
                <a:solidFill>
                  <a:srgbClr val="008080"/>
                </a:solidFill>
                <a:latin typeface="Calibri"/>
              </a:defRPr>
            </a:pPr>
            <a:r>
              <a:t>Thank You!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2004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0">
                <a:solidFill>
                  <a:srgbClr val="FFFFFF"/>
                </a:solidFill>
                <a:latin typeface="Calibri"/>
              </a:defRPr>
            </a:pPr>
            <a:r>
              <a:t>Let's Connect &amp; Start Contributing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3931920"/>
            <a:ext cx="2103120" cy="3657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420624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787878"/>
                </a:solidFill>
                <a:latin typeface="Calibri"/>
              </a:defRPr>
            </a:pPr>
            <a:r>
              <a:t>GitLab: gitlab.gnome.org/divyanshurajput0987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6177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787878"/>
                </a:solidFill>
                <a:latin typeface="Calibri"/>
              </a:defRPr>
            </a:pPr>
            <a:r>
              <a:t>LinkedIn: linkedin.com/in/divyanshu-rajput8171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502920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787878"/>
                </a:solidFill>
                <a:latin typeface="Calibri"/>
              </a:defRPr>
            </a:pPr>
            <a:r>
              <a:t>Twitter/X: x.com/DivyanshuRaj81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57607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008080"/>
                </a:solidFill>
                <a:latin typeface="Calibri"/>
              </a:defRPr>
            </a:pPr>
            <a:r>
              <a:t>Opportunity Open Source Conference 4.0  |  IIIT Allahabad  |  August 28-30,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  |  OOSC 4.0, IIIT Allahabad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08080"/>
                </a:solidFill>
                <a:latin typeface="Calibri"/>
              </a:defRPr>
            </a:pPr>
            <a:r>
              <a:t>A Bit About Me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188720"/>
            <a:ext cx="1371600" cy="3657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5544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323232"/>
                </a:solidFill>
                <a:latin typeface="Calibri"/>
              </a:defRPr>
            </a:pPr>
            <a:r>
              <a:t>Divyanshu Rajput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1031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787878"/>
                </a:solidFill>
                <a:latin typeface="Calibri"/>
              </a:defRPr>
            </a:pPr>
            <a:r>
              <a:t>B.Tech in Computer Science  |  MJP Rohilkhand University, India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2926080"/>
            <a:ext cx="2560320" cy="228600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731520" y="2926080"/>
            <a:ext cx="2560320" cy="54864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" y="320040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8080"/>
                </a:solidFill>
                <a:latin typeface="Calibri"/>
              </a:defRPr>
            </a:pPr>
            <a:r>
              <a:t>GNOME Foundation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749040"/>
            <a:ext cx="2194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Calibri"/>
              </a:defRPr>
            </a:pPr>
            <a:r>
              <a:t>Active Contributor since 7 months</a:t>
            </a:r>
            <a:br/>
            <a:r>
              <a:t>Driving the GTK3 to GTK4 migration for Gitg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20439" y="2926080"/>
            <a:ext cx="2560320" cy="228600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520439" y="2926080"/>
            <a:ext cx="2560320" cy="54864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703319" y="320040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8080"/>
                </a:solidFill>
                <a:latin typeface="Calibri"/>
              </a:defRPr>
            </a:pPr>
            <a:r>
              <a:t>LiFT'26 Scholar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03319" y="3749040"/>
            <a:ext cx="2194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Calibri"/>
              </a:defRPr>
            </a:pPr>
            <a:r>
              <a:t>Shubhra Kar LiFT Scholarship</a:t>
            </a:r>
            <a:br/>
            <a:r>
              <a:t>by The Linux Foundation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09359" y="2926080"/>
            <a:ext cx="2560320" cy="228600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309359" y="2926080"/>
            <a:ext cx="2560320" cy="54864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92239" y="320040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8080"/>
                </a:solidFill>
                <a:latin typeface="Calibri"/>
              </a:defRPr>
            </a:pPr>
            <a:r>
              <a:t>Meta Hacker Cup 2025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39" y="3749040"/>
            <a:ext cx="2194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Calibri"/>
              </a:defRPr>
            </a:pPr>
            <a:r>
              <a:t>Qualified</a:t>
            </a:r>
            <a:br/>
            <a:r>
              <a:t>Global Rank: 3957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098280" y="2926080"/>
            <a:ext cx="2560320" cy="228600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9098280" y="2926080"/>
            <a:ext cx="2560320" cy="54864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281160" y="320040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8080"/>
                </a:solidFill>
                <a:latin typeface="Calibri"/>
              </a:defRPr>
            </a:pPr>
            <a:r>
              <a:t>TCS CodeVita 2025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81160" y="3749040"/>
            <a:ext cx="2194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Calibri"/>
              </a:defRPr>
            </a:pPr>
            <a:r>
              <a:t>Qualified</a:t>
            </a:r>
            <a:br/>
            <a:r>
              <a:t>Global Rank: 4710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  |  OOSC 4.0, IIIT Allahabad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08080"/>
                </a:solidFill>
                <a:latin typeface="Calibri"/>
              </a:defRPr>
            </a:pPr>
            <a:r>
              <a:t>What is Gitg?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188720"/>
            <a:ext cx="1371600" cy="3657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645920"/>
            <a:ext cx="50292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323232"/>
                </a:solidFill>
                <a:latin typeface="Calibri"/>
              </a:defRPr>
            </a:pPr>
            <a:r>
              <a:t>GNOME's official Git repository browser</a:t>
            </a:r>
          </a:p>
          <a:p>
            <a:pPr>
              <a:spcAft>
                <a:spcPts val="1000"/>
              </a:spcAft>
              <a:defRPr sz="2200">
                <a:solidFill>
                  <a:srgbClr val="323232"/>
                </a:solidFill>
                <a:latin typeface="Calibri"/>
              </a:defRPr>
            </a:pPr>
            <a:r>
              <a:t>Written in Vala and C</a:t>
            </a:r>
          </a:p>
          <a:p>
            <a:pPr>
              <a:spcAft>
                <a:spcPts val="1000"/>
              </a:spcAft>
              <a:defRPr sz="2200">
                <a:solidFill>
                  <a:srgbClr val="323232"/>
                </a:solidFill>
                <a:latin typeface="Calibri"/>
              </a:defRPr>
            </a:pPr>
            <a:r>
              <a:t>Ships with major Linux distributions</a:t>
            </a:r>
          </a:p>
          <a:p>
            <a:pPr>
              <a:spcAft>
                <a:spcPts val="1000"/>
              </a:spcAft>
              <a:defRPr sz="2200">
                <a:solidFill>
                  <a:srgbClr val="323232"/>
                </a:solidFill>
                <a:latin typeface="Calibri"/>
              </a:defRPr>
            </a:pPr>
            <a:r>
              <a:t>Currently undergoing a massive GTK3 to GTK4 migration</a:t>
            </a:r>
          </a:p>
          <a:p>
            <a:pPr>
              <a:spcAft>
                <a:spcPts val="1000"/>
              </a:spcAft>
              <a:defRPr sz="2200">
                <a:solidFill>
                  <a:srgbClr val="323232"/>
                </a:solidFill>
                <a:latin typeface="Calibri"/>
              </a:defRPr>
            </a:pPr>
            <a:r>
              <a:t>Maintainer: Alberto Fanjul (@albfan)</a:t>
            </a:r>
          </a:p>
        </p:txBody>
      </p:sp>
      <p:pic>
        <p:nvPicPr>
          <p:cNvPr id="8" name="Picture 7" descr="media_17872901001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1463040"/>
            <a:ext cx="5486400" cy="334863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  |  OOSC 4.0, IIIT Allahabad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E95420"/>
                </a:solidFill>
                <a:latin typeface="Calibri"/>
              </a:defRPr>
            </a:pPr>
            <a:r>
              <a:t>The Challenge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188720"/>
            <a:ext cx="1371600" cy="36576"/>
          </a:xfrm>
          <a:prstGeom prst="rect">
            <a:avLst/>
          </a:prstGeom>
          <a:solidFill>
            <a:srgbClr val="E954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645920"/>
            <a:ext cx="10058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400">
                <a:solidFill>
                  <a:srgbClr val="FFFFFF"/>
                </a:solidFill>
                <a:latin typeface="Calibri"/>
              </a:defRPr>
            </a:pPr>
            <a:r>
              <a:t>Thousands of lines of deprecated GTK3 API calls</a:t>
            </a:r>
          </a:p>
          <a:p>
            <a:pPr>
              <a:spcAft>
                <a:spcPts val="1000"/>
              </a:spcAft>
              <a:defRPr sz="2400">
                <a:solidFill>
                  <a:srgbClr val="FFFFFF"/>
                </a:solidFill>
                <a:latin typeface="Calibri"/>
              </a:defRPr>
            </a:pPr>
            <a:r>
              <a:t>Removed widget types and missing GTK4 equivalents</a:t>
            </a:r>
          </a:p>
          <a:p>
            <a:pPr>
              <a:spcAft>
                <a:spcPts val="1000"/>
              </a:spcAft>
              <a:defRPr sz="2400">
                <a:solidFill>
                  <a:srgbClr val="FFFFFF"/>
                </a:solidFill>
                <a:latin typeface="Calibri"/>
              </a:defRPr>
            </a:pPr>
            <a:r>
              <a:t>Complex legacy event handling (button_press_event, etc.)</a:t>
            </a:r>
          </a:p>
          <a:p>
            <a:pPr>
              <a:spcAft>
                <a:spcPts val="1000"/>
              </a:spcAft>
              <a:defRPr sz="2400">
                <a:solidFill>
                  <a:srgbClr val="FFFFFF"/>
                </a:solidFill>
                <a:latin typeface="Calibri"/>
              </a:defRPr>
            </a:pPr>
            <a:r>
              <a:t>Build system dependencies need updating (libhandy -&gt; libadwaita)</a:t>
            </a:r>
          </a:p>
          <a:p>
            <a:pPr>
              <a:spcAft>
                <a:spcPts val="1000"/>
              </a:spcAft>
              <a:defRPr sz="2400">
                <a:solidFill>
                  <a:srgbClr val="FFFFFF"/>
                </a:solidFill>
                <a:latin typeface="Calibri"/>
              </a:defRPr>
            </a:pPr>
            <a:r>
              <a:t>98 changed files in the base migration MR alone (!308)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  |  OOSC 4.0, IIIT Allahabad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08080"/>
                </a:solidFill>
                <a:latin typeface="Calibri"/>
              </a:defRPr>
            </a:pPr>
            <a:r>
              <a:t>The First Hurdle: Making Mistakes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188720"/>
            <a:ext cx="1371600" cy="3657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46304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787878"/>
                </a:solidFill>
                <a:latin typeface="Calibri"/>
              </a:defRPr>
            </a:pPr>
            <a:r>
              <a:t>Before I could write GTK4 code, I had to learn Git rebasing the hard way...</a:t>
            </a:r>
          </a:p>
        </p:txBody>
      </p:sp>
      <p:pic>
        <p:nvPicPr>
          <p:cNvPr id="8" name="Picture 7" descr="media_178728938937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2103120"/>
            <a:ext cx="7315200" cy="39004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503920" y="2560320"/>
            <a:ext cx="3200400" cy="2286000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686800" y="2651760"/>
            <a:ext cx="292608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Calibri"/>
              </a:defRPr>
            </a:pPr>
            <a:r>
              <a:t>Key Lesson:</a:t>
            </a:r>
            <a:br/>
            <a:br/>
            <a:r>
              <a:t>Maintainers are mentors,</a:t>
            </a:r>
            <a:br/>
            <a:r>
              <a:t>not gatekeepers.</a:t>
            </a:r>
            <a:br/>
            <a:br/>
            <a:r>
              <a:t>It's okay to make mistakes.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  |  OOSC 4.0, IIIT Allahabad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E95420"/>
                </a:solidFill>
                <a:latin typeface="Calibri"/>
              </a:defRPr>
            </a:pPr>
            <a:r>
              <a:t>How NOT to Migrate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188720"/>
            <a:ext cx="1371600" cy="36576"/>
          </a:xfrm>
          <a:prstGeom prst="rect">
            <a:avLst/>
          </a:prstGeom>
          <a:solidFill>
            <a:srgbClr val="E954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645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E95420"/>
                </a:solidFill>
                <a:latin typeface="Calibri"/>
              </a:defRPr>
            </a:pPr>
            <a:r>
              <a:t>The Heroic Rewrite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377440"/>
            <a:ext cx="50292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Rewrite everything in one massive MR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Impossible for maintainers to review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Breaks stable, working code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Leads to burnout and abandoned PRs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645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8080"/>
                </a:solidFill>
                <a:latin typeface="Calibri"/>
              </a:defRPr>
            </a:pPr>
            <a:r>
              <a:t>The Micro-Commit Way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377440"/>
            <a:ext cx="50292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Tiny, focused MRs (2-15 lines each)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Address exactly ONE deprecated API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Easy to review, easy to merge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Maintain constant forward momentum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52160" y="1645920"/>
            <a:ext cx="36576" cy="4114800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  |  OOSC 4.0, IIIT Allahabad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008080"/>
                </a:solidFill>
                <a:latin typeface="Calibri"/>
              </a:defRPr>
            </a:pPr>
            <a:r>
              <a:t>Example 1: Modernizing Event Handling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188720"/>
            <a:ext cx="1371600" cy="3657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20" y="1463040"/>
            <a:ext cx="7315200" cy="411480"/>
          </a:xfrm>
          <a:prstGeom prst="rect">
            <a:avLst/>
          </a:prstGeom>
          <a:solidFill>
            <a:srgbClr val="4E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" y="1481328"/>
            <a:ext cx="7132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MR !349: Migrate button_press_event to Gtk.GestureClick in 3 core files  |  Merged</a:t>
            </a:r>
          </a:p>
        </p:txBody>
      </p:sp>
      <p:pic>
        <p:nvPicPr>
          <p:cNvPr id="9" name="Picture 8" descr="media_17872894769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2103121"/>
            <a:ext cx="6622008" cy="416462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503920" y="2103120"/>
            <a:ext cx="3200400" cy="320040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86800" y="2194560"/>
            <a:ext cx="292608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Calibri"/>
              </a:defRPr>
            </a:pPr>
            <a:r>
              <a:t>What Changed:</a:t>
            </a:r>
            <a:br/>
            <a:br/>
            <a:r>
              <a:t>GTK3:</a:t>
            </a:r>
            <a:br/>
            <a:r>
              <a:t>button_press_event signal</a:t>
            </a:r>
            <a:br/>
            <a:br/>
            <a:r>
              <a:t>GTK4:</a:t>
            </a:r>
            <a:br/>
            <a:r>
              <a:t>Gtk.GestureClick controller</a:t>
            </a:r>
            <a:br/>
            <a:br/>
            <a:r>
              <a:t>Why:</a:t>
            </a:r>
            <a:br/>
            <a:r>
              <a:t>GTK4 uses event controllers</a:t>
            </a:r>
            <a:br/>
            <a:r>
              <a:t>instead of signal-based</a:t>
            </a:r>
            <a:br/>
            <a:r>
              <a:t>event handling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  |  OOSC 4.0, IIIT Allahabad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008080"/>
                </a:solidFill>
                <a:latin typeface="Calibri"/>
              </a:defRPr>
            </a:pPr>
            <a:r>
              <a:t>Example 2: Removing Deprecated Calls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188720"/>
            <a:ext cx="1371600" cy="3657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20" y="1463040"/>
            <a:ext cx="6400800" cy="411480"/>
          </a:xfrm>
          <a:prstGeom prst="rect">
            <a:avLst/>
          </a:prstGeom>
          <a:solidFill>
            <a:srgbClr val="4E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" y="1481328"/>
            <a:ext cx="6217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MR !376: Remove deprecated show_all() calls  |  5 files  |  Merged</a:t>
            </a:r>
          </a:p>
        </p:txBody>
      </p:sp>
      <p:pic>
        <p:nvPicPr>
          <p:cNvPr id="9" name="Picture 8" descr="media_178728954156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2103121"/>
            <a:ext cx="6879354" cy="421226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503920" y="2103120"/>
            <a:ext cx="3200400" cy="274320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86800" y="2194560"/>
            <a:ext cx="292608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Calibri"/>
              </a:defRPr>
            </a:pPr>
            <a:r>
              <a:t>What Changed:</a:t>
            </a:r>
            <a:br/>
            <a:br/>
            <a:r>
              <a:t>GTK3:</a:t>
            </a:r>
            <a:br/>
            <a:r>
              <a:t>Widgets are hidden by default.</a:t>
            </a:r>
            <a:br/>
            <a:r>
              <a:t>show_all() makes them visible.</a:t>
            </a:r>
            <a:br/>
            <a:br/>
            <a:r>
              <a:t>GTK4:</a:t>
            </a:r>
            <a:br/>
            <a:r>
              <a:t>Widgets are visible by default.</a:t>
            </a:r>
            <a:br/>
            <a:r>
              <a:t>show_all() no longer exists.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Divyanshu Rajput  |  GNOME Foundation Contributor  |  OOSC 4.0, IIIT Allahabad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008080"/>
                </a:solidFill>
                <a:latin typeface="Calibri"/>
              </a:defRPr>
            </a:pPr>
            <a:r>
              <a:t>Standing on the Shoulders of Maintainers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188720"/>
            <a:ext cx="1371600" cy="36576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645920"/>
            <a:ext cx="10058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Alberto Fanjul (maintainer) created MR !308: The base GTK4 starter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77 commits, 98 changed files, massive dependency updates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Our micro-commits are built ON TOP of this foundation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We handle the remaining deprecated APIs one at a time</a:t>
            </a:r>
          </a:p>
          <a:p>
            <a:pPr>
              <a:spcAft>
                <a:spcPts val="1000"/>
              </a:spcAft>
              <a:defRPr sz="2200">
                <a:solidFill>
                  <a:srgbClr val="FFFFFF"/>
                </a:solidFill>
                <a:latin typeface="Calibri"/>
              </a:defRPr>
            </a:pPr>
            <a:r>
              <a:t>This is how open-source collaboration truly works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749</Words>
  <Application>Microsoft Office PowerPoint</Application>
  <PresentationFormat>Widescreen</PresentationFormat>
  <Paragraphs>90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Divyanshu Rajput</dc:creator>
  <cp:keywords/>
  <dc:description>generated using python-pptx</dc:description>
  <cp:lastModifiedBy>Divyanshu Rajput</cp:lastModifiedBy>
  <cp:revision>2</cp:revision>
  <dcterms:created xsi:type="dcterms:W3CDTF">2013-01-27T09:14:16Z</dcterms:created>
  <dcterms:modified xsi:type="dcterms:W3CDTF">2026-08-21T06:02:26Z</dcterms:modified>
  <cp:category/>
</cp:coreProperties>
</file>