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notesMasterIdLst>
    <p:notesMasterId r:id="rId5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amit-kumar-34228b139/" TargetMode="External"/><Relationship Id="rId1" Type="http://schemas.openxmlformats.org/officeDocument/2006/relationships/image" Target="../media/image-2-1.jpeg"/><Relationship Id="rId3" Type="http://schemas.openxmlformats.org/officeDocument/2006/relationships/image" Target="../media/image-2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1062862"/>
            <a:ext cx="90526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1204484"/>
            <a:ext cx="90526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" name="Shape 2"/>
          <p:cNvSpPr/>
          <p:nvPr/>
        </p:nvSpPr>
        <p:spPr>
          <a:xfrm>
            <a:off x="10105034" y="1062862"/>
            <a:ext cx="90526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5" name="Shape 3"/>
          <p:cNvSpPr/>
          <p:nvPr/>
        </p:nvSpPr>
        <p:spPr>
          <a:xfrm>
            <a:off x="10105034" y="1204484"/>
            <a:ext cx="90526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6" name="Shape 4"/>
          <p:cNvSpPr/>
          <p:nvPr/>
        </p:nvSpPr>
        <p:spPr>
          <a:xfrm>
            <a:off x="9841102" y="914400"/>
            <a:ext cx="45263" cy="9052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7" name="Shape 5"/>
          <p:cNvSpPr/>
          <p:nvPr/>
        </p:nvSpPr>
        <p:spPr>
          <a:xfrm>
            <a:off x="9982724" y="914400"/>
            <a:ext cx="45263" cy="9052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8" name="Shape 6"/>
          <p:cNvSpPr/>
          <p:nvPr/>
        </p:nvSpPr>
        <p:spPr>
          <a:xfrm>
            <a:off x="9841102" y="1326794"/>
            <a:ext cx="45263" cy="9052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9" name="Shape 7"/>
          <p:cNvSpPr/>
          <p:nvPr/>
        </p:nvSpPr>
        <p:spPr>
          <a:xfrm>
            <a:off x="9982724" y="1326794"/>
            <a:ext cx="45263" cy="9052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0" name="Shape 8"/>
          <p:cNvSpPr/>
          <p:nvPr/>
        </p:nvSpPr>
        <p:spPr>
          <a:xfrm>
            <a:off x="9783166" y="1004926"/>
            <a:ext cx="321869" cy="321869"/>
          </a:xfrm>
          <a:prstGeom prst="roundRect">
            <a:avLst>
              <a:gd name="adj" fmla="val 11364"/>
            </a:avLst>
          </a:prstGeom>
          <a:solidFill>
            <a:srgbClr val="00C2D1"/>
          </a:solidFill>
          <a:ln/>
        </p:spPr>
      </p:sp>
      <p:sp>
        <p:nvSpPr>
          <p:cNvPr id="11" name="Shape 9"/>
          <p:cNvSpPr/>
          <p:nvPr/>
        </p:nvSpPr>
        <p:spPr>
          <a:xfrm>
            <a:off x="9853977" y="1075737"/>
            <a:ext cx="180247" cy="180247"/>
          </a:xfrm>
          <a:prstGeom prst="roundRect">
            <a:avLst>
              <a:gd name="adj" fmla="val 10146"/>
            </a:avLst>
          </a:prstGeom>
          <a:solidFill>
            <a:srgbClr val="FFFFFF"/>
          </a:solidFill>
          <a:ln/>
        </p:spPr>
      </p:sp>
      <p:sp>
        <p:nvSpPr>
          <p:cNvPr id="12" name="Shape 10"/>
          <p:cNvSpPr/>
          <p:nvPr/>
        </p:nvSpPr>
        <p:spPr>
          <a:xfrm>
            <a:off x="10515600" y="1062862"/>
            <a:ext cx="90526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3" name="Shape 11"/>
          <p:cNvSpPr/>
          <p:nvPr/>
        </p:nvSpPr>
        <p:spPr>
          <a:xfrm>
            <a:off x="10515600" y="1204484"/>
            <a:ext cx="90526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4" name="Shape 12"/>
          <p:cNvSpPr/>
          <p:nvPr/>
        </p:nvSpPr>
        <p:spPr>
          <a:xfrm>
            <a:off x="10927994" y="1062862"/>
            <a:ext cx="90526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5" name="Shape 13"/>
          <p:cNvSpPr/>
          <p:nvPr/>
        </p:nvSpPr>
        <p:spPr>
          <a:xfrm>
            <a:off x="10927994" y="1204484"/>
            <a:ext cx="90526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6" name="Shape 14"/>
          <p:cNvSpPr/>
          <p:nvPr/>
        </p:nvSpPr>
        <p:spPr>
          <a:xfrm>
            <a:off x="10664062" y="914400"/>
            <a:ext cx="45263" cy="9052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7" name="Shape 15"/>
          <p:cNvSpPr/>
          <p:nvPr/>
        </p:nvSpPr>
        <p:spPr>
          <a:xfrm>
            <a:off x="10805684" y="914400"/>
            <a:ext cx="45263" cy="9052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8" name="Shape 16"/>
          <p:cNvSpPr/>
          <p:nvPr/>
        </p:nvSpPr>
        <p:spPr>
          <a:xfrm>
            <a:off x="10664062" y="1326794"/>
            <a:ext cx="45263" cy="9052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9" name="Shape 17"/>
          <p:cNvSpPr/>
          <p:nvPr/>
        </p:nvSpPr>
        <p:spPr>
          <a:xfrm>
            <a:off x="10805684" y="1326794"/>
            <a:ext cx="45263" cy="9052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20" name="Shape 18"/>
          <p:cNvSpPr/>
          <p:nvPr/>
        </p:nvSpPr>
        <p:spPr>
          <a:xfrm>
            <a:off x="10606126" y="1004926"/>
            <a:ext cx="321869" cy="321869"/>
          </a:xfrm>
          <a:prstGeom prst="roundRect">
            <a:avLst>
              <a:gd name="adj" fmla="val 11364"/>
            </a:avLst>
          </a:prstGeom>
          <a:solidFill>
            <a:srgbClr val="1F4E79"/>
          </a:solidFill>
          <a:ln/>
        </p:spPr>
      </p:sp>
      <p:sp>
        <p:nvSpPr>
          <p:cNvPr id="21" name="Shape 19"/>
          <p:cNvSpPr/>
          <p:nvPr/>
        </p:nvSpPr>
        <p:spPr>
          <a:xfrm>
            <a:off x="10676937" y="1075737"/>
            <a:ext cx="180247" cy="180247"/>
          </a:xfrm>
          <a:prstGeom prst="roundRect">
            <a:avLst>
              <a:gd name="adj" fmla="val 10146"/>
            </a:avLst>
          </a:prstGeom>
          <a:solidFill>
            <a:srgbClr val="FFFFFF"/>
          </a:solidFill>
          <a:ln/>
        </p:spPr>
      </p:sp>
      <p:sp>
        <p:nvSpPr>
          <p:cNvPr id="22" name="Shape 20"/>
          <p:cNvSpPr/>
          <p:nvPr/>
        </p:nvSpPr>
        <p:spPr>
          <a:xfrm>
            <a:off x="9692640" y="2251582"/>
            <a:ext cx="90526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3" name="Shape 21"/>
          <p:cNvSpPr/>
          <p:nvPr/>
        </p:nvSpPr>
        <p:spPr>
          <a:xfrm>
            <a:off x="9692640" y="2393204"/>
            <a:ext cx="90526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4" name="Shape 22"/>
          <p:cNvSpPr/>
          <p:nvPr/>
        </p:nvSpPr>
        <p:spPr>
          <a:xfrm>
            <a:off x="10105034" y="2251582"/>
            <a:ext cx="90526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5" name="Shape 23"/>
          <p:cNvSpPr/>
          <p:nvPr/>
        </p:nvSpPr>
        <p:spPr>
          <a:xfrm>
            <a:off x="10105034" y="2393204"/>
            <a:ext cx="90526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6" name="Shape 24"/>
          <p:cNvSpPr/>
          <p:nvPr/>
        </p:nvSpPr>
        <p:spPr>
          <a:xfrm>
            <a:off x="9841102" y="2103120"/>
            <a:ext cx="45263" cy="9052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7" name="Shape 25"/>
          <p:cNvSpPr/>
          <p:nvPr/>
        </p:nvSpPr>
        <p:spPr>
          <a:xfrm>
            <a:off x="9982724" y="2103120"/>
            <a:ext cx="45263" cy="9052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8" name="Shape 26"/>
          <p:cNvSpPr/>
          <p:nvPr/>
        </p:nvSpPr>
        <p:spPr>
          <a:xfrm>
            <a:off x="9841102" y="2515514"/>
            <a:ext cx="45263" cy="9052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9" name="Shape 27"/>
          <p:cNvSpPr/>
          <p:nvPr/>
        </p:nvSpPr>
        <p:spPr>
          <a:xfrm>
            <a:off x="9982724" y="2515514"/>
            <a:ext cx="45263" cy="9052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30" name="Shape 28"/>
          <p:cNvSpPr/>
          <p:nvPr/>
        </p:nvSpPr>
        <p:spPr>
          <a:xfrm>
            <a:off x="9783166" y="2193646"/>
            <a:ext cx="321869" cy="321869"/>
          </a:xfrm>
          <a:prstGeom prst="roundRect">
            <a:avLst>
              <a:gd name="adj" fmla="val 11364"/>
            </a:avLst>
          </a:prstGeom>
          <a:solidFill>
            <a:srgbClr val="00C2D1"/>
          </a:solidFill>
          <a:ln/>
        </p:spPr>
      </p:sp>
      <p:sp>
        <p:nvSpPr>
          <p:cNvPr id="31" name="Shape 29"/>
          <p:cNvSpPr/>
          <p:nvPr/>
        </p:nvSpPr>
        <p:spPr>
          <a:xfrm>
            <a:off x="9853977" y="2264457"/>
            <a:ext cx="180247" cy="180247"/>
          </a:xfrm>
          <a:prstGeom prst="roundRect">
            <a:avLst>
              <a:gd name="adj" fmla="val 10146"/>
            </a:avLst>
          </a:prstGeom>
          <a:solidFill>
            <a:srgbClr val="FFFFFF"/>
          </a:solidFill>
          <a:ln/>
        </p:spPr>
      </p:sp>
      <p:sp>
        <p:nvSpPr>
          <p:cNvPr id="32" name="Shape 30"/>
          <p:cNvSpPr/>
          <p:nvPr/>
        </p:nvSpPr>
        <p:spPr>
          <a:xfrm>
            <a:off x="10515600" y="2251582"/>
            <a:ext cx="90526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3" name="Shape 31"/>
          <p:cNvSpPr/>
          <p:nvPr/>
        </p:nvSpPr>
        <p:spPr>
          <a:xfrm>
            <a:off x="10515600" y="2393204"/>
            <a:ext cx="90526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4" name="Shape 32"/>
          <p:cNvSpPr/>
          <p:nvPr/>
        </p:nvSpPr>
        <p:spPr>
          <a:xfrm>
            <a:off x="10927994" y="2251582"/>
            <a:ext cx="90526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5" name="Shape 33"/>
          <p:cNvSpPr/>
          <p:nvPr/>
        </p:nvSpPr>
        <p:spPr>
          <a:xfrm>
            <a:off x="10927994" y="2393204"/>
            <a:ext cx="90526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6" name="Shape 34"/>
          <p:cNvSpPr/>
          <p:nvPr/>
        </p:nvSpPr>
        <p:spPr>
          <a:xfrm>
            <a:off x="10664062" y="2103120"/>
            <a:ext cx="45263" cy="9052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7" name="Shape 35"/>
          <p:cNvSpPr/>
          <p:nvPr/>
        </p:nvSpPr>
        <p:spPr>
          <a:xfrm>
            <a:off x="10805684" y="2103120"/>
            <a:ext cx="45263" cy="9052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8" name="Shape 36"/>
          <p:cNvSpPr/>
          <p:nvPr/>
        </p:nvSpPr>
        <p:spPr>
          <a:xfrm>
            <a:off x="10664062" y="2515514"/>
            <a:ext cx="45263" cy="9052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9" name="Shape 37"/>
          <p:cNvSpPr/>
          <p:nvPr/>
        </p:nvSpPr>
        <p:spPr>
          <a:xfrm>
            <a:off x="10805684" y="2515514"/>
            <a:ext cx="45263" cy="9052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0" name="Shape 38"/>
          <p:cNvSpPr/>
          <p:nvPr/>
        </p:nvSpPr>
        <p:spPr>
          <a:xfrm>
            <a:off x="10606126" y="2193646"/>
            <a:ext cx="321869" cy="321869"/>
          </a:xfrm>
          <a:prstGeom prst="roundRect">
            <a:avLst>
              <a:gd name="adj" fmla="val 11364"/>
            </a:avLst>
          </a:prstGeom>
          <a:solidFill>
            <a:srgbClr val="1F4E79"/>
          </a:solidFill>
          <a:ln/>
        </p:spPr>
      </p:sp>
      <p:sp>
        <p:nvSpPr>
          <p:cNvPr id="41" name="Shape 39"/>
          <p:cNvSpPr/>
          <p:nvPr/>
        </p:nvSpPr>
        <p:spPr>
          <a:xfrm>
            <a:off x="10676937" y="2264457"/>
            <a:ext cx="180247" cy="180247"/>
          </a:xfrm>
          <a:prstGeom prst="roundRect">
            <a:avLst>
              <a:gd name="adj" fmla="val 10146"/>
            </a:avLst>
          </a:prstGeom>
          <a:solidFill>
            <a:srgbClr val="FFFFFF"/>
          </a:solidFill>
          <a:ln/>
        </p:spPr>
      </p:sp>
      <p:sp>
        <p:nvSpPr>
          <p:cNvPr id="42" name="Shape 40"/>
          <p:cNvSpPr/>
          <p:nvPr/>
        </p:nvSpPr>
        <p:spPr>
          <a:xfrm>
            <a:off x="9692640" y="3440302"/>
            <a:ext cx="90526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3" name="Shape 41"/>
          <p:cNvSpPr/>
          <p:nvPr/>
        </p:nvSpPr>
        <p:spPr>
          <a:xfrm>
            <a:off x="9692640" y="3581924"/>
            <a:ext cx="90526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4" name="Shape 42"/>
          <p:cNvSpPr/>
          <p:nvPr/>
        </p:nvSpPr>
        <p:spPr>
          <a:xfrm>
            <a:off x="10105034" y="3440302"/>
            <a:ext cx="90526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5" name="Shape 43"/>
          <p:cNvSpPr/>
          <p:nvPr/>
        </p:nvSpPr>
        <p:spPr>
          <a:xfrm>
            <a:off x="10105034" y="3581924"/>
            <a:ext cx="90526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6" name="Shape 44"/>
          <p:cNvSpPr/>
          <p:nvPr/>
        </p:nvSpPr>
        <p:spPr>
          <a:xfrm>
            <a:off x="9841102" y="3291840"/>
            <a:ext cx="45263" cy="9052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7" name="Shape 45"/>
          <p:cNvSpPr/>
          <p:nvPr/>
        </p:nvSpPr>
        <p:spPr>
          <a:xfrm>
            <a:off x="9982724" y="3291840"/>
            <a:ext cx="45263" cy="9052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8" name="Shape 46"/>
          <p:cNvSpPr/>
          <p:nvPr/>
        </p:nvSpPr>
        <p:spPr>
          <a:xfrm>
            <a:off x="9841102" y="3704234"/>
            <a:ext cx="45263" cy="9052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9" name="Shape 47"/>
          <p:cNvSpPr/>
          <p:nvPr/>
        </p:nvSpPr>
        <p:spPr>
          <a:xfrm>
            <a:off x="9982724" y="3704234"/>
            <a:ext cx="45263" cy="9052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50" name="Shape 48"/>
          <p:cNvSpPr/>
          <p:nvPr/>
        </p:nvSpPr>
        <p:spPr>
          <a:xfrm>
            <a:off x="9783166" y="3382366"/>
            <a:ext cx="321869" cy="321869"/>
          </a:xfrm>
          <a:prstGeom prst="roundRect">
            <a:avLst>
              <a:gd name="adj" fmla="val 11364"/>
            </a:avLst>
          </a:prstGeom>
          <a:solidFill>
            <a:srgbClr val="00C2D1"/>
          </a:solidFill>
          <a:ln/>
        </p:spPr>
      </p:sp>
      <p:sp>
        <p:nvSpPr>
          <p:cNvPr id="51" name="Shape 49"/>
          <p:cNvSpPr/>
          <p:nvPr/>
        </p:nvSpPr>
        <p:spPr>
          <a:xfrm>
            <a:off x="9853977" y="3453177"/>
            <a:ext cx="180247" cy="180247"/>
          </a:xfrm>
          <a:prstGeom prst="roundRect">
            <a:avLst>
              <a:gd name="adj" fmla="val 10146"/>
            </a:avLst>
          </a:prstGeom>
          <a:solidFill>
            <a:srgbClr val="FFFFFF"/>
          </a:solidFill>
          <a:ln/>
        </p:spPr>
      </p:sp>
      <p:sp>
        <p:nvSpPr>
          <p:cNvPr id="52" name="Text 50"/>
          <p:cNvSpPr txBox="1"/>
          <p:nvPr/>
        </p:nvSpPr>
        <p:spPr>
          <a:xfrm>
            <a:off x="731520" y="21488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00C2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EMBEDDED SYSTEMS · REAL-TIME OPERATING SYSTEMS</a:t>
            </a:r>
            <a:endParaRPr lang="en-US" sz="1400" dirty="0"/>
          </a:p>
        </p:txBody>
      </p:sp>
      <p:sp>
        <p:nvSpPr>
          <p:cNvPr id="53" name="Text 51"/>
          <p:cNvSpPr txBox="1"/>
          <p:nvPr/>
        </p:nvSpPr>
        <p:spPr>
          <a:xfrm>
            <a:off x="685800" y="2514600"/>
            <a:ext cx="9144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Zephyr RTOS</a:t>
            </a:r>
            <a:endParaRPr lang="en-US" sz="6400" dirty="0"/>
          </a:p>
        </p:txBody>
      </p:sp>
      <p:sp>
        <p:nvSpPr>
          <p:cNvPr id="54" name="Text 52"/>
          <p:cNvSpPr txBox="1"/>
          <p:nvPr/>
        </p:nvSpPr>
        <p:spPr>
          <a:xfrm>
            <a:off x="731520" y="361188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9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Beginner-to-Intermediate Guide to the Kernel, Scheduler &amp; Multithreading</a:t>
            </a:r>
            <a:endParaRPr lang="en-US" sz="1800" dirty="0"/>
          </a:p>
        </p:txBody>
      </p:sp>
      <p:sp>
        <p:nvSpPr>
          <p:cNvPr id="55" name="Shape 53"/>
          <p:cNvSpPr/>
          <p:nvPr/>
        </p:nvSpPr>
        <p:spPr>
          <a:xfrm>
            <a:off x="731520" y="4343400"/>
            <a:ext cx="2011680" cy="0"/>
          </a:xfrm>
          <a:prstGeom prst="line">
            <a:avLst/>
          </a:prstGeom>
          <a:noFill/>
          <a:ln w="38100">
            <a:solidFill>
              <a:srgbClr val="00C2D1"/>
            </a:solidFill>
            <a:prstDash val="solid"/>
          </a:ln>
        </p:spPr>
      </p:sp>
      <p:sp>
        <p:nvSpPr>
          <p:cNvPr id="56" name="Text 54"/>
          <p:cNvSpPr txBox="1"/>
          <p:nvPr/>
        </p:nvSpPr>
        <p:spPr>
          <a:xfrm>
            <a:off x="731520" y="45262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for Embedded Software Engineers &amp; IoT Developers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Is an RTOS Required?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49808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75538" y="2133981"/>
            <a:ext cx="251460" cy="88011"/>
          </a:xfrm>
          <a:prstGeom prst="roundRect">
            <a:avLst>
              <a:gd name="adj" fmla="val 31169"/>
            </a:avLst>
          </a:prstGeom>
          <a:solidFill>
            <a:srgbClr val="1F4E79"/>
          </a:solidFill>
          <a:ln/>
        </p:spPr>
      </p:sp>
      <p:sp>
        <p:nvSpPr>
          <p:cNvPr id="17" name="Shape 15"/>
          <p:cNvSpPr/>
          <p:nvPr/>
        </p:nvSpPr>
        <p:spPr>
          <a:xfrm>
            <a:off x="895655" y="2201875"/>
            <a:ext cx="50292" cy="50292"/>
          </a:xfrm>
          <a:prstGeom prst="ellipse">
            <a:avLst/>
          </a:prstGeom>
          <a:solidFill>
            <a:srgbClr val="16213E"/>
          </a:solidFill>
          <a:ln/>
        </p:spPr>
      </p:sp>
      <p:sp>
        <p:nvSpPr>
          <p:cNvPr id="18" name="Shape 16"/>
          <p:cNvSpPr/>
          <p:nvPr/>
        </p:nvSpPr>
        <p:spPr>
          <a:xfrm>
            <a:off x="1056589" y="2201875"/>
            <a:ext cx="50292" cy="50292"/>
          </a:xfrm>
          <a:prstGeom prst="ellipse">
            <a:avLst/>
          </a:prstGeom>
          <a:solidFill>
            <a:srgbClr val="16213E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1389888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Automotive</a:t>
            </a:r>
            <a:endParaRPr lang="en-US" sz="1400" dirty="0"/>
          </a:p>
        </p:txBody>
      </p:sp>
      <p:sp>
        <p:nvSpPr>
          <p:cNvPr id="20" name="Text 18"/>
          <p:cNvSpPr txBox="1"/>
          <p:nvPr/>
        </p:nvSpPr>
        <p:spPr>
          <a:xfrm>
            <a:off x="749808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 control units, ADAS, infotainment, braking systems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4322064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23232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648962" y="2045970"/>
            <a:ext cx="251460" cy="251460"/>
          </a:xfrm>
          <a:prstGeom prst="heart">
            <a:avLst/>
          </a:prstGeom>
          <a:solidFill>
            <a:srgbClr val="1F4E79"/>
          </a:solidFill>
          <a:ln/>
        </p:spPr>
      </p:sp>
      <p:sp>
        <p:nvSpPr>
          <p:cNvPr id="24" name="Text 22"/>
          <p:cNvSpPr txBox="1"/>
          <p:nvPr/>
        </p:nvSpPr>
        <p:spPr>
          <a:xfrm>
            <a:off x="5163312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Devices</a:t>
            </a:r>
            <a:endParaRPr lang="en-US" sz="1400" dirty="0"/>
          </a:p>
        </p:txBody>
      </p:sp>
      <p:sp>
        <p:nvSpPr>
          <p:cNvPr id="25" name="Text 23"/>
          <p:cNvSpPr txBox="1"/>
          <p:nvPr/>
        </p:nvSpPr>
        <p:spPr>
          <a:xfrm>
            <a:off x="4523232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Infusion pumps, pacemakers, patient monitors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8095488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8296656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422386" y="2146554"/>
            <a:ext cx="251460" cy="125730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29" name="Shape 27"/>
          <p:cNvSpPr/>
          <p:nvPr/>
        </p:nvSpPr>
        <p:spPr>
          <a:xfrm>
            <a:off x="8447532" y="2045970"/>
            <a:ext cx="88011" cy="113157"/>
          </a:xfrm>
          <a:prstGeom prst="triangle">
            <a:avLst/>
          </a:prstGeom>
          <a:solidFill>
            <a:srgbClr val="1F4E79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8936736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Automation</a:t>
            </a:r>
            <a:endParaRPr lang="en-US" sz="1400" dirty="0"/>
          </a:p>
        </p:txBody>
      </p:sp>
      <p:sp>
        <p:nvSpPr>
          <p:cNvPr id="31" name="Text 29"/>
          <p:cNvSpPr txBox="1"/>
          <p:nvPr/>
        </p:nvSpPr>
        <p:spPr>
          <a:xfrm>
            <a:off x="8296656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PLCs, robotic controllers, motor drives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548640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749808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75538" y="4322826"/>
            <a:ext cx="251460" cy="251460"/>
          </a:xfrm>
          <a:prstGeom prst="roundRect">
            <a:avLst>
              <a:gd name="adj" fmla="val 10909"/>
            </a:avLst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75538" y="4448556"/>
            <a:ext cx="251460" cy="0"/>
          </a:xfrm>
          <a:prstGeom prst="line">
            <a:avLst/>
          </a:prstGeom>
          <a:noFill/>
          <a:ln w="19050">
            <a:solidFill>
              <a:srgbClr val="1F4E7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01268" y="4322826"/>
            <a:ext cx="0" cy="251460"/>
          </a:xfrm>
          <a:prstGeom prst="line">
            <a:avLst/>
          </a:prstGeom>
          <a:noFill/>
          <a:ln w="19050">
            <a:solidFill>
              <a:srgbClr val="1F4E79"/>
            </a:solidFill>
            <a:prstDash val="solid"/>
          </a:ln>
        </p:spPr>
      </p:sp>
      <p:sp>
        <p:nvSpPr>
          <p:cNvPr id="37" name="Text 35"/>
          <p:cNvSpPr txBox="1"/>
          <p:nvPr/>
        </p:nvSpPr>
        <p:spPr>
          <a:xfrm>
            <a:off x="1389888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Aerospace &amp; Defense</a:t>
            </a:r>
            <a:endParaRPr lang="en-US" sz="1400" dirty="0"/>
          </a:p>
        </p:txBody>
      </p:sp>
      <p:sp>
        <p:nvSpPr>
          <p:cNvPr id="38" name="Text 36"/>
          <p:cNvSpPr txBox="1"/>
          <p:nvPr/>
        </p:nvSpPr>
        <p:spPr>
          <a:xfrm>
            <a:off x="749808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Flight control computers, satellites, radar systems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4322064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4523232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648962" y="4322826"/>
            <a:ext cx="251460" cy="251460"/>
          </a:xfrm>
          <a:prstGeom prst="blockArc">
            <a:avLst>
              <a:gd name="adj1" fmla="val 12000000"/>
              <a:gd name="adj2" fmla="val 20400000"/>
            </a:avLst>
          </a:prstGeom>
          <a:solidFill>
            <a:srgbClr val="1F4E79"/>
          </a:solidFill>
          <a:ln/>
        </p:spPr>
      </p:sp>
      <p:sp>
        <p:nvSpPr>
          <p:cNvPr id="42" name="Shape 40"/>
          <p:cNvSpPr/>
          <p:nvPr/>
        </p:nvSpPr>
        <p:spPr>
          <a:xfrm>
            <a:off x="4757090" y="4511421"/>
            <a:ext cx="35204" cy="35204"/>
          </a:xfrm>
          <a:prstGeom prst="ellipse">
            <a:avLst/>
          </a:prstGeom>
          <a:solidFill>
            <a:srgbClr val="1F4E79"/>
          </a:solidFill>
          <a:ln/>
        </p:spPr>
      </p:sp>
      <p:sp>
        <p:nvSpPr>
          <p:cNvPr id="43" name="Text 41"/>
          <p:cNvSpPr txBox="1"/>
          <p:nvPr/>
        </p:nvSpPr>
        <p:spPr>
          <a:xfrm>
            <a:off x="5163312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IoT</a:t>
            </a:r>
            <a:endParaRPr lang="en-US" sz="1400" dirty="0"/>
          </a:p>
        </p:txBody>
      </p:sp>
      <p:sp>
        <p:nvSpPr>
          <p:cNvPr id="44" name="Text 42"/>
          <p:cNvSpPr txBox="1"/>
          <p:nvPr/>
        </p:nvSpPr>
        <p:spPr>
          <a:xfrm>
            <a:off x="4523232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Smart-home hubs, sensors, gateways</a:t>
            </a:r>
            <a:endParaRPr lang="en-US" sz="1150" dirty="0"/>
          </a:p>
        </p:txBody>
      </p:sp>
      <p:sp>
        <p:nvSpPr>
          <p:cNvPr id="45" name="Shape 43"/>
          <p:cNvSpPr/>
          <p:nvPr/>
        </p:nvSpPr>
        <p:spPr>
          <a:xfrm>
            <a:off x="8095488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8296656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8422386" y="4322826"/>
            <a:ext cx="251460" cy="251460"/>
          </a:xfrm>
          <a:prstGeom prst="ellipse">
            <a:avLst/>
          </a:prstGeom>
          <a:ln w="25400">
            <a:solidFill>
              <a:srgbClr val="1F4E7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8548116" y="4368089"/>
            <a:ext cx="0" cy="80467"/>
          </a:xfrm>
          <a:prstGeom prst="line">
            <a:avLst/>
          </a:prstGeom>
          <a:noFill/>
          <a:ln w="25400">
            <a:solidFill>
              <a:srgbClr val="1F4E79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548116" y="4448556"/>
            <a:ext cx="55321" cy="0"/>
          </a:xfrm>
          <a:prstGeom prst="line">
            <a:avLst/>
          </a:prstGeom>
          <a:noFill/>
          <a:ln w="25400">
            <a:solidFill>
              <a:srgbClr val="1F4E79"/>
            </a:solidFill>
            <a:prstDash val="solid"/>
          </a:ln>
        </p:spPr>
      </p:sp>
      <p:sp>
        <p:nvSpPr>
          <p:cNvPr id="50" name="Text 48"/>
          <p:cNvSpPr txBox="1"/>
          <p:nvPr/>
        </p:nvSpPr>
        <p:spPr>
          <a:xfrm>
            <a:off x="8936736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Wearables</a:t>
            </a:r>
            <a:endParaRPr lang="en-US" sz="1400" dirty="0"/>
          </a:p>
        </p:txBody>
      </p:sp>
      <p:sp>
        <p:nvSpPr>
          <p:cNvPr id="51" name="Text 49"/>
          <p:cNvSpPr txBox="1"/>
          <p:nvPr/>
        </p:nvSpPr>
        <p:spPr>
          <a:xfrm>
            <a:off x="8296656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Fitness trackers, smartwatches, hearables</a:t>
            </a:r>
            <a:endParaRPr lang="en-US" sz="1150" dirty="0"/>
          </a:p>
        </p:txBody>
      </p:sp>
      <p:sp>
        <p:nvSpPr>
          <p:cNvPr id="52" name="Text 50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53" name="Text 51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Generic RTOS Architecture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1645920" y="1783080"/>
            <a:ext cx="8869680" cy="658368"/>
          </a:xfrm>
          <a:prstGeom prst="roundRect">
            <a:avLst>
              <a:gd name="adj" fmla="val 9722"/>
            </a:avLst>
          </a:prstGeom>
          <a:solidFill>
            <a:srgbClr val="EAF0F8"/>
          </a:solidFill>
          <a:ln w="15875">
            <a:solidFill>
              <a:srgbClr val="C7D3E5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1691640" y="1783080"/>
            <a:ext cx="8778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Tasks / Threads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1645920" y="2532888"/>
            <a:ext cx="8869680" cy="658368"/>
          </a:xfrm>
          <a:prstGeom prst="roundRect">
            <a:avLst>
              <a:gd name="adj" fmla="val 9722"/>
            </a:avLst>
          </a:prstGeom>
          <a:solidFill>
            <a:srgbClr val="CFE0F5"/>
          </a:solidFill>
          <a:ln w="15875">
            <a:solidFill>
              <a:srgbClr val="C7D3E5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1691640" y="2532888"/>
            <a:ext cx="8778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Services  (IPC · Timers · Memory Pools)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1645920" y="3282696"/>
            <a:ext cx="8869680" cy="658368"/>
          </a:xfrm>
          <a:prstGeom prst="roundRect">
            <a:avLst>
              <a:gd name="adj" fmla="val 9722"/>
            </a:avLst>
          </a:prstGeom>
          <a:solidFill>
            <a:srgbClr val="00C2D1"/>
          </a:solidFill>
          <a:ln w="15875">
            <a:solidFill>
              <a:srgbClr val="C7D3E5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1691640" y="3282696"/>
            <a:ext cx="8778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Scheduler  (priority queues · context switching)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1645920" y="4032504"/>
            <a:ext cx="8869680" cy="658368"/>
          </a:xfrm>
          <a:prstGeom prst="roundRect">
            <a:avLst>
              <a:gd name="adj" fmla="val 9722"/>
            </a:avLst>
          </a:prstGeom>
          <a:solidFill>
            <a:srgbClr val="1F4E79"/>
          </a:solidFill>
          <a:ln w="15875">
            <a:solidFill>
              <a:srgbClr val="C7D3E5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1691640" y="4032504"/>
            <a:ext cx="8778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  (core primitives · interrupt handling)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1645920" y="4782312"/>
            <a:ext cx="8869680" cy="658368"/>
          </a:xfrm>
          <a:prstGeom prst="roundRect">
            <a:avLst>
              <a:gd name="adj" fmla="val 9722"/>
            </a:avLst>
          </a:prstGeom>
          <a:solidFill>
            <a:srgbClr val="0B1F3A"/>
          </a:solidFill>
          <a:ln w="15875">
            <a:solidFill>
              <a:srgbClr val="C7D3E5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1691640" y="4782312"/>
            <a:ext cx="8778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Abstraction Layer (HAL) / Drivers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1645920" y="5532120"/>
            <a:ext cx="8869680" cy="658368"/>
          </a:xfrm>
          <a:prstGeom prst="roundRect">
            <a:avLst>
              <a:gd name="adj" fmla="val 9722"/>
            </a:avLst>
          </a:prstGeom>
          <a:solidFill>
            <a:srgbClr val="081428"/>
          </a:solidFill>
          <a:ln w="15875">
            <a:solidFill>
              <a:srgbClr val="C7D3E5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1691640" y="5532120"/>
            <a:ext cx="8778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Microcontroller Hardware</a:t>
            </a:r>
            <a:endParaRPr lang="en-US" sz="1400" dirty="0"/>
          </a:p>
        </p:txBody>
      </p:sp>
      <p:sp>
        <p:nvSpPr>
          <p:cNvPr id="26" name="Text 24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27" name="Text 25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RTOS LANDSCAPE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Popular RTOS in the Industry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49808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75538" y="2120201"/>
            <a:ext cx="45263" cy="22631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7" name="Shape 15"/>
          <p:cNvSpPr/>
          <p:nvPr/>
        </p:nvSpPr>
        <p:spPr>
          <a:xfrm>
            <a:off x="875538" y="2191012"/>
            <a:ext cx="45263" cy="22631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8" name="Shape 16"/>
          <p:cNvSpPr/>
          <p:nvPr/>
        </p:nvSpPr>
        <p:spPr>
          <a:xfrm>
            <a:off x="1081735" y="2120201"/>
            <a:ext cx="45263" cy="22631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9" name="Shape 17"/>
          <p:cNvSpPr/>
          <p:nvPr/>
        </p:nvSpPr>
        <p:spPr>
          <a:xfrm>
            <a:off x="1081735" y="2191012"/>
            <a:ext cx="45263" cy="22631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20" name="Shape 18"/>
          <p:cNvSpPr/>
          <p:nvPr/>
        </p:nvSpPr>
        <p:spPr>
          <a:xfrm>
            <a:off x="949769" y="2045970"/>
            <a:ext cx="22631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21" name="Shape 19"/>
          <p:cNvSpPr/>
          <p:nvPr/>
        </p:nvSpPr>
        <p:spPr>
          <a:xfrm>
            <a:off x="1020580" y="2045970"/>
            <a:ext cx="22631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22" name="Shape 20"/>
          <p:cNvSpPr/>
          <p:nvPr/>
        </p:nvSpPr>
        <p:spPr>
          <a:xfrm>
            <a:off x="949769" y="2252167"/>
            <a:ext cx="22631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23" name="Shape 21"/>
          <p:cNvSpPr/>
          <p:nvPr/>
        </p:nvSpPr>
        <p:spPr>
          <a:xfrm>
            <a:off x="1020580" y="2252167"/>
            <a:ext cx="22631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24" name="Shape 22"/>
          <p:cNvSpPr/>
          <p:nvPr/>
        </p:nvSpPr>
        <p:spPr>
          <a:xfrm>
            <a:off x="920801" y="2091233"/>
            <a:ext cx="160934" cy="160934"/>
          </a:xfrm>
          <a:prstGeom prst="roundRect">
            <a:avLst>
              <a:gd name="adj" fmla="val 22727"/>
            </a:avLst>
          </a:prstGeom>
          <a:solidFill>
            <a:srgbClr val="1F4E79"/>
          </a:solidFill>
          <a:ln/>
        </p:spPr>
      </p:sp>
      <p:sp>
        <p:nvSpPr>
          <p:cNvPr id="25" name="Shape 23"/>
          <p:cNvSpPr/>
          <p:nvPr/>
        </p:nvSpPr>
        <p:spPr>
          <a:xfrm>
            <a:off x="956206" y="2126638"/>
            <a:ext cx="90123" cy="90123"/>
          </a:xfrm>
          <a:prstGeom prst="roundRect">
            <a:avLst>
              <a:gd name="adj" fmla="val 20292"/>
            </a:avLst>
          </a:prstGeom>
          <a:solidFill>
            <a:srgbClr val="FFFFFF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1389888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FreeRTOS</a:t>
            </a:r>
            <a:endParaRPr lang="en-US" sz="1450" dirty="0"/>
          </a:p>
        </p:txBody>
      </p:sp>
      <p:sp>
        <p:nvSpPr>
          <p:cNvPr id="27" name="Text 25"/>
          <p:cNvSpPr txBox="1"/>
          <p:nvPr/>
        </p:nvSpPr>
        <p:spPr>
          <a:xfrm>
            <a:off x="749808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AWS-maintained, MIT licensed, extremely lightweight &amp; widely ported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4322064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523232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648962" y="2184273"/>
            <a:ext cx="251460" cy="4023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1" name="Shape 29"/>
          <p:cNvSpPr/>
          <p:nvPr/>
        </p:nvSpPr>
        <p:spPr>
          <a:xfrm>
            <a:off x="4648962" y="2116379"/>
            <a:ext cx="251460" cy="4023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2" name="Shape 30"/>
          <p:cNvSpPr/>
          <p:nvPr/>
        </p:nvSpPr>
        <p:spPr>
          <a:xfrm>
            <a:off x="4648962" y="2045970"/>
            <a:ext cx="251460" cy="40234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33" name="Text 31"/>
          <p:cNvSpPr txBox="1"/>
          <p:nvPr/>
        </p:nvSpPr>
        <p:spPr>
          <a:xfrm>
            <a:off x="5163312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Zephyr</a:t>
            </a:r>
            <a:endParaRPr lang="en-US" sz="1450" dirty="0"/>
          </a:p>
        </p:txBody>
      </p:sp>
      <p:sp>
        <p:nvSpPr>
          <p:cNvPr id="34" name="Text 32"/>
          <p:cNvSpPr txBox="1"/>
          <p:nvPr/>
        </p:nvSpPr>
        <p:spPr>
          <a:xfrm>
            <a:off x="4523232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Linux Foundation project; scalable, secure, connectivity-rich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8095488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8296656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 rot="10800000">
            <a:off x="8422386" y="2045970"/>
            <a:ext cx="251460" cy="251460"/>
          </a:xfrm>
          <a:prstGeom prst="triangle">
            <a:avLst/>
          </a:prstGeom>
          <a:solidFill>
            <a:srgbClr val="1F4E79"/>
          </a:solidFill>
          <a:ln/>
        </p:spPr>
      </p:sp>
      <p:sp>
        <p:nvSpPr>
          <p:cNvPr id="38" name="Text 36"/>
          <p:cNvSpPr txBox="1"/>
          <p:nvPr/>
        </p:nvSpPr>
        <p:spPr>
          <a:xfrm>
            <a:off x="8936736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VxWorks</a:t>
            </a:r>
            <a:endParaRPr lang="en-US" sz="1450" dirty="0"/>
          </a:p>
        </p:txBody>
      </p:sp>
      <p:sp>
        <p:nvSpPr>
          <p:cNvPr id="39" name="Text 37"/>
          <p:cNvSpPr txBox="1"/>
          <p:nvPr/>
        </p:nvSpPr>
        <p:spPr>
          <a:xfrm>
            <a:off x="8296656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 River's commercial RTOS for aerospace, defense &amp; industrial</a:t>
            </a:r>
            <a:endParaRPr lang="en-US" sz="1150" dirty="0"/>
          </a:p>
        </p:txBody>
      </p:sp>
      <p:sp>
        <p:nvSpPr>
          <p:cNvPr id="40" name="Shape 38"/>
          <p:cNvSpPr/>
          <p:nvPr/>
        </p:nvSpPr>
        <p:spPr>
          <a:xfrm>
            <a:off x="548640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749808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 rot="5400000">
            <a:off x="875538" y="4322826"/>
            <a:ext cx="150876" cy="251460"/>
          </a:xfrm>
          <a:prstGeom prst="chevron">
            <a:avLst/>
          </a:prstGeom>
          <a:solidFill>
            <a:srgbClr val="1F4E79"/>
          </a:solidFill>
          <a:ln/>
        </p:spPr>
      </p:sp>
      <p:sp>
        <p:nvSpPr>
          <p:cNvPr id="43" name="Text 41"/>
          <p:cNvSpPr txBox="1"/>
          <p:nvPr/>
        </p:nvSpPr>
        <p:spPr>
          <a:xfrm>
            <a:off x="1389888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ThreadX (Azure RTOS)</a:t>
            </a:r>
            <a:endParaRPr lang="en-US" sz="1450" dirty="0"/>
          </a:p>
        </p:txBody>
      </p:sp>
      <p:sp>
        <p:nvSpPr>
          <p:cNvPr id="44" name="Text 42"/>
          <p:cNvSpPr txBox="1"/>
          <p:nvPr/>
        </p:nvSpPr>
        <p:spPr>
          <a:xfrm>
            <a:off x="749808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Microsoft-owned; deeply certified for safety-critical use</a:t>
            </a:r>
            <a:endParaRPr lang="en-US" sz="1150" dirty="0"/>
          </a:p>
        </p:txBody>
      </p:sp>
      <p:sp>
        <p:nvSpPr>
          <p:cNvPr id="45" name="Shape 43"/>
          <p:cNvSpPr/>
          <p:nvPr/>
        </p:nvSpPr>
        <p:spPr>
          <a:xfrm>
            <a:off x="4322064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4523232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648962" y="4322826"/>
            <a:ext cx="251460" cy="251460"/>
          </a:xfrm>
          <a:prstGeom prst="ellipse">
            <a:avLst/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739488" y="4413352"/>
            <a:ext cx="70409" cy="70409"/>
          </a:xfrm>
          <a:prstGeom prst="ellipse">
            <a:avLst/>
          </a:prstGeom>
          <a:solidFill>
            <a:srgbClr val="1F4E79"/>
          </a:solidFill>
          <a:ln/>
        </p:spPr>
      </p:sp>
      <p:sp>
        <p:nvSpPr>
          <p:cNvPr id="49" name="Text 47"/>
          <p:cNvSpPr txBox="1"/>
          <p:nvPr/>
        </p:nvSpPr>
        <p:spPr>
          <a:xfrm>
            <a:off x="5163312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Micrium µC/OS</a:t>
            </a:r>
            <a:endParaRPr lang="en-US" sz="1450" dirty="0"/>
          </a:p>
        </p:txBody>
      </p:sp>
      <p:sp>
        <p:nvSpPr>
          <p:cNvPr id="50" name="Text 48"/>
          <p:cNvSpPr txBox="1"/>
          <p:nvPr/>
        </p:nvSpPr>
        <p:spPr>
          <a:xfrm>
            <a:off x="4523232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Silicon Labs; known for certification-ready, well-documented kernel</a:t>
            </a:r>
            <a:endParaRPr lang="en-US" sz="1150" dirty="0"/>
          </a:p>
        </p:txBody>
      </p:sp>
      <p:sp>
        <p:nvSpPr>
          <p:cNvPr id="51" name="Shape 49"/>
          <p:cNvSpPr/>
          <p:nvPr/>
        </p:nvSpPr>
        <p:spPr>
          <a:xfrm>
            <a:off x="8095488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52" name="Shape 50"/>
          <p:cNvSpPr/>
          <p:nvPr/>
        </p:nvSpPr>
        <p:spPr>
          <a:xfrm>
            <a:off x="8296656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8422386" y="4322826"/>
            <a:ext cx="251460" cy="251460"/>
          </a:xfrm>
          <a:prstGeom prst="roundRect">
            <a:avLst>
              <a:gd name="adj" fmla="val 10909"/>
            </a:avLst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8422386" y="4448556"/>
            <a:ext cx="251460" cy="0"/>
          </a:xfrm>
          <a:prstGeom prst="line">
            <a:avLst/>
          </a:prstGeom>
          <a:noFill/>
          <a:ln w="19050">
            <a:solidFill>
              <a:srgbClr val="1F4E79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8548116" y="4322826"/>
            <a:ext cx="0" cy="251460"/>
          </a:xfrm>
          <a:prstGeom prst="line">
            <a:avLst/>
          </a:prstGeom>
          <a:noFill/>
          <a:ln w="19050">
            <a:solidFill>
              <a:srgbClr val="1F4E79"/>
            </a:solidFill>
            <a:prstDash val="solid"/>
          </a:ln>
        </p:spPr>
      </p:sp>
      <p:sp>
        <p:nvSpPr>
          <p:cNvPr id="56" name="Text 54"/>
          <p:cNvSpPr txBox="1"/>
          <p:nvPr/>
        </p:nvSpPr>
        <p:spPr>
          <a:xfrm>
            <a:off x="8936736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Mbed OS / RTX</a:t>
            </a:r>
            <a:endParaRPr lang="en-US" sz="1450" dirty="0"/>
          </a:p>
        </p:txBody>
      </p:sp>
      <p:sp>
        <p:nvSpPr>
          <p:cNvPr id="57" name="Text 55"/>
          <p:cNvSpPr txBox="1"/>
          <p:nvPr/>
        </p:nvSpPr>
        <p:spPr>
          <a:xfrm>
            <a:off x="8296656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 ecosystem RTOS for Cortex-M based development</a:t>
            </a:r>
            <a:endParaRPr lang="en-US" sz="1150" dirty="0"/>
          </a:p>
        </p:txBody>
      </p:sp>
      <p:sp>
        <p:nvSpPr>
          <p:cNvPr id="58" name="Text 56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59" name="Text 57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RTOS LANDSCAPE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FreeRTOS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691640"/>
            <a:ext cx="1737360" cy="384048"/>
          </a:xfrm>
          <a:prstGeom prst="roundRect">
            <a:avLst>
              <a:gd name="adj" fmla="val 16667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94360" y="16916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 License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2423160" y="1691640"/>
            <a:ext cx="1737360" cy="384048"/>
          </a:xfrm>
          <a:prstGeom prst="roundRect">
            <a:avLst>
              <a:gd name="adj" fmla="val 16667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2468880" y="16916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Maintained by AWS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4297680" y="1691640"/>
            <a:ext cx="1737360" cy="384048"/>
          </a:xfrm>
          <a:prstGeom prst="roundRect">
            <a:avLst>
              <a:gd name="adj" fmla="val 16667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4343400" y="16916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Leader</a:t>
            </a:r>
            <a:endParaRPr lang="en-US" sz="115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2331720"/>
            <a:ext cx="108813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of the most widely deployed RTOS kernels — reported on hundreds of thousands of designs.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Extremely small footprint (kernel can fit in ~ 6-15 KB), making it ideal for tiny microcontrollers.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Simple, well-documented API for tasks, queues, semaphores and software timers.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Huge ecosystem of ported microcontrollers and vendor SDKs (STM32Cube, ESP-IDF, etc.).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Lacks a built-in, unified connectivity/security stack — those are added via separate AWS/vendor middleware.</a:t>
            </a:r>
            <a:endParaRPr lang="en-US" sz="1500" dirty="0"/>
          </a:p>
        </p:txBody>
      </p:sp>
      <p:sp>
        <p:nvSpPr>
          <p:cNvPr id="21" name="Text 19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22" name="Text 20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RTOS LANDSCAPE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VxWorks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691640"/>
            <a:ext cx="1737360" cy="384048"/>
          </a:xfrm>
          <a:prstGeom prst="roundRect">
            <a:avLst>
              <a:gd name="adj" fmla="val 16667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94360" y="16916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License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2423160" y="1691640"/>
            <a:ext cx="1737360" cy="384048"/>
          </a:xfrm>
          <a:prstGeom prst="roundRect">
            <a:avLst>
              <a:gd name="adj" fmla="val 16667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2468880" y="16916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 River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4297680" y="1691640"/>
            <a:ext cx="1737360" cy="384048"/>
          </a:xfrm>
          <a:prstGeom prst="roundRect">
            <a:avLst>
              <a:gd name="adj" fmla="val 16667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4343400" y="16916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Safety-Certified</a:t>
            </a:r>
            <a:endParaRPr lang="en-US" sz="115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2331720"/>
            <a:ext cx="108813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mature, commercial-grade RTOS in production since the late 1980s.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Extensively used in aerospace, defense, industrial control and networking equipment.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Offers certifications for safety standards such as DO-178C (avionics) and IEC 61508.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Provides a full POSIX-compliant environment, symmetric multiprocessing (SMP) and virtualization support.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licensing and tooling costs make it heavier-weight than open-source alternatives.</a:t>
            </a:r>
            <a:endParaRPr lang="en-US" sz="1500" dirty="0"/>
          </a:p>
        </p:txBody>
      </p:sp>
      <p:sp>
        <p:nvSpPr>
          <p:cNvPr id="21" name="Text 19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22" name="Text 20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RTOS LANDSCAPE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ThreadX (Azure RTOS)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691640"/>
            <a:ext cx="1737360" cy="384048"/>
          </a:xfrm>
          <a:prstGeom prst="roundRect">
            <a:avLst>
              <a:gd name="adj" fmla="val 16667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94360" y="16916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Open Source (2024)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2423160" y="1691640"/>
            <a:ext cx="1737360" cy="384048"/>
          </a:xfrm>
          <a:prstGeom prst="roundRect">
            <a:avLst>
              <a:gd name="adj" fmla="val 16667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2468880" y="16916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4297680" y="1691640"/>
            <a:ext cx="1737360" cy="384048"/>
          </a:xfrm>
          <a:prstGeom prst="roundRect">
            <a:avLst>
              <a:gd name="adj" fmla="val 16667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4343400" y="16916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Deployed Billions of Times</a:t>
            </a:r>
            <a:endParaRPr lang="en-US" sz="115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2331720"/>
            <a:ext cx="108813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Originally by Express Logic, acquired and rebranded by Microsoft as Azure RTOS; later open-sourced under Eclipse.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Famous for an extremely small footprint and picosecond-level scheduling determinism claims.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Deployed in billions of devices, from printers to medical instruments.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Ships with companion middleware: FileX (filesystem), NetX (networking), USBX, GUIX.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Tight integration with Azure IoT services for cloud-connected devices.</a:t>
            </a:r>
            <a:endParaRPr lang="en-US" sz="1500" dirty="0"/>
          </a:p>
        </p:txBody>
      </p:sp>
      <p:sp>
        <p:nvSpPr>
          <p:cNvPr id="21" name="Text 19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22" name="Text 20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RTOS LANDSCAPE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Micrium µC/OS-II &amp; µC/OS-III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691640"/>
            <a:ext cx="1737360" cy="384048"/>
          </a:xfrm>
          <a:prstGeom prst="roundRect">
            <a:avLst>
              <a:gd name="adj" fmla="val 16667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94360" y="16916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Owned by Silicon Labs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2423160" y="1691640"/>
            <a:ext cx="1737360" cy="384048"/>
          </a:xfrm>
          <a:prstGeom prst="roundRect">
            <a:avLst>
              <a:gd name="adj" fmla="val 16667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2468880" y="16916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Certification-Ready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4297680" y="1691640"/>
            <a:ext cx="1737360" cy="384048"/>
          </a:xfrm>
          <a:prstGeom prst="roundRect">
            <a:avLst>
              <a:gd name="adj" fmla="val 16667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4343400" y="16916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Textbook-Documented</a:t>
            </a:r>
            <a:endParaRPr lang="en-US" sz="115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2331720"/>
            <a:ext cx="108813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Known for extraordinarily detailed documentation — often used to teach RTOS internals in universities.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µC/OS-III added true round-robin scheduling among equal-priority tasks (µC/OS-II did not).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Pre-certified for medical (IEC 62304), industrial (IEC 61508) and automotive (ISO 26262) use cases.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Historically a paid commercial license, now free for use with Silicon Labs hardware.</a:t>
            </a:r>
            <a:endParaRPr lang="en-US" sz="1500" dirty="0"/>
          </a:p>
        </p:txBody>
      </p:sp>
      <p:sp>
        <p:nvSpPr>
          <p:cNvPr id="21" name="Text 19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22" name="Text 20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RTOS LANDSCAPE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Comparing the Major Players</a:t>
            </a:r>
            <a:endParaRPr lang="en-US" sz="30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737360"/>
          <a:ext cx="11292840" cy="4114800"/>
        </p:xfrm>
        <a:graphic>
          <a:graphicData uri="http://schemas.openxmlformats.org/drawingml/2006/table">
            <a:tbl>
              <a:tblPr/>
              <a:tblGrid>
                <a:gridCol w="1920240"/>
                <a:gridCol w="2148840"/>
                <a:gridCol w="1965960"/>
                <a:gridCol w="2880360"/>
                <a:gridCol w="2377440"/>
              </a:tblGrid>
              <a:tr h="6858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RTOS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License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Footprint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Connectivity Stack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Typical Fit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A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FreeRTOS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MIT (Open)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Very Small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Add-on (AWS libs)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Simple MCU apps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Zephyr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Apache 2.0 (Open)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Small–Medium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Built-in (BLE/Thread/Matter)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Connected IoT products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6F7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VxWorks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Commercial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Medium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 networking stack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Aerospace / Industrial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ThreadX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Open (Eclipse)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Very Small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NetX add-on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High-volume consumer devices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µC/OS-III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Commercial/Free w/ SiLabs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Small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Add-on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Certified safety-critical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" name="Text 12"/>
          <p:cNvSpPr txBox="1"/>
          <p:nvPr/>
        </p:nvSpPr>
        <p:spPr>
          <a:xfrm>
            <a:off x="457200" y="598932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Highlighted row previews where Zephyr sits — this is our focus for the rest of the session.</a:t>
            </a:r>
            <a:endParaRPr lang="en-US" sz="1200" dirty="0"/>
          </a:p>
        </p:txBody>
      </p:sp>
      <p:sp>
        <p:nvSpPr>
          <p:cNvPr id="16" name="Text 13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17" name="Text 14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RTOS LANDSCAPE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So, How Do Teams Choose?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691640"/>
            <a:ext cx="105156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Licensing model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Permissive open source (MIT/Apache-2.0) vs. commercial support contracts.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&amp; silicon support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it already support your MCU family, or will you need a custom port?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connectivity needs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BLE, Wi-Fi, Thread, Matter, LoRaWAN — native stacks save months of integration.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 requirements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(IEC 61508), medical (IEC 62304) or automotive (ISO 26262) pre-certification.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&amp; long-term maintenance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single-vendor RTOS carries more long-term risk than a foundation-governed project.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last point is exactly where Zephyr has changed the conversation — let's introduce it.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22960" y="2697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00C2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777240" y="3063240"/>
            <a:ext cx="9875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Introducing Zephyr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822960" y="4160520"/>
            <a:ext cx="1828800" cy="0"/>
          </a:xfrm>
          <a:prstGeom prst="line">
            <a:avLst/>
          </a:prstGeom>
          <a:noFill/>
          <a:ln w="38100">
            <a:solidFill>
              <a:srgbClr val="00C2D1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22960" y="434340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9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Origins, architecture, ecosystem, and why the industry has embraced it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10332720" y="791578"/>
            <a:ext cx="148133" cy="7406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7" name="Shape 5"/>
          <p:cNvSpPr/>
          <p:nvPr/>
        </p:nvSpPr>
        <p:spPr>
          <a:xfrm>
            <a:off x="10332720" y="1023323"/>
            <a:ext cx="148133" cy="7406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8" name="Shape 6"/>
          <p:cNvSpPr/>
          <p:nvPr/>
        </p:nvSpPr>
        <p:spPr>
          <a:xfrm>
            <a:off x="11007547" y="791578"/>
            <a:ext cx="148133" cy="7406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9" name="Shape 7"/>
          <p:cNvSpPr/>
          <p:nvPr/>
        </p:nvSpPr>
        <p:spPr>
          <a:xfrm>
            <a:off x="11007547" y="1023323"/>
            <a:ext cx="148133" cy="7406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0" name="Shape 8"/>
          <p:cNvSpPr/>
          <p:nvPr/>
        </p:nvSpPr>
        <p:spPr>
          <a:xfrm>
            <a:off x="10575658" y="548640"/>
            <a:ext cx="74066" cy="14813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1" name="Shape 9"/>
          <p:cNvSpPr/>
          <p:nvPr/>
        </p:nvSpPr>
        <p:spPr>
          <a:xfrm>
            <a:off x="10807403" y="548640"/>
            <a:ext cx="74066" cy="14813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2" name="Shape 10"/>
          <p:cNvSpPr/>
          <p:nvPr/>
        </p:nvSpPr>
        <p:spPr>
          <a:xfrm>
            <a:off x="10575658" y="1223467"/>
            <a:ext cx="74066" cy="14813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3" name="Shape 11"/>
          <p:cNvSpPr/>
          <p:nvPr/>
        </p:nvSpPr>
        <p:spPr>
          <a:xfrm>
            <a:off x="10807403" y="1223467"/>
            <a:ext cx="74066" cy="14813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4" name="Shape 12"/>
          <p:cNvSpPr/>
          <p:nvPr/>
        </p:nvSpPr>
        <p:spPr>
          <a:xfrm>
            <a:off x="10480853" y="696773"/>
            <a:ext cx="526694" cy="526694"/>
          </a:xfrm>
          <a:prstGeom prst="roundRect">
            <a:avLst>
              <a:gd name="adj" fmla="val 6944"/>
            </a:avLst>
          </a:prstGeom>
          <a:solidFill>
            <a:srgbClr val="00C2D1"/>
          </a:solidFill>
          <a:ln/>
        </p:spPr>
      </p:sp>
      <p:sp>
        <p:nvSpPr>
          <p:cNvPr id="15" name="Shape 13"/>
          <p:cNvSpPr/>
          <p:nvPr/>
        </p:nvSpPr>
        <p:spPr>
          <a:xfrm>
            <a:off x="10596726" y="812646"/>
            <a:ext cx="294949" cy="294949"/>
          </a:xfrm>
          <a:prstGeom prst="roundRect">
            <a:avLst>
              <a:gd name="adj" fmla="val 6200"/>
            </a:avLst>
          </a:prstGeom>
          <a:solidFill>
            <a:srgbClr val="FFFFF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Introducing Zephyr</a:t>
            </a:r>
            <a:endParaRPr lang="en-US" sz="1000" dirty="0"/>
          </a:p>
        </p:txBody>
      </p:sp>
      <p:sp>
        <p:nvSpPr>
          <p:cNvPr id="17" name="Text 15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About the Presenter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30352" y="1673352"/>
            <a:ext cx="3465576" cy="4114800"/>
          </a:xfrm>
          <a:prstGeom prst="roundRect">
            <a:avLst>
              <a:gd name="adj" fmla="val 3166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101600" dist="38100" dir="5400000">
              <a:srgbClr val="9AAAC4">
                <a:alpha val="30000"/>
              </a:srgbClr>
            </a:outerShdw>
          </a:effectLst>
        </p:spPr>
      </p:sp>
      <p:pic>
        <p:nvPicPr>
          <p:cNvPr id="15" name="Image 0" descr="/mnt/user-data/uploads/Dr_Amit_Kumar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783080"/>
            <a:ext cx="3246120" cy="3895344"/>
          </a:xfrm>
          <a:prstGeom prst="ellipse">
            <a:avLst/>
          </a:prstGeom>
        </p:spPr>
      </p:pic>
      <p:sp>
        <p:nvSpPr>
          <p:cNvPr id="16" name="Text 13"/>
          <p:cNvSpPr txBox="1"/>
          <p:nvPr/>
        </p:nvSpPr>
        <p:spPr>
          <a:xfrm>
            <a:off x="4343400" y="1783080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Dr. Amit Kumar</a:t>
            </a:r>
            <a:endParaRPr lang="en-US" sz="2700" dirty="0"/>
          </a:p>
        </p:txBody>
      </p:sp>
      <p:sp>
        <p:nvSpPr>
          <p:cNvPr id="17" name="Text 14"/>
          <p:cNvSpPr txBox="1"/>
          <p:nvPr/>
        </p:nvSpPr>
        <p:spPr>
          <a:xfrm>
            <a:off x="4343400" y="2267712"/>
            <a:ext cx="7223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Associate Professor, Department of ECE</a:t>
            </a:r>
            <a:endParaRPr lang="en-US" sz="14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Chitkara University, Punjab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4343400" y="2999232"/>
            <a:ext cx="128016" cy="128016"/>
          </a:xfrm>
          <a:prstGeom prst="roundRect">
            <a:avLst>
              <a:gd name="adj" fmla="val 50000"/>
            </a:avLst>
          </a:prstGeom>
          <a:solidFill>
            <a:srgbClr val="00C2D1"/>
          </a:solidFill>
          <a:ln/>
        </p:spPr>
      </p:sp>
      <p:sp>
        <p:nvSpPr>
          <p:cNvPr id="19" name="Text 16"/>
          <p:cNvSpPr txBox="1"/>
          <p:nvPr/>
        </p:nvSpPr>
        <p:spPr>
          <a:xfrm>
            <a:off x="4617720" y="2898648"/>
            <a:ext cx="6949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SMIEEE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4343400" y="3419856"/>
            <a:ext cx="128016" cy="128016"/>
          </a:xfrm>
          <a:prstGeom prst="roundRect">
            <a:avLst>
              <a:gd name="adj" fmla="val 50000"/>
            </a:avLst>
          </a:prstGeom>
          <a:solidFill>
            <a:srgbClr val="00C2D1"/>
          </a:solidFill>
          <a:ln/>
        </p:spPr>
      </p:sp>
      <p:sp>
        <p:nvSpPr>
          <p:cNvPr id="21" name="Text 18"/>
          <p:cNvSpPr txBox="1"/>
          <p:nvPr/>
        </p:nvSpPr>
        <p:spPr>
          <a:xfrm>
            <a:off x="4617720" y="3319272"/>
            <a:ext cx="6949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Visiting Research Fellow — Deakin University, Australia</a:t>
            </a:r>
            <a:endParaRPr lang="en-US" sz="1300" dirty="0"/>
          </a:p>
        </p:txBody>
      </p:sp>
      <p:sp>
        <p:nvSpPr>
          <p:cNvPr id="22" name="Shape 19"/>
          <p:cNvSpPr/>
          <p:nvPr/>
        </p:nvSpPr>
        <p:spPr>
          <a:xfrm>
            <a:off x="4343400" y="3840480"/>
            <a:ext cx="128016" cy="128016"/>
          </a:xfrm>
          <a:prstGeom prst="roundRect">
            <a:avLst>
              <a:gd name="adj" fmla="val 50000"/>
            </a:avLst>
          </a:prstGeom>
          <a:solidFill>
            <a:srgbClr val="00C2D1"/>
          </a:solidFill>
          <a:ln/>
        </p:spPr>
      </p:sp>
      <p:sp>
        <p:nvSpPr>
          <p:cNvPr id="23" name="Text 20"/>
          <p:cNvSpPr txBox="1"/>
          <p:nvPr/>
        </p:nvSpPr>
        <p:spPr>
          <a:xfrm>
            <a:off x="4617720" y="3739896"/>
            <a:ext cx="6949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Visiting Faculty — UPAEP, Mexico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4343400" y="4489704"/>
            <a:ext cx="5257800" cy="1417320"/>
          </a:xfrm>
          <a:prstGeom prst="roundRect">
            <a:avLst>
              <a:gd name="adj" fmla="val 5161"/>
            </a:avLst>
          </a:prstGeom>
          <a:solidFill>
            <a:srgbClr val="EAF0F8"/>
          </a:solidFill>
          <a:ln w="12700">
            <a:solidFill>
              <a:srgbClr val="D7E0EC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4617720" y="4654296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050" dirty="0"/>
          </a:p>
        </p:txBody>
      </p:sp>
      <p:sp>
        <p:nvSpPr>
          <p:cNvPr id="26" name="Text 23"/>
          <p:cNvSpPr txBox="1"/>
          <p:nvPr/>
        </p:nvSpPr>
        <p:spPr>
          <a:xfrm>
            <a:off x="5760720" y="4654296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amit.pandey@chitkara.edu.in</a:t>
            </a:r>
            <a:endParaRPr lang="en-US" sz="1250" dirty="0"/>
          </a:p>
        </p:txBody>
      </p:sp>
      <p:sp>
        <p:nvSpPr>
          <p:cNvPr id="27" name="Text 24"/>
          <p:cNvSpPr txBox="1"/>
          <p:nvPr/>
        </p:nvSpPr>
        <p:spPr>
          <a:xfrm>
            <a:off x="4617720" y="5056632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</a:t>
            </a:r>
            <a:endParaRPr lang="en-US" sz="1050" dirty="0"/>
          </a:p>
        </p:txBody>
      </p:sp>
      <p:sp>
        <p:nvSpPr>
          <p:cNvPr id="28" name="Text 25"/>
          <p:cNvSpPr txBox="1"/>
          <p:nvPr/>
        </p:nvSpPr>
        <p:spPr>
          <a:xfrm>
            <a:off x="5760720" y="5056632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+91 80545 79080</a:t>
            </a:r>
            <a:endParaRPr lang="en-US" sz="1250" dirty="0"/>
          </a:p>
        </p:txBody>
      </p:sp>
      <p:sp>
        <p:nvSpPr>
          <p:cNvPr id="29" name="Text 26"/>
          <p:cNvSpPr txBox="1"/>
          <p:nvPr/>
        </p:nvSpPr>
        <p:spPr>
          <a:xfrm>
            <a:off x="4617720" y="5458968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</a:t>
            </a:r>
            <a:endParaRPr lang="en-US" sz="1050" dirty="0"/>
          </a:p>
        </p:txBody>
      </p:sp>
      <p:sp>
        <p:nvSpPr>
          <p:cNvPr id="30" name="Text 27">
            <a:hlinkClick r:id="rId2" tooltip=""/>
          </p:cNvPr>
          <p:cNvSpPr txBox="1"/>
          <p:nvPr/>
        </p:nvSpPr>
        <p:spPr>
          <a:xfrm>
            <a:off x="5760720" y="5458968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u="sng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linkedin.com/in/amit-kumar-34228b139</a:t>
            </a:r>
            <a:endParaRPr lang="en-US" sz="1250" dirty="0"/>
          </a:p>
        </p:txBody>
      </p:sp>
      <p:sp>
        <p:nvSpPr>
          <p:cNvPr id="31" name="Shape 28"/>
          <p:cNvSpPr/>
          <p:nvPr/>
        </p:nvSpPr>
        <p:spPr>
          <a:xfrm>
            <a:off x="9829800" y="4489704"/>
            <a:ext cx="1737360" cy="1417320"/>
          </a:xfrm>
          <a:prstGeom prst="roundRect">
            <a:avLst>
              <a:gd name="adj" fmla="val 5161"/>
            </a:avLst>
          </a:prstGeom>
          <a:solidFill>
            <a:srgbClr val="0B1F3A"/>
          </a:solidFill>
          <a:ln/>
        </p:spPr>
      </p:sp>
      <p:pic>
        <p:nvPicPr>
          <p:cNvPr id="32" name="Image 1" descr="/home/claude/zephyr_ppt/linkedin_q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416" y="4599432"/>
            <a:ext cx="1024128" cy="1024128"/>
          </a:xfrm>
          <a:prstGeom prst="rect">
            <a:avLst/>
          </a:prstGeom>
        </p:spPr>
      </p:pic>
      <p:sp>
        <p:nvSpPr>
          <p:cNvPr id="33" name="Text 29"/>
          <p:cNvSpPr txBox="1"/>
          <p:nvPr/>
        </p:nvSpPr>
        <p:spPr>
          <a:xfrm>
            <a:off x="9829800" y="5641848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C9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 to connect</a:t>
            </a:r>
            <a:endParaRPr lang="en-US" sz="950" dirty="0"/>
          </a:p>
        </p:txBody>
      </p:sp>
      <p:sp>
        <p:nvSpPr>
          <p:cNvPr id="34" name="Text 30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</a:t>
            </a:r>
            <a:endParaRPr lang="en-US" sz="1000" dirty="0"/>
          </a:p>
        </p:txBody>
      </p:sp>
      <p:sp>
        <p:nvSpPr>
          <p:cNvPr id="35" name="Text 31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ZEPHYR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Zephyr?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691640"/>
            <a:ext cx="105156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Zephyr is a small, scalable, open-source Real-Time Operating System designed for resource-constrained and connected embedded devices.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Hosted by the Linux Foundation as an independently governed, vendor-neutral project.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Licensed under Apache License 2.0 — permissive, commercial-friendly, no royalties.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Ships as far more than a kernel: it bundles a build system, networking stacks, device drivers, file systems, and a hardware abstraction model.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from the ground up to scale from a tiny 8-bit sensor node up to a multi-core, memory-protected application processor.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Introducing Zephyr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ZEPHYR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History &amp; Background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822960" y="3200400"/>
            <a:ext cx="10607040" cy="0"/>
          </a:xfrm>
          <a:prstGeom prst="line">
            <a:avLst/>
          </a:prstGeom>
          <a:noFill/>
          <a:ln w="25400">
            <a:solidFill>
              <a:srgbClr val="D7E0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86384" y="3118104"/>
            <a:ext cx="164592" cy="164592"/>
          </a:xfrm>
          <a:prstGeom prst="ellipse">
            <a:avLst/>
          </a:prstGeom>
          <a:solidFill>
            <a:srgbClr val="00C2D1"/>
          </a:solidFill>
          <a:ln/>
        </p:spPr>
      </p:sp>
      <p:sp>
        <p:nvSpPr>
          <p:cNvPr id="16" name="Shape 14"/>
          <p:cNvSpPr/>
          <p:nvPr/>
        </p:nvSpPr>
        <p:spPr>
          <a:xfrm>
            <a:off x="91440" y="1965960"/>
            <a:ext cx="1554480" cy="1051560"/>
          </a:xfrm>
          <a:prstGeom prst="roundRect">
            <a:avLst>
              <a:gd name="adj" fmla="val 6087"/>
            </a:avLst>
          </a:prstGeom>
          <a:solidFill>
            <a:srgbClr val="FFFFFF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17" name="Text 15"/>
          <p:cNvSpPr txBox="1"/>
          <p:nvPr/>
        </p:nvSpPr>
        <p:spPr>
          <a:xfrm>
            <a:off x="91440" y="2039112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2015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137160" y="2350008"/>
            <a:ext cx="1463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Originated at Wind River as "Rocket", a small embedded kernel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68680" y="3017520"/>
            <a:ext cx="0" cy="182880"/>
          </a:xfrm>
          <a:prstGeom prst="line">
            <a:avLst/>
          </a:prstGeom>
          <a:noFill/>
          <a:ln w="19050">
            <a:solidFill>
              <a:srgbClr val="D7E0E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615184" y="3118104"/>
            <a:ext cx="164592" cy="164592"/>
          </a:xfrm>
          <a:prstGeom prst="ellipse">
            <a:avLst/>
          </a:prstGeom>
          <a:solidFill>
            <a:srgbClr val="00C2D1"/>
          </a:solidFill>
          <a:ln/>
        </p:spPr>
      </p:sp>
      <p:sp>
        <p:nvSpPr>
          <p:cNvPr id="21" name="Shape 19"/>
          <p:cNvSpPr/>
          <p:nvPr/>
        </p:nvSpPr>
        <p:spPr>
          <a:xfrm>
            <a:off x="1920240" y="3520440"/>
            <a:ext cx="1554480" cy="1051560"/>
          </a:xfrm>
          <a:prstGeom prst="roundRect">
            <a:avLst>
              <a:gd name="adj" fmla="val 6087"/>
            </a:avLst>
          </a:prstGeom>
          <a:solidFill>
            <a:srgbClr val="FFFFFF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22" name="Text 20"/>
          <p:cNvSpPr txBox="1"/>
          <p:nvPr/>
        </p:nvSpPr>
        <p:spPr>
          <a:xfrm>
            <a:off x="1920240" y="3593592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2016</a:t>
            </a:r>
            <a:endParaRPr lang="en-US" sz="1500" dirty="0"/>
          </a:p>
        </p:txBody>
      </p:sp>
      <p:sp>
        <p:nvSpPr>
          <p:cNvPr id="23" name="Text 21"/>
          <p:cNvSpPr txBox="1"/>
          <p:nvPr/>
        </p:nvSpPr>
        <p:spPr>
          <a:xfrm>
            <a:off x="1965960" y="3904488"/>
            <a:ext cx="1463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Donated to the Linux Foundation; renamed "Zephyr Project"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2697480" y="3200400"/>
            <a:ext cx="0" cy="182880"/>
          </a:xfrm>
          <a:prstGeom prst="line">
            <a:avLst/>
          </a:prstGeom>
          <a:noFill/>
          <a:ln w="19050">
            <a:solidFill>
              <a:srgbClr val="D7E0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443984" y="3118104"/>
            <a:ext cx="164592" cy="164592"/>
          </a:xfrm>
          <a:prstGeom prst="ellipse">
            <a:avLst/>
          </a:prstGeom>
          <a:solidFill>
            <a:srgbClr val="00C2D1"/>
          </a:solidFill>
          <a:ln/>
        </p:spPr>
      </p:sp>
      <p:sp>
        <p:nvSpPr>
          <p:cNvPr id="26" name="Shape 24"/>
          <p:cNvSpPr/>
          <p:nvPr/>
        </p:nvSpPr>
        <p:spPr>
          <a:xfrm>
            <a:off x="3749040" y="1965960"/>
            <a:ext cx="1554480" cy="1051560"/>
          </a:xfrm>
          <a:prstGeom prst="roundRect">
            <a:avLst>
              <a:gd name="adj" fmla="val 6087"/>
            </a:avLst>
          </a:prstGeom>
          <a:solidFill>
            <a:srgbClr val="FFFFFF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27" name="Text 25"/>
          <p:cNvSpPr txBox="1"/>
          <p:nvPr/>
        </p:nvSpPr>
        <p:spPr>
          <a:xfrm>
            <a:off x="3749040" y="2039112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2017</a:t>
            </a:r>
            <a:endParaRPr lang="en-US" sz="1500" dirty="0"/>
          </a:p>
        </p:txBody>
      </p:sp>
      <p:sp>
        <p:nvSpPr>
          <p:cNvPr id="28" name="Text 26"/>
          <p:cNvSpPr txBox="1"/>
          <p:nvPr/>
        </p:nvSpPr>
        <p:spPr>
          <a:xfrm>
            <a:off x="3794760" y="2350008"/>
            <a:ext cx="1463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v1.7 introduces the West meta-tool foundation &amp; growing board support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4526280" y="3017520"/>
            <a:ext cx="0" cy="182880"/>
          </a:xfrm>
          <a:prstGeom prst="line">
            <a:avLst/>
          </a:prstGeom>
          <a:noFill/>
          <a:ln w="19050">
            <a:solidFill>
              <a:srgbClr val="D7E0E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272784" y="3118104"/>
            <a:ext cx="164592" cy="164592"/>
          </a:xfrm>
          <a:prstGeom prst="ellipse">
            <a:avLst/>
          </a:prstGeom>
          <a:solidFill>
            <a:srgbClr val="00C2D1"/>
          </a:solidFill>
          <a:ln/>
        </p:spPr>
      </p:sp>
      <p:sp>
        <p:nvSpPr>
          <p:cNvPr id="31" name="Shape 29"/>
          <p:cNvSpPr/>
          <p:nvPr/>
        </p:nvSpPr>
        <p:spPr>
          <a:xfrm>
            <a:off x="5577840" y="3520440"/>
            <a:ext cx="1554480" cy="1051560"/>
          </a:xfrm>
          <a:prstGeom prst="roundRect">
            <a:avLst>
              <a:gd name="adj" fmla="val 6087"/>
            </a:avLst>
          </a:prstGeom>
          <a:solidFill>
            <a:srgbClr val="FFFFFF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32" name="Text 30"/>
          <p:cNvSpPr txBox="1"/>
          <p:nvPr/>
        </p:nvSpPr>
        <p:spPr>
          <a:xfrm>
            <a:off x="5577840" y="3593592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2018</a:t>
            </a:r>
            <a:endParaRPr lang="en-US" sz="1500" dirty="0"/>
          </a:p>
        </p:txBody>
      </p:sp>
      <p:sp>
        <p:nvSpPr>
          <p:cNvPr id="33" name="Text 31"/>
          <p:cNvSpPr txBox="1"/>
          <p:nvPr/>
        </p:nvSpPr>
        <p:spPr>
          <a:xfrm>
            <a:off x="5623560" y="3904488"/>
            <a:ext cx="1463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v1.13 — Bluetooth Low Energy stack matures; adopted by first major products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355080" y="3200400"/>
            <a:ext cx="0" cy="182880"/>
          </a:xfrm>
          <a:prstGeom prst="line">
            <a:avLst/>
          </a:prstGeom>
          <a:noFill/>
          <a:ln w="19050">
            <a:solidFill>
              <a:srgbClr val="D7E0EC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101584" y="3118104"/>
            <a:ext cx="164592" cy="164592"/>
          </a:xfrm>
          <a:prstGeom prst="ellipse">
            <a:avLst/>
          </a:prstGeom>
          <a:solidFill>
            <a:srgbClr val="00C2D1"/>
          </a:solidFill>
          <a:ln/>
        </p:spPr>
      </p:sp>
      <p:sp>
        <p:nvSpPr>
          <p:cNvPr id="36" name="Shape 34"/>
          <p:cNvSpPr/>
          <p:nvPr/>
        </p:nvSpPr>
        <p:spPr>
          <a:xfrm>
            <a:off x="7406640" y="1965960"/>
            <a:ext cx="1554480" cy="1051560"/>
          </a:xfrm>
          <a:prstGeom prst="roundRect">
            <a:avLst>
              <a:gd name="adj" fmla="val 6087"/>
            </a:avLst>
          </a:prstGeom>
          <a:solidFill>
            <a:srgbClr val="FFFFFF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37" name="Text 35"/>
          <p:cNvSpPr txBox="1"/>
          <p:nvPr/>
        </p:nvSpPr>
        <p:spPr>
          <a:xfrm>
            <a:off x="7406640" y="2039112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2020</a:t>
            </a:r>
            <a:endParaRPr lang="en-US" sz="1500" dirty="0"/>
          </a:p>
        </p:txBody>
      </p:sp>
      <p:sp>
        <p:nvSpPr>
          <p:cNvPr id="38" name="Text 36"/>
          <p:cNvSpPr txBox="1"/>
          <p:nvPr/>
        </p:nvSpPr>
        <p:spPr>
          <a:xfrm>
            <a:off x="7452360" y="2350008"/>
            <a:ext cx="1463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v2.x — Long Term Support (LTS) release model established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8183880" y="3017520"/>
            <a:ext cx="0" cy="182880"/>
          </a:xfrm>
          <a:prstGeom prst="line">
            <a:avLst/>
          </a:prstGeom>
          <a:noFill/>
          <a:ln w="19050">
            <a:solidFill>
              <a:srgbClr val="D7E0EC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930384" y="3118104"/>
            <a:ext cx="164592" cy="164592"/>
          </a:xfrm>
          <a:prstGeom prst="ellipse">
            <a:avLst/>
          </a:prstGeom>
          <a:solidFill>
            <a:srgbClr val="00C2D1"/>
          </a:solidFill>
          <a:ln/>
        </p:spPr>
      </p:sp>
      <p:sp>
        <p:nvSpPr>
          <p:cNvPr id="41" name="Shape 39"/>
          <p:cNvSpPr/>
          <p:nvPr/>
        </p:nvSpPr>
        <p:spPr>
          <a:xfrm>
            <a:off x="9235440" y="3520440"/>
            <a:ext cx="1554480" cy="1051560"/>
          </a:xfrm>
          <a:prstGeom prst="roundRect">
            <a:avLst>
              <a:gd name="adj" fmla="val 6087"/>
            </a:avLst>
          </a:prstGeom>
          <a:solidFill>
            <a:srgbClr val="FFFFFF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42" name="Text 40"/>
          <p:cNvSpPr txBox="1"/>
          <p:nvPr/>
        </p:nvSpPr>
        <p:spPr>
          <a:xfrm>
            <a:off x="9235440" y="3593592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2022+</a:t>
            </a:r>
            <a:endParaRPr lang="en-US" sz="1500" dirty="0"/>
          </a:p>
        </p:txBody>
      </p:sp>
      <p:sp>
        <p:nvSpPr>
          <p:cNvPr id="43" name="Text 41"/>
          <p:cNvSpPr txBox="1"/>
          <p:nvPr/>
        </p:nvSpPr>
        <p:spPr>
          <a:xfrm>
            <a:off x="9281160" y="3904488"/>
            <a:ext cx="1463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Becomes a Platinum member ecosystem; adopted for Matter &amp; Thread over BLE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10012680" y="3200400"/>
            <a:ext cx="0" cy="182880"/>
          </a:xfrm>
          <a:prstGeom prst="line">
            <a:avLst/>
          </a:prstGeom>
          <a:noFill/>
          <a:ln w="19050">
            <a:solidFill>
              <a:srgbClr val="D7E0EC"/>
            </a:solidFill>
            <a:prstDash val="solid"/>
          </a:ln>
        </p:spPr>
      </p:sp>
      <p:sp>
        <p:nvSpPr>
          <p:cNvPr id="45" name="Text 43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Introducing Zephyr</a:t>
            </a:r>
            <a:endParaRPr lang="en-US" sz="1000" dirty="0"/>
          </a:p>
        </p:txBody>
      </p:sp>
      <p:sp>
        <p:nvSpPr>
          <p:cNvPr id="46" name="Text 44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ZEPHYR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Zephyr's Design Philosophy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691640"/>
            <a:ext cx="105156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Scalability first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kernel scales from a single-threaded 8 KB RAM device to a full SMP multi-core SoC.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Configuration over compilation of everything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Kconfig lets you compile in only the features you need — nothing else takes flash/RAM.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description, not hardcoding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Devicetree describes the board's hardware declaratively, decoupling drivers from board wiring.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as a first-class citizen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vulnerability disclosure process and hardening guidelines baked into governance.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Introducing Zephyr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ZEPHYR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Zephyr Architecture Overview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1005840" y="1783080"/>
            <a:ext cx="10149840" cy="749808"/>
          </a:xfrm>
          <a:prstGeom prst="roundRect">
            <a:avLst>
              <a:gd name="adj" fmla="val 8537"/>
            </a:avLst>
          </a:prstGeom>
          <a:solidFill>
            <a:srgbClr val="EAF0F8"/>
          </a:solidFill>
          <a:ln w="15875">
            <a:solidFill>
              <a:srgbClr val="C7D3E5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1051560" y="1783080"/>
            <a:ext cx="100584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Application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1005840" y="2651760"/>
            <a:ext cx="10149840" cy="749808"/>
          </a:xfrm>
          <a:prstGeom prst="roundRect">
            <a:avLst>
              <a:gd name="adj" fmla="val 8537"/>
            </a:avLst>
          </a:prstGeom>
          <a:solidFill>
            <a:srgbClr val="CFE0F5"/>
          </a:solidFill>
          <a:ln w="15875">
            <a:solidFill>
              <a:srgbClr val="C7D3E5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1051560" y="2651760"/>
            <a:ext cx="100584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Zephyr Subsystems  —  Networking · Bluetooth · USB · File Systems · Settings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1005840" y="3520440"/>
            <a:ext cx="10149840" cy="749808"/>
          </a:xfrm>
          <a:prstGeom prst="roundRect">
            <a:avLst>
              <a:gd name="adj" fmla="val 8537"/>
            </a:avLst>
          </a:prstGeom>
          <a:solidFill>
            <a:srgbClr val="00C2D1"/>
          </a:solidFill>
          <a:ln w="15875">
            <a:solidFill>
              <a:srgbClr val="C7D3E5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1051560" y="3520440"/>
            <a:ext cx="100584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 Services  —  Scheduler · Threads · Sync Objects · Memory · Timers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1005840" y="4389120"/>
            <a:ext cx="10149840" cy="749808"/>
          </a:xfrm>
          <a:prstGeom prst="roundRect">
            <a:avLst>
              <a:gd name="adj" fmla="val 8537"/>
            </a:avLst>
          </a:prstGeom>
          <a:solidFill>
            <a:srgbClr val="1F4E79"/>
          </a:solidFill>
          <a:ln w="15875">
            <a:solidFill>
              <a:srgbClr val="C7D3E5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1051560" y="4389120"/>
            <a:ext cx="100584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Support &amp; Device Drivers  (defined via Devicetree)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1005840" y="5257800"/>
            <a:ext cx="10149840" cy="749808"/>
          </a:xfrm>
          <a:prstGeom prst="roundRect">
            <a:avLst>
              <a:gd name="adj" fmla="val 8537"/>
            </a:avLst>
          </a:prstGeom>
          <a:solidFill>
            <a:srgbClr val="0B1F3A"/>
          </a:solidFill>
          <a:ln w="15875">
            <a:solidFill>
              <a:srgbClr val="C7D3E5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1051560" y="5257800"/>
            <a:ext cx="100584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Ports  —  Arm Cortex-M/A/R · RISC-V · x86 · Xtensa · ARC · SPARC</a:t>
            </a:r>
            <a:endParaRPr lang="en-US" sz="1350" dirty="0"/>
          </a:p>
        </p:txBody>
      </p:sp>
      <p:sp>
        <p:nvSpPr>
          <p:cNvPr id="24" name="Text 22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Introducing Zephyr</a:t>
            </a:r>
            <a:endParaRPr lang="en-US" sz="1000" dirty="0"/>
          </a:p>
        </p:txBody>
      </p:sp>
      <p:sp>
        <p:nvSpPr>
          <p:cNvPr id="25" name="Text 23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ZEPHYR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Features at a Glance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49808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75538" y="2120201"/>
            <a:ext cx="45263" cy="22631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7" name="Shape 15"/>
          <p:cNvSpPr/>
          <p:nvPr/>
        </p:nvSpPr>
        <p:spPr>
          <a:xfrm>
            <a:off x="875538" y="2191012"/>
            <a:ext cx="45263" cy="22631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8" name="Shape 16"/>
          <p:cNvSpPr/>
          <p:nvPr/>
        </p:nvSpPr>
        <p:spPr>
          <a:xfrm>
            <a:off x="1081735" y="2120201"/>
            <a:ext cx="45263" cy="22631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9" name="Shape 17"/>
          <p:cNvSpPr/>
          <p:nvPr/>
        </p:nvSpPr>
        <p:spPr>
          <a:xfrm>
            <a:off x="1081735" y="2191012"/>
            <a:ext cx="45263" cy="22631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0" name="Shape 18"/>
          <p:cNvSpPr/>
          <p:nvPr/>
        </p:nvSpPr>
        <p:spPr>
          <a:xfrm>
            <a:off x="949769" y="2045970"/>
            <a:ext cx="22631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1" name="Shape 19"/>
          <p:cNvSpPr/>
          <p:nvPr/>
        </p:nvSpPr>
        <p:spPr>
          <a:xfrm>
            <a:off x="1020580" y="2045970"/>
            <a:ext cx="22631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2" name="Shape 20"/>
          <p:cNvSpPr/>
          <p:nvPr/>
        </p:nvSpPr>
        <p:spPr>
          <a:xfrm>
            <a:off x="949769" y="2252167"/>
            <a:ext cx="22631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3" name="Shape 21"/>
          <p:cNvSpPr/>
          <p:nvPr/>
        </p:nvSpPr>
        <p:spPr>
          <a:xfrm>
            <a:off x="1020580" y="2252167"/>
            <a:ext cx="22631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4" name="Shape 22"/>
          <p:cNvSpPr/>
          <p:nvPr/>
        </p:nvSpPr>
        <p:spPr>
          <a:xfrm>
            <a:off x="920801" y="2091233"/>
            <a:ext cx="160934" cy="160934"/>
          </a:xfrm>
          <a:prstGeom prst="roundRect">
            <a:avLst>
              <a:gd name="adj" fmla="val 22727"/>
            </a:avLst>
          </a:prstGeom>
          <a:solidFill>
            <a:srgbClr val="00C2D1"/>
          </a:solidFill>
          <a:ln/>
        </p:spPr>
      </p:sp>
      <p:sp>
        <p:nvSpPr>
          <p:cNvPr id="25" name="Shape 23"/>
          <p:cNvSpPr/>
          <p:nvPr/>
        </p:nvSpPr>
        <p:spPr>
          <a:xfrm>
            <a:off x="956206" y="2126638"/>
            <a:ext cx="90123" cy="90123"/>
          </a:xfrm>
          <a:prstGeom prst="roundRect">
            <a:avLst>
              <a:gd name="adj" fmla="val 20292"/>
            </a:avLst>
          </a:prstGeom>
          <a:solidFill>
            <a:srgbClr val="FFFFFF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1389888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Tiny Footprint</a:t>
            </a:r>
            <a:endParaRPr lang="en-US" sz="1400" dirty="0"/>
          </a:p>
        </p:txBody>
      </p:sp>
      <p:sp>
        <p:nvSpPr>
          <p:cNvPr id="27" name="Text 25"/>
          <p:cNvSpPr txBox="1"/>
          <p:nvPr/>
        </p:nvSpPr>
        <p:spPr>
          <a:xfrm>
            <a:off x="749808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 can run in under 8 KB RAM / 30 KB ROM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4322064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523232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648962" y="2184273"/>
            <a:ext cx="251460" cy="40234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31" name="Shape 29"/>
          <p:cNvSpPr/>
          <p:nvPr/>
        </p:nvSpPr>
        <p:spPr>
          <a:xfrm>
            <a:off x="4648962" y="2116379"/>
            <a:ext cx="251460" cy="4023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2" name="Shape 30"/>
          <p:cNvSpPr/>
          <p:nvPr/>
        </p:nvSpPr>
        <p:spPr>
          <a:xfrm>
            <a:off x="4648962" y="2045970"/>
            <a:ext cx="251460" cy="40234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33" name="Text 31"/>
          <p:cNvSpPr txBox="1"/>
          <p:nvPr/>
        </p:nvSpPr>
        <p:spPr>
          <a:xfrm>
            <a:off x="5163312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Multi-Architecture</a:t>
            </a:r>
            <a:endParaRPr lang="en-US" sz="1400" dirty="0"/>
          </a:p>
        </p:txBody>
      </p:sp>
      <p:sp>
        <p:nvSpPr>
          <p:cNvPr id="34" name="Text 32"/>
          <p:cNvSpPr txBox="1"/>
          <p:nvPr/>
        </p:nvSpPr>
        <p:spPr>
          <a:xfrm>
            <a:off x="4523232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codebase, 20+ CPU architectures, 700+ boards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8095488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8296656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22386" y="2045970"/>
            <a:ext cx="251460" cy="251460"/>
          </a:xfrm>
          <a:prstGeom prst="blockArc">
            <a:avLst>
              <a:gd name="adj1" fmla="val 12000000"/>
              <a:gd name="adj2" fmla="val 20400000"/>
            </a:avLst>
          </a:prstGeom>
          <a:solidFill>
            <a:srgbClr val="00C2D1"/>
          </a:solidFill>
          <a:ln/>
        </p:spPr>
      </p:sp>
      <p:sp>
        <p:nvSpPr>
          <p:cNvPr id="38" name="Shape 36"/>
          <p:cNvSpPr/>
          <p:nvPr/>
        </p:nvSpPr>
        <p:spPr>
          <a:xfrm>
            <a:off x="8530514" y="2234565"/>
            <a:ext cx="35204" cy="35204"/>
          </a:xfrm>
          <a:prstGeom prst="ellipse">
            <a:avLst/>
          </a:prstGeom>
          <a:solidFill>
            <a:srgbClr val="00C2D1"/>
          </a:solidFill>
          <a:ln/>
        </p:spPr>
      </p:sp>
      <p:sp>
        <p:nvSpPr>
          <p:cNvPr id="39" name="Text 37"/>
          <p:cNvSpPr txBox="1"/>
          <p:nvPr/>
        </p:nvSpPr>
        <p:spPr>
          <a:xfrm>
            <a:off x="8936736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Native Connectivity</a:t>
            </a:r>
            <a:endParaRPr lang="en-US" sz="1400" dirty="0"/>
          </a:p>
        </p:txBody>
      </p:sp>
      <p:sp>
        <p:nvSpPr>
          <p:cNvPr id="40" name="Text 38"/>
          <p:cNvSpPr txBox="1"/>
          <p:nvPr/>
        </p:nvSpPr>
        <p:spPr>
          <a:xfrm>
            <a:off x="8296656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BLE, 802.15.4, Thread, Matter, Wi-Fi, LoRaWAN, CAN</a:t>
            </a:r>
            <a:endParaRPr lang="en-US" sz="1150" dirty="0"/>
          </a:p>
        </p:txBody>
      </p:sp>
      <p:sp>
        <p:nvSpPr>
          <p:cNvPr id="41" name="Shape 39"/>
          <p:cNvSpPr/>
          <p:nvPr/>
        </p:nvSpPr>
        <p:spPr>
          <a:xfrm>
            <a:off x="548640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749808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 rot="10800000">
            <a:off x="875538" y="4322826"/>
            <a:ext cx="251460" cy="251460"/>
          </a:xfrm>
          <a:prstGeom prst="triangle">
            <a:avLst/>
          </a:prstGeom>
          <a:solidFill>
            <a:srgbClr val="00C2D1"/>
          </a:solidFill>
          <a:ln/>
        </p:spPr>
      </p:sp>
      <p:sp>
        <p:nvSpPr>
          <p:cNvPr id="44" name="Text 42"/>
          <p:cNvSpPr txBox="1"/>
          <p:nvPr/>
        </p:nvSpPr>
        <p:spPr>
          <a:xfrm>
            <a:off x="1389888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Focused</a:t>
            </a:r>
            <a:endParaRPr lang="en-US" sz="1400" dirty="0"/>
          </a:p>
        </p:txBody>
      </p:sp>
      <p:sp>
        <p:nvSpPr>
          <p:cNvPr id="45" name="Text 43"/>
          <p:cNvSpPr txBox="1"/>
          <p:nvPr/>
        </p:nvSpPr>
        <p:spPr>
          <a:xfrm>
            <a:off x="749808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PSA Certified paths, MPU/MMU support, secure boot (MCUboot)</a:t>
            </a:r>
            <a:endParaRPr lang="en-US" sz="1150" dirty="0"/>
          </a:p>
        </p:txBody>
      </p:sp>
      <p:sp>
        <p:nvSpPr>
          <p:cNvPr id="46" name="Shape 44"/>
          <p:cNvSpPr/>
          <p:nvPr/>
        </p:nvSpPr>
        <p:spPr>
          <a:xfrm>
            <a:off x="4322064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4523232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648962" y="4322826"/>
            <a:ext cx="251460" cy="251460"/>
          </a:xfrm>
          <a:prstGeom prst="ellipse">
            <a:avLst/>
          </a:prstGeom>
          <a:ln w="31750">
            <a:solidFill>
              <a:srgbClr val="00C2D1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4739488" y="4413352"/>
            <a:ext cx="70409" cy="70409"/>
          </a:xfrm>
          <a:prstGeom prst="ellipse">
            <a:avLst/>
          </a:prstGeom>
          <a:solidFill>
            <a:srgbClr val="00C2D1"/>
          </a:solidFill>
          <a:ln/>
        </p:spPr>
      </p:sp>
      <p:sp>
        <p:nvSpPr>
          <p:cNvPr id="50" name="Text 48"/>
          <p:cNvSpPr txBox="1"/>
          <p:nvPr/>
        </p:nvSpPr>
        <p:spPr>
          <a:xfrm>
            <a:off x="5163312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Powerful Build System</a:t>
            </a:r>
            <a:endParaRPr lang="en-US" sz="1400" dirty="0"/>
          </a:p>
        </p:txBody>
      </p:sp>
      <p:sp>
        <p:nvSpPr>
          <p:cNvPr id="51" name="Text 49"/>
          <p:cNvSpPr txBox="1"/>
          <p:nvPr/>
        </p:nvSpPr>
        <p:spPr>
          <a:xfrm>
            <a:off x="4523232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CMake + Kconfig + Devicetree via the West tool</a:t>
            </a:r>
            <a:endParaRPr lang="en-US" sz="1150" dirty="0"/>
          </a:p>
        </p:txBody>
      </p:sp>
      <p:sp>
        <p:nvSpPr>
          <p:cNvPr id="52" name="Shape 50"/>
          <p:cNvSpPr/>
          <p:nvPr/>
        </p:nvSpPr>
        <p:spPr>
          <a:xfrm>
            <a:off x="8095488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53" name="Shape 51"/>
          <p:cNvSpPr/>
          <p:nvPr/>
        </p:nvSpPr>
        <p:spPr>
          <a:xfrm>
            <a:off x="8296656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8422386" y="4360545"/>
            <a:ext cx="150876" cy="150876"/>
          </a:xfrm>
          <a:prstGeom prst="ellipse">
            <a:avLst/>
          </a:prstGeom>
          <a:ln w="31750">
            <a:solidFill>
              <a:srgbClr val="00C2D1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8522970" y="4310253"/>
            <a:ext cx="150876" cy="150876"/>
          </a:xfrm>
          <a:prstGeom prst="ellipse">
            <a:avLst/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56" name="Text 54"/>
          <p:cNvSpPr txBox="1"/>
          <p:nvPr/>
        </p:nvSpPr>
        <p:spPr>
          <a:xfrm>
            <a:off x="8936736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Neutral</a:t>
            </a:r>
            <a:endParaRPr lang="en-US" sz="1400" dirty="0"/>
          </a:p>
        </p:txBody>
      </p:sp>
      <p:sp>
        <p:nvSpPr>
          <p:cNvPr id="57" name="Text 55"/>
          <p:cNvSpPr txBox="1"/>
          <p:nvPr/>
        </p:nvSpPr>
        <p:spPr>
          <a:xfrm>
            <a:off x="8296656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Governed by the Linux Foundation, not one company</a:t>
            </a:r>
            <a:endParaRPr lang="en-US" sz="1150" dirty="0"/>
          </a:p>
        </p:txBody>
      </p:sp>
      <p:sp>
        <p:nvSpPr>
          <p:cNvPr id="58" name="Text 56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Introducing Zephyr</a:t>
            </a:r>
            <a:endParaRPr lang="en-US" sz="1000" dirty="0"/>
          </a:p>
        </p:txBody>
      </p:sp>
      <p:sp>
        <p:nvSpPr>
          <p:cNvPr id="59" name="Text 57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ZEPHYR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Supported Architectures &amp; Boards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69164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Zephyr is architecture-agnostic by design — the same application code can target very different silicon: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2286000"/>
            <a:ext cx="2578608" cy="530352"/>
          </a:xfrm>
          <a:prstGeom prst="roundRect">
            <a:avLst>
              <a:gd name="adj" fmla="val 12069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594360" y="2286000"/>
            <a:ext cx="248716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 Cortex-M0/M3/M4/M33/M55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3291840" y="2286000"/>
            <a:ext cx="2578608" cy="530352"/>
          </a:xfrm>
          <a:prstGeom prst="roundRect">
            <a:avLst>
              <a:gd name="adj" fmla="val 12069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3337560" y="2286000"/>
            <a:ext cx="248716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 Cortex-A / Cortex-R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035040" y="2286000"/>
            <a:ext cx="2578608" cy="530352"/>
          </a:xfrm>
          <a:prstGeom prst="roundRect">
            <a:avLst>
              <a:gd name="adj" fmla="val 12069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6080760" y="2286000"/>
            <a:ext cx="248716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RISC-V (32 &amp; 64-bit)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8778240" y="2286000"/>
            <a:ext cx="2578608" cy="530352"/>
          </a:xfrm>
          <a:prstGeom prst="roundRect">
            <a:avLst>
              <a:gd name="adj" fmla="val 12069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8823960" y="2286000"/>
            <a:ext cx="248716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 x86 / x86_64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548640" y="2971800"/>
            <a:ext cx="2578608" cy="530352"/>
          </a:xfrm>
          <a:prstGeom prst="roundRect">
            <a:avLst>
              <a:gd name="adj" fmla="val 12069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594360" y="2971800"/>
            <a:ext cx="248716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Tensilica Xtensa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3291840" y="2971800"/>
            <a:ext cx="2578608" cy="530352"/>
          </a:xfrm>
          <a:prstGeom prst="roundRect">
            <a:avLst>
              <a:gd name="adj" fmla="val 12069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3337560" y="2971800"/>
            <a:ext cx="248716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Synopsys ARC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035040" y="2971800"/>
            <a:ext cx="2578608" cy="530352"/>
          </a:xfrm>
          <a:prstGeom prst="roundRect">
            <a:avLst>
              <a:gd name="adj" fmla="val 12069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6080760" y="2971800"/>
            <a:ext cx="248716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SPARC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8778240" y="2971800"/>
            <a:ext cx="2578608" cy="530352"/>
          </a:xfrm>
          <a:prstGeom prst="roundRect">
            <a:avLst>
              <a:gd name="adj" fmla="val 12069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8823960" y="2971800"/>
            <a:ext cx="248716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NIOS II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48640" y="3977640"/>
            <a:ext cx="11064240" cy="2011680"/>
          </a:xfrm>
          <a:prstGeom prst="roundRect">
            <a:avLst>
              <a:gd name="adj" fmla="val 3182"/>
            </a:avLst>
          </a:prstGeom>
          <a:solidFill>
            <a:srgbClr val="0B1F3A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822960" y="4160520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0C2D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700+</a:t>
            </a:r>
            <a:endParaRPr lang="en-US" sz="4600" dirty="0"/>
          </a:p>
        </p:txBody>
      </p:sp>
      <p:sp>
        <p:nvSpPr>
          <p:cNvPr id="33" name="Text 31"/>
          <p:cNvSpPr txBox="1"/>
          <p:nvPr/>
        </p:nvSpPr>
        <p:spPr>
          <a:xfrm>
            <a:off x="2926080" y="4206240"/>
            <a:ext cx="84124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supported boards — from tiny Cortex-M0 sensor nodes to multi-core RISC-V and x86 gateways — all buildable from one unified source tree using the same 'west build' workflow.</a:t>
            </a:r>
            <a:endParaRPr lang="en-US" sz="1400" dirty="0"/>
          </a:p>
        </p:txBody>
      </p:sp>
      <p:sp>
        <p:nvSpPr>
          <p:cNvPr id="34" name="Text 32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Introducing Zephyr</a:t>
            </a:r>
            <a:endParaRPr lang="en-US" sz="1000" dirty="0"/>
          </a:p>
        </p:txBody>
      </p:sp>
      <p:sp>
        <p:nvSpPr>
          <p:cNvPr id="35" name="Text 33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ZEPHYR IS POPULAR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Vendor-Neutral, Open Governance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19072"/>
            <a:ext cx="2377440" cy="384048"/>
          </a:xfrm>
          <a:prstGeom prst="roundRect">
            <a:avLst>
              <a:gd name="adj" fmla="val 16667"/>
            </a:avLst>
          </a:prstGeom>
          <a:solidFill>
            <a:srgbClr val="00C2D1"/>
          </a:solidFill>
          <a:ln w="15875">
            <a:solidFill>
              <a:srgbClr val="00C2D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94360" y="1719072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 1 · OPEN GOVERNANCE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548640" y="2286000"/>
            <a:ext cx="6675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Hosted by the Linux Foundation — no single company controls its roadmap.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Apache-2.0 license removes royalty and legal-risk concerns for commercial products.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Backed by Platinum members including Nordic Semiconductor, NXP, Intel, and Meta.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Reduces vendor lock-in risk compared to single-vendor commercial RTOS options.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589520" y="2286000"/>
            <a:ext cx="4023360" cy="3749040"/>
          </a:xfrm>
          <a:prstGeom prst="roundRect">
            <a:avLst>
              <a:gd name="adj" fmla="val 1707"/>
            </a:avLst>
          </a:prstGeom>
          <a:solidFill>
            <a:srgbClr val="0B1F3A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589520" y="2651760"/>
            <a:ext cx="4023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00C2D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150+</a:t>
            </a:r>
            <a:endParaRPr lang="en-US" sz="4000" dirty="0"/>
          </a:p>
        </p:txBody>
      </p:sp>
      <p:sp>
        <p:nvSpPr>
          <p:cNvPr id="19" name="Text 17"/>
          <p:cNvSpPr txBox="1"/>
          <p:nvPr/>
        </p:nvSpPr>
        <p:spPr>
          <a:xfrm>
            <a:off x="7863840" y="3840480"/>
            <a:ext cx="3474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companies actively contribute code, silicon support, and funding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Introducing Zephyr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ZEPHYR IS POPULAR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Scales From Tiny to Powerful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19072"/>
            <a:ext cx="2377440" cy="384048"/>
          </a:xfrm>
          <a:prstGeom prst="roundRect">
            <a:avLst>
              <a:gd name="adj" fmla="val 16667"/>
            </a:avLst>
          </a:prstGeom>
          <a:solidFill>
            <a:srgbClr val="00C2D1"/>
          </a:solidFill>
          <a:ln w="15875">
            <a:solidFill>
              <a:srgbClr val="00C2D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94360" y="1719072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 2 · SCALABILITY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548640" y="2286000"/>
            <a:ext cx="6675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codebase runs on an 8-bit sensor with kilobytes of RAM and on a multi-core application processor.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Kconfig-driven builds mean unused subsystems are compiled out entirely — no dead code, no wasted flash.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driver &amp; application model applies whether you add memory protection (MMU/MPU) or not.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can prototype on a powerful board, then shrink to the production MCU without a rewrite.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589520" y="2286000"/>
            <a:ext cx="4023360" cy="3749040"/>
          </a:xfrm>
          <a:prstGeom prst="roundRect">
            <a:avLst>
              <a:gd name="adj" fmla="val 1707"/>
            </a:avLst>
          </a:prstGeom>
          <a:solidFill>
            <a:srgbClr val="0B1F3A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589520" y="2651760"/>
            <a:ext cx="4023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00C2D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~2 KB</a:t>
            </a:r>
            <a:endParaRPr lang="en-US" sz="4000" dirty="0"/>
          </a:p>
        </p:txBody>
      </p:sp>
      <p:sp>
        <p:nvSpPr>
          <p:cNvPr id="19" name="Text 17"/>
          <p:cNvSpPr txBox="1"/>
          <p:nvPr/>
        </p:nvSpPr>
        <p:spPr>
          <a:xfrm>
            <a:off x="7863840" y="3840480"/>
            <a:ext cx="3474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RAM is enough to run the Zephyr kernel core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Introducing Zephyr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ZEPHYR IS POPULAR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Rich, Built-In Connectivity Stacks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19072"/>
            <a:ext cx="2377440" cy="384048"/>
          </a:xfrm>
          <a:prstGeom prst="roundRect">
            <a:avLst>
              <a:gd name="adj" fmla="val 16667"/>
            </a:avLst>
          </a:prstGeom>
          <a:solidFill>
            <a:srgbClr val="00C2D1"/>
          </a:solidFill>
          <a:ln w="15875">
            <a:solidFill>
              <a:srgbClr val="00C2D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94360" y="1719072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 3 · CONNECTIVITY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548640" y="2286000"/>
            <a:ext cx="6675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Native Bluetooth Low Energy host &amp; controller stack — a major differentiator vs. FreeRTOS.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First-class support for Thread, Zigbee, and the Matter smart-home standard.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networking subsystem: IPv4/IPv6, TCP/UDP, MQTT, CoAP, sockets API.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covers USB device/host, CAN bus, LoRaWAN and 802.15.4 — critical for automotive &amp; industrial IoT.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589520" y="2286000"/>
            <a:ext cx="4023360" cy="3749040"/>
          </a:xfrm>
          <a:prstGeom prst="roundRect">
            <a:avLst>
              <a:gd name="adj" fmla="val 1707"/>
            </a:avLst>
          </a:prstGeom>
          <a:solidFill>
            <a:srgbClr val="0B1F3A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589520" y="2651760"/>
            <a:ext cx="4023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00C2D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15+</a:t>
            </a:r>
            <a:endParaRPr lang="en-US" sz="4000" dirty="0"/>
          </a:p>
        </p:txBody>
      </p:sp>
      <p:sp>
        <p:nvSpPr>
          <p:cNvPr id="19" name="Text 17"/>
          <p:cNvSpPr txBox="1"/>
          <p:nvPr/>
        </p:nvSpPr>
        <p:spPr>
          <a:xfrm>
            <a:off x="7863840" y="3840480"/>
            <a:ext cx="3474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&amp; wireless protocol stacks ship in-tree, ready to use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Introducing Zephyr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ZEPHYR IS POPULAR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Security-Focused by Design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19072"/>
            <a:ext cx="2377440" cy="384048"/>
          </a:xfrm>
          <a:prstGeom prst="roundRect">
            <a:avLst>
              <a:gd name="adj" fmla="val 16667"/>
            </a:avLst>
          </a:prstGeom>
          <a:solidFill>
            <a:srgbClr val="00C2D1"/>
          </a:solidFill>
          <a:ln w="15875">
            <a:solidFill>
              <a:srgbClr val="00C2D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94360" y="1719072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 4 · SECURITY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548640" y="2286000"/>
            <a:ext cx="6675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Product Security Incident Response Team (PSIRT) and public CVE disclosure process.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 PSA Certified security framework for Arm-based platforms.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MCUboot integration provides secure, signed firmware updates and rollback protection.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protection (MPU/MMU), stack-overflow guards &amp; userspace isolation are built into the kernel.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589520" y="2286000"/>
            <a:ext cx="4023360" cy="3749040"/>
          </a:xfrm>
          <a:prstGeom prst="roundRect">
            <a:avLst>
              <a:gd name="adj" fmla="val 1707"/>
            </a:avLst>
          </a:prstGeom>
          <a:solidFill>
            <a:srgbClr val="0B1F3A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589520" y="2651760"/>
            <a:ext cx="4023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00C2D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4000" dirty="0"/>
          </a:p>
        </p:txBody>
      </p:sp>
      <p:sp>
        <p:nvSpPr>
          <p:cNvPr id="19" name="Text 17"/>
          <p:cNvSpPr txBox="1"/>
          <p:nvPr/>
        </p:nvSpPr>
        <p:spPr>
          <a:xfrm>
            <a:off x="7863840" y="3840480"/>
            <a:ext cx="3474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code is reviewed before merging, enforced via CI gating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Introducing Zephyr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We'll Cover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83080"/>
            <a:ext cx="1051560" cy="1051560"/>
          </a:xfrm>
          <a:prstGeom prst="roundRect">
            <a:avLst>
              <a:gd name="adj" fmla="val 6087"/>
            </a:avLst>
          </a:prstGeom>
          <a:solidFill>
            <a:srgbClr val="0B1F3A"/>
          </a:solidFill>
          <a:ln w="15875">
            <a:solidFill>
              <a:srgbClr val="0B1F3A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48640" y="178308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C2D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3200" dirty="0"/>
          </a:p>
        </p:txBody>
      </p:sp>
      <p:sp>
        <p:nvSpPr>
          <p:cNvPr id="16" name="Text 14"/>
          <p:cNvSpPr txBox="1"/>
          <p:nvPr/>
        </p:nvSpPr>
        <p:spPr>
          <a:xfrm>
            <a:off x="1828800" y="178308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RTOS</a:t>
            </a:r>
            <a:endParaRPr lang="en-US" sz="1900" dirty="0"/>
          </a:p>
        </p:txBody>
      </p:sp>
      <p:sp>
        <p:nvSpPr>
          <p:cNvPr id="17" name="Text 15"/>
          <p:cNvSpPr txBox="1"/>
          <p:nvPr/>
        </p:nvSpPr>
        <p:spPr>
          <a:xfrm>
            <a:off x="1828800" y="224028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an RTOS is, why it's needed, where it's used, and the major players in industry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3200400"/>
            <a:ext cx="1051560" cy="1051560"/>
          </a:xfrm>
          <a:prstGeom prst="roundRect">
            <a:avLst>
              <a:gd name="adj" fmla="val 6087"/>
            </a:avLst>
          </a:prstGeom>
          <a:solidFill>
            <a:srgbClr val="0B1F3A"/>
          </a:solidFill>
          <a:ln w="15875">
            <a:solidFill>
              <a:srgbClr val="0B1F3A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548640" y="320040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C2D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3200" dirty="0"/>
          </a:p>
        </p:txBody>
      </p:sp>
      <p:sp>
        <p:nvSpPr>
          <p:cNvPr id="20" name="Text 18"/>
          <p:cNvSpPr txBox="1"/>
          <p:nvPr/>
        </p:nvSpPr>
        <p:spPr>
          <a:xfrm>
            <a:off x="1828800" y="320040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Introducing Zephyr</a:t>
            </a:r>
            <a:endParaRPr lang="en-US" sz="1900" dirty="0"/>
          </a:p>
        </p:txBody>
      </p:sp>
      <p:sp>
        <p:nvSpPr>
          <p:cNvPr id="21" name="Text 19"/>
          <p:cNvSpPr txBox="1"/>
          <p:nvPr/>
        </p:nvSpPr>
        <p:spPr>
          <a:xfrm>
            <a:off x="1828800" y="36576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Origins, architecture, ecosystem, and why it has become the fastest-growing RTOS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48640" y="4617720"/>
            <a:ext cx="1051560" cy="1051560"/>
          </a:xfrm>
          <a:prstGeom prst="roundRect">
            <a:avLst>
              <a:gd name="adj" fmla="val 6087"/>
            </a:avLst>
          </a:prstGeom>
          <a:solidFill>
            <a:srgbClr val="0B1F3A"/>
          </a:solidFill>
          <a:ln w="15875">
            <a:solidFill>
              <a:srgbClr val="0B1F3A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548640" y="461772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C2D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3200" dirty="0"/>
          </a:p>
        </p:txBody>
      </p:sp>
      <p:sp>
        <p:nvSpPr>
          <p:cNvPr id="24" name="Text 22"/>
          <p:cNvSpPr txBox="1"/>
          <p:nvPr/>
        </p:nvSpPr>
        <p:spPr>
          <a:xfrm>
            <a:off x="1828800" y="461772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Kernel, Scheduler &amp; Multithreading</a:t>
            </a:r>
            <a:endParaRPr lang="en-US" sz="1900" dirty="0"/>
          </a:p>
        </p:txBody>
      </p:sp>
      <p:sp>
        <p:nvSpPr>
          <p:cNvPr id="25" name="Text 23"/>
          <p:cNvSpPr txBox="1"/>
          <p:nvPr/>
        </p:nvSpPr>
        <p:spPr>
          <a:xfrm>
            <a:off x="1828800" y="507492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Zephyr's kernel services, scheduling algorithm, thread model and synchronization</a:t>
            </a:r>
            <a:endParaRPr lang="en-US" sz="1300" dirty="0"/>
          </a:p>
        </p:txBody>
      </p:sp>
      <p:sp>
        <p:nvSpPr>
          <p:cNvPr id="26" name="Text 24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000" dirty="0"/>
          </a:p>
        </p:txBody>
      </p:sp>
      <p:sp>
        <p:nvSpPr>
          <p:cNvPr id="27" name="Text 25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ZEPHYR IS POPULAR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Mature Developer Ecosystem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19072"/>
            <a:ext cx="2377440" cy="384048"/>
          </a:xfrm>
          <a:prstGeom prst="roundRect">
            <a:avLst>
              <a:gd name="adj" fmla="val 16667"/>
            </a:avLst>
          </a:prstGeom>
          <a:solidFill>
            <a:srgbClr val="00C2D1"/>
          </a:solidFill>
          <a:ln w="15875">
            <a:solidFill>
              <a:srgbClr val="00C2D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94360" y="1719072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 5 · TOOLING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548640" y="2286000"/>
            <a:ext cx="6675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 — Zephyr's meta-tool for fetching repos, building, flashing and debugging.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Devicetree — declarative hardware description shared with the Linux kernel model.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Kconfig — the same configuration system Linux uses, now applied to embedded builds.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Twister — an in-tree test runner enabling continuous integration across hundreds of boards &amp; QEMU targets.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589520" y="2286000"/>
            <a:ext cx="4023360" cy="3749040"/>
          </a:xfrm>
          <a:prstGeom prst="roundRect">
            <a:avLst>
              <a:gd name="adj" fmla="val 1707"/>
            </a:avLst>
          </a:prstGeom>
          <a:solidFill>
            <a:srgbClr val="0B1F3A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589520" y="2651760"/>
            <a:ext cx="4023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00C2D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hundreds</a:t>
            </a:r>
            <a:endParaRPr lang="en-US" sz="4000" dirty="0"/>
          </a:p>
        </p:txBody>
      </p:sp>
      <p:sp>
        <p:nvSpPr>
          <p:cNvPr id="19" name="Text 17"/>
          <p:cNvSpPr txBox="1"/>
          <p:nvPr/>
        </p:nvSpPr>
        <p:spPr>
          <a:xfrm>
            <a:off x="7863840" y="3840480"/>
            <a:ext cx="3474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boards are tested automatically on every pull request via CI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Introducing Zephyr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ZEPHYR IS POPULAR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Industry Adoption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691640"/>
            <a:ext cx="105156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&amp; wearable electronics — fitness trackers and hearables use Zephyr's small footprint plus BLE stack.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IoT gateways — combine Zephyr's networking stack with real-time sensor polling.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Networking &amp; infrastructure — Zephyr powers some routers' and switches' management controllers.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Silicon vendors ship Zephyr-based SDKs — Nordic Semiconductor's nRF Connect SDK is built directly on Zephyr.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&amp; prototyping use has grown rapidly given the permissive license and consistent tooling across vendors.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Zephyr Project reports steady growth in commits, contributors, and released LTS versions year over year.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Introducing Zephyr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ZEPHYR IS POPULAR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Zephyr vs. FreeRTOS — Quick Comparison</a:t>
            </a:r>
            <a:endParaRPr lang="en-US" sz="3000" dirty="0"/>
          </a:p>
        </p:txBody>
      </p:sp>
      <p:graphicFrame>
        <p:nvGraphicFramePr>
          <p:cNvPr id="3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737360"/>
          <a:ext cx="11292840" cy="4480560"/>
        </p:xfrm>
        <a:graphic>
          <a:graphicData uri="http://schemas.openxmlformats.org/drawingml/2006/table">
            <a:tbl>
              <a:tblPr/>
              <a:tblGrid>
                <a:gridCol w="2103120"/>
                <a:gridCol w="4206240"/>
                <a:gridCol w="498348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Dimension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FreeRTOS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Zephyr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A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Scope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Kernel only (scheduler + primitives)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 RTOS: kernel + drivers + stacks + build system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Connectivity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Bring your own (via separate libraries)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Built-in BLE / Thread / Matter / networking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Build system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Vendor-provided, varies by SDK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Unified CMake + Kconfig + Devicetree (West)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Governance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Amazon Web Services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Linux Foundation (multi-vendor)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Learning curve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Lower — smaller API surface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Steeper initially — richer subsystem set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Best fit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Very simple, ultra-constrained tasks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Connected products needing a full platform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</a:tr>
            </a:tbl>
          </a:graphicData>
        </a:graphic>
      </p:graphicFrame>
      <p:sp>
        <p:nvSpPr>
          <p:cNvPr id="15" name="Text 12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Introducing Zephyr</a:t>
            </a:r>
            <a:endParaRPr lang="en-US" sz="1000" dirty="0"/>
          </a:p>
        </p:txBody>
      </p:sp>
      <p:sp>
        <p:nvSpPr>
          <p:cNvPr id="16" name="Text 13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1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22960" y="2697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00C2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777240" y="3063240"/>
            <a:ext cx="9875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Kernel, Scheduler &amp; Multithreading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822960" y="4160520"/>
            <a:ext cx="1828800" cy="0"/>
          </a:xfrm>
          <a:prstGeom prst="line">
            <a:avLst/>
          </a:prstGeom>
          <a:noFill/>
          <a:ln w="38100">
            <a:solidFill>
              <a:srgbClr val="00C2D1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22960" y="4343400"/>
            <a:ext cx="8961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9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Zephyr actually runs your code, one context switch at a time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10332720" y="791578"/>
            <a:ext cx="148133" cy="7406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7" name="Shape 5"/>
          <p:cNvSpPr/>
          <p:nvPr/>
        </p:nvSpPr>
        <p:spPr>
          <a:xfrm>
            <a:off x="10332720" y="1023323"/>
            <a:ext cx="148133" cy="7406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8" name="Shape 6"/>
          <p:cNvSpPr/>
          <p:nvPr/>
        </p:nvSpPr>
        <p:spPr>
          <a:xfrm>
            <a:off x="11007547" y="791578"/>
            <a:ext cx="148133" cy="7406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9" name="Shape 7"/>
          <p:cNvSpPr/>
          <p:nvPr/>
        </p:nvSpPr>
        <p:spPr>
          <a:xfrm>
            <a:off x="11007547" y="1023323"/>
            <a:ext cx="148133" cy="7406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0" name="Shape 8"/>
          <p:cNvSpPr/>
          <p:nvPr/>
        </p:nvSpPr>
        <p:spPr>
          <a:xfrm>
            <a:off x="10575658" y="548640"/>
            <a:ext cx="74066" cy="14813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1" name="Shape 9"/>
          <p:cNvSpPr/>
          <p:nvPr/>
        </p:nvSpPr>
        <p:spPr>
          <a:xfrm>
            <a:off x="10807403" y="548640"/>
            <a:ext cx="74066" cy="14813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2" name="Shape 10"/>
          <p:cNvSpPr/>
          <p:nvPr/>
        </p:nvSpPr>
        <p:spPr>
          <a:xfrm>
            <a:off x="10575658" y="1223467"/>
            <a:ext cx="74066" cy="14813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3" name="Shape 11"/>
          <p:cNvSpPr/>
          <p:nvPr/>
        </p:nvSpPr>
        <p:spPr>
          <a:xfrm>
            <a:off x="10807403" y="1223467"/>
            <a:ext cx="74066" cy="14813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4" name="Shape 12"/>
          <p:cNvSpPr/>
          <p:nvPr/>
        </p:nvSpPr>
        <p:spPr>
          <a:xfrm>
            <a:off x="10480853" y="696773"/>
            <a:ext cx="526694" cy="526694"/>
          </a:xfrm>
          <a:prstGeom prst="roundRect">
            <a:avLst>
              <a:gd name="adj" fmla="val 6944"/>
            </a:avLst>
          </a:prstGeom>
          <a:solidFill>
            <a:srgbClr val="00C2D1"/>
          </a:solidFill>
          <a:ln/>
        </p:spPr>
      </p:sp>
      <p:sp>
        <p:nvSpPr>
          <p:cNvPr id="15" name="Shape 13"/>
          <p:cNvSpPr/>
          <p:nvPr/>
        </p:nvSpPr>
        <p:spPr>
          <a:xfrm>
            <a:off x="10596726" y="812646"/>
            <a:ext cx="294949" cy="294949"/>
          </a:xfrm>
          <a:prstGeom prst="roundRect">
            <a:avLst>
              <a:gd name="adj" fmla="val 6200"/>
            </a:avLst>
          </a:prstGeom>
          <a:solidFill>
            <a:srgbClr val="FFFFF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17" name="Text 15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1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KERNEL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Zephyr Kernel: Overview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691640"/>
            <a:ext cx="105156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kernel is the core of Zephyr — it manages the CPU, memory, time and communication between threads.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primarily in C, with small architecture-specific assembly for context switching and interrupt entry/exit.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Exposes a single, consistent API regardless of the underlying CPU architecture.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above the kernel — including the "main" thread — actually runs as a Zephyr thread; there is no separate privileged "OS process."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to be entirely optional in parts: disable what you don't use (timers, heap, etc.) to shrink the image.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1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KERNEL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Kernel Services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49808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75538" y="2184273"/>
            <a:ext cx="251460" cy="40234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7" name="Shape 15"/>
          <p:cNvSpPr/>
          <p:nvPr/>
        </p:nvSpPr>
        <p:spPr>
          <a:xfrm>
            <a:off x="875538" y="2116379"/>
            <a:ext cx="251460" cy="4023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8" name="Shape 16"/>
          <p:cNvSpPr/>
          <p:nvPr/>
        </p:nvSpPr>
        <p:spPr>
          <a:xfrm>
            <a:off x="875538" y="2045970"/>
            <a:ext cx="251460" cy="40234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1389888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Threads</a:t>
            </a:r>
            <a:endParaRPr lang="en-US" sz="1400" dirty="0"/>
          </a:p>
        </p:txBody>
      </p:sp>
      <p:sp>
        <p:nvSpPr>
          <p:cNvPr id="20" name="Text 18"/>
          <p:cNvSpPr txBox="1"/>
          <p:nvPr/>
        </p:nvSpPr>
        <p:spPr>
          <a:xfrm>
            <a:off x="749808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Create, sleep, suspend, resume, join, priorities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4322064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23232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648962" y="2045970"/>
            <a:ext cx="251460" cy="251460"/>
          </a:xfrm>
          <a:prstGeom prst="ellipse">
            <a:avLst/>
          </a:prstGeom>
          <a:ln w="25400">
            <a:solidFill>
              <a:srgbClr val="00C2D1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774692" y="2091233"/>
            <a:ext cx="0" cy="80467"/>
          </a:xfrm>
          <a:prstGeom prst="line">
            <a:avLst/>
          </a:prstGeom>
          <a:noFill/>
          <a:ln w="25400">
            <a:solidFill>
              <a:srgbClr val="00C2D1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774692" y="2171700"/>
            <a:ext cx="55321" cy="0"/>
          </a:xfrm>
          <a:prstGeom prst="line">
            <a:avLst/>
          </a:prstGeom>
          <a:noFill/>
          <a:ln w="25400">
            <a:solidFill>
              <a:srgbClr val="00C2D1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5163312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Scheduler</a:t>
            </a:r>
            <a:endParaRPr lang="en-US" sz="1400" dirty="0"/>
          </a:p>
        </p:txBody>
      </p:sp>
      <p:sp>
        <p:nvSpPr>
          <p:cNvPr id="27" name="Text 25"/>
          <p:cNvSpPr txBox="1"/>
          <p:nvPr/>
        </p:nvSpPr>
        <p:spPr>
          <a:xfrm>
            <a:off x="4523232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Decides which ready thread runs on the CPU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8095488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8296656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22386" y="2083689"/>
            <a:ext cx="150876" cy="150876"/>
          </a:xfrm>
          <a:prstGeom prst="ellipse">
            <a:avLst/>
          </a:prstGeom>
          <a:ln w="31750">
            <a:solidFill>
              <a:srgbClr val="00C2D1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522970" y="2033397"/>
            <a:ext cx="150876" cy="150876"/>
          </a:xfrm>
          <a:prstGeom prst="ellipse">
            <a:avLst/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8936736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Synchronization</a:t>
            </a:r>
            <a:endParaRPr lang="en-US" sz="1400" dirty="0"/>
          </a:p>
        </p:txBody>
      </p:sp>
      <p:sp>
        <p:nvSpPr>
          <p:cNvPr id="33" name="Text 31"/>
          <p:cNvSpPr txBox="1"/>
          <p:nvPr/>
        </p:nvSpPr>
        <p:spPr>
          <a:xfrm>
            <a:off x="8296656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Mutexes, semaphores, condition variables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548640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749808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75538" y="4322826"/>
            <a:ext cx="251460" cy="251460"/>
          </a:xfrm>
          <a:prstGeom prst="blockArc">
            <a:avLst>
              <a:gd name="adj1" fmla="val 12000000"/>
              <a:gd name="adj2" fmla="val 20400000"/>
            </a:avLst>
          </a:prstGeom>
          <a:solidFill>
            <a:srgbClr val="00C2D1"/>
          </a:solidFill>
          <a:ln/>
        </p:spPr>
      </p:sp>
      <p:sp>
        <p:nvSpPr>
          <p:cNvPr id="37" name="Shape 35"/>
          <p:cNvSpPr/>
          <p:nvPr/>
        </p:nvSpPr>
        <p:spPr>
          <a:xfrm>
            <a:off x="983666" y="4511421"/>
            <a:ext cx="35204" cy="35204"/>
          </a:xfrm>
          <a:prstGeom prst="ellipse">
            <a:avLst/>
          </a:prstGeom>
          <a:solidFill>
            <a:srgbClr val="00C2D1"/>
          </a:solidFill>
          <a:ln/>
        </p:spPr>
      </p:sp>
      <p:sp>
        <p:nvSpPr>
          <p:cNvPr id="38" name="Text 36"/>
          <p:cNvSpPr txBox="1"/>
          <p:nvPr/>
        </p:nvSpPr>
        <p:spPr>
          <a:xfrm>
            <a:off x="1389888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Passing</a:t>
            </a:r>
            <a:endParaRPr lang="en-US" sz="1400" dirty="0"/>
          </a:p>
        </p:txBody>
      </p:sp>
      <p:sp>
        <p:nvSpPr>
          <p:cNvPr id="39" name="Text 37"/>
          <p:cNvSpPr txBox="1"/>
          <p:nvPr/>
        </p:nvSpPr>
        <p:spPr>
          <a:xfrm>
            <a:off x="749808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queues, mailboxes, pipes, FIFOs/LIFOs</a:t>
            </a:r>
            <a:endParaRPr lang="en-US" sz="1150" dirty="0"/>
          </a:p>
        </p:txBody>
      </p:sp>
      <p:sp>
        <p:nvSpPr>
          <p:cNvPr id="40" name="Shape 38"/>
          <p:cNvSpPr/>
          <p:nvPr/>
        </p:nvSpPr>
        <p:spPr>
          <a:xfrm>
            <a:off x="4322064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4523232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648962" y="4322826"/>
            <a:ext cx="251460" cy="251460"/>
          </a:xfrm>
          <a:prstGeom prst="ellipse">
            <a:avLst/>
          </a:prstGeom>
          <a:ln w="31750">
            <a:solidFill>
              <a:srgbClr val="00C2D1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4739488" y="4413352"/>
            <a:ext cx="70409" cy="70409"/>
          </a:xfrm>
          <a:prstGeom prst="ellipse">
            <a:avLst/>
          </a:prstGeom>
          <a:solidFill>
            <a:srgbClr val="00C2D1"/>
          </a:solidFill>
          <a:ln/>
        </p:spPr>
      </p:sp>
      <p:sp>
        <p:nvSpPr>
          <p:cNvPr id="44" name="Text 42"/>
          <p:cNvSpPr txBox="1"/>
          <p:nvPr/>
        </p:nvSpPr>
        <p:spPr>
          <a:xfrm>
            <a:off x="5163312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Timers</a:t>
            </a:r>
            <a:endParaRPr lang="en-US" sz="1400" dirty="0"/>
          </a:p>
        </p:txBody>
      </p:sp>
      <p:sp>
        <p:nvSpPr>
          <p:cNvPr id="45" name="Text 43"/>
          <p:cNvSpPr txBox="1"/>
          <p:nvPr/>
        </p:nvSpPr>
        <p:spPr>
          <a:xfrm>
            <a:off x="4523232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One-shot &amp; periodic kernel timers, delayed work</a:t>
            </a:r>
            <a:endParaRPr lang="en-US" sz="1150" dirty="0"/>
          </a:p>
        </p:txBody>
      </p:sp>
      <p:sp>
        <p:nvSpPr>
          <p:cNvPr id="46" name="Shape 44"/>
          <p:cNvSpPr/>
          <p:nvPr/>
        </p:nvSpPr>
        <p:spPr>
          <a:xfrm>
            <a:off x="8095488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8296656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8422386" y="4397057"/>
            <a:ext cx="45263" cy="22631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9" name="Shape 47"/>
          <p:cNvSpPr/>
          <p:nvPr/>
        </p:nvSpPr>
        <p:spPr>
          <a:xfrm>
            <a:off x="8422386" y="4467868"/>
            <a:ext cx="45263" cy="22631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50" name="Shape 48"/>
          <p:cNvSpPr/>
          <p:nvPr/>
        </p:nvSpPr>
        <p:spPr>
          <a:xfrm>
            <a:off x="8628583" y="4397057"/>
            <a:ext cx="45263" cy="22631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51" name="Shape 49"/>
          <p:cNvSpPr/>
          <p:nvPr/>
        </p:nvSpPr>
        <p:spPr>
          <a:xfrm>
            <a:off x="8628583" y="4467868"/>
            <a:ext cx="45263" cy="22631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52" name="Shape 50"/>
          <p:cNvSpPr/>
          <p:nvPr/>
        </p:nvSpPr>
        <p:spPr>
          <a:xfrm>
            <a:off x="8496617" y="4322826"/>
            <a:ext cx="22631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53" name="Shape 51"/>
          <p:cNvSpPr/>
          <p:nvPr/>
        </p:nvSpPr>
        <p:spPr>
          <a:xfrm>
            <a:off x="8567428" y="4322826"/>
            <a:ext cx="22631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54" name="Shape 52"/>
          <p:cNvSpPr/>
          <p:nvPr/>
        </p:nvSpPr>
        <p:spPr>
          <a:xfrm>
            <a:off x="8496617" y="4529023"/>
            <a:ext cx="22631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55" name="Shape 53"/>
          <p:cNvSpPr/>
          <p:nvPr/>
        </p:nvSpPr>
        <p:spPr>
          <a:xfrm>
            <a:off x="8567428" y="4529023"/>
            <a:ext cx="22631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56" name="Shape 54"/>
          <p:cNvSpPr/>
          <p:nvPr/>
        </p:nvSpPr>
        <p:spPr>
          <a:xfrm>
            <a:off x="8467649" y="4368089"/>
            <a:ext cx="160934" cy="160934"/>
          </a:xfrm>
          <a:prstGeom prst="roundRect">
            <a:avLst>
              <a:gd name="adj" fmla="val 22727"/>
            </a:avLst>
          </a:prstGeom>
          <a:solidFill>
            <a:srgbClr val="00C2D1"/>
          </a:solidFill>
          <a:ln/>
        </p:spPr>
      </p:sp>
      <p:sp>
        <p:nvSpPr>
          <p:cNvPr id="57" name="Shape 55"/>
          <p:cNvSpPr/>
          <p:nvPr/>
        </p:nvSpPr>
        <p:spPr>
          <a:xfrm>
            <a:off x="8503054" y="4403494"/>
            <a:ext cx="90123" cy="90123"/>
          </a:xfrm>
          <a:prstGeom prst="roundRect">
            <a:avLst>
              <a:gd name="adj" fmla="val 20292"/>
            </a:avLst>
          </a:prstGeom>
          <a:solidFill>
            <a:srgbClr val="FFFFFF"/>
          </a:solidFill>
          <a:ln/>
        </p:spPr>
      </p:sp>
      <p:sp>
        <p:nvSpPr>
          <p:cNvPr id="58" name="Text 56"/>
          <p:cNvSpPr txBox="1"/>
          <p:nvPr/>
        </p:nvSpPr>
        <p:spPr>
          <a:xfrm>
            <a:off x="8936736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Management</a:t>
            </a:r>
            <a:endParaRPr lang="en-US" sz="1400" dirty="0"/>
          </a:p>
        </p:txBody>
      </p:sp>
      <p:sp>
        <p:nvSpPr>
          <p:cNvPr id="59" name="Text 57"/>
          <p:cNvSpPr txBox="1"/>
          <p:nvPr/>
        </p:nvSpPr>
        <p:spPr>
          <a:xfrm>
            <a:off x="8296656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Heaps, memory slabs/pools, stack allocation</a:t>
            </a:r>
            <a:endParaRPr lang="en-US" sz="1150" dirty="0"/>
          </a:p>
        </p:txBody>
      </p:sp>
      <p:sp>
        <p:nvSpPr>
          <p:cNvPr id="60" name="Text 58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61" name="Text 59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1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KERNEL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Kernel Design Types — Where Zephyr Fits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83080"/>
            <a:ext cx="3517392" cy="3063240"/>
          </a:xfrm>
          <a:prstGeom prst="roundRect">
            <a:avLst>
              <a:gd name="adj" fmla="val 2388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49808" y="196596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64108" y="2080260"/>
            <a:ext cx="228600" cy="228600"/>
          </a:xfrm>
          <a:prstGeom prst="roundRect">
            <a:avLst>
              <a:gd name="adj" fmla="val 12000"/>
            </a:avLst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4108" y="2194560"/>
            <a:ext cx="228600" cy="0"/>
          </a:xfrm>
          <a:prstGeom prst="line">
            <a:avLst/>
          </a:prstGeom>
          <a:noFill/>
          <a:ln w="19050">
            <a:solidFill>
              <a:srgbClr val="1F4E7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78408" y="2080260"/>
            <a:ext cx="0" cy="228600"/>
          </a:xfrm>
          <a:prstGeom prst="line">
            <a:avLst/>
          </a:prstGeom>
          <a:noFill/>
          <a:ln w="19050">
            <a:solidFill>
              <a:srgbClr val="1F4E79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1344168" y="1929384"/>
            <a:ext cx="2557272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Monolithic Kernel</a:t>
            </a:r>
            <a:endParaRPr lang="en-US" sz="1450" dirty="0"/>
          </a:p>
        </p:txBody>
      </p:sp>
      <p:sp>
        <p:nvSpPr>
          <p:cNvPr id="20" name="Text 18"/>
          <p:cNvSpPr txBox="1"/>
          <p:nvPr/>
        </p:nvSpPr>
        <p:spPr>
          <a:xfrm>
            <a:off x="749808" y="2496312"/>
            <a:ext cx="311505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OS services (drivers, file systems, networking) run in one privileged address space. Fast, but a bug anywhere can crash everything. (e.g. traditional Linux kernel)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322064" y="1783080"/>
            <a:ext cx="3517392" cy="3063240"/>
          </a:xfrm>
          <a:prstGeom prst="roundRect">
            <a:avLst>
              <a:gd name="adj" fmla="val 2388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23232" y="196596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637532" y="2080260"/>
            <a:ext cx="228600" cy="228600"/>
          </a:xfrm>
          <a:prstGeom prst="roundRect">
            <a:avLst>
              <a:gd name="adj" fmla="val 12000"/>
            </a:avLst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637532" y="2194560"/>
            <a:ext cx="228600" cy="0"/>
          </a:xfrm>
          <a:prstGeom prst="line">
            <a:avLst/>
          </a:prstGeom>
          <a:noFill/>
          <a:ln w="19050">
            <a:solidFill>
              <a:srgbClr val="1F4E7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751832" y="2080260"/>
            <a:ext cx="0" cy="228600"/>
          </a:xfrm>
          <a:prstGeom prst="line">
            <a:avLst/>
          </a:prstGeom>
          <a:noFill/>
          <a:ln w="19050">
            <a:solidFill>
              <a:srgbClr val="1F4E79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5117592" y="1929384"/>
            <a:ext cx="2557272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Microkernel</a:t>
            </a:r>
            <a:endParaRPr lang="en-US" sz="1450" dirty="0"/>
          </a:p>
        </p:txBody>
      </p:sp>
      <p:sp>
        <p:nvSpPr>
          <p:cNvPr id="27" name="Text 25"/>
          <p:cNvSpPr txBox="1"/>
          <p:nvPr/>
        </p:nvSpPr>
        <p:spPr>
          <a:xfrm>
            <a:off x="4523232" y="2496312"/>
            <a:ext cx="311505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the bare minimum (scheduling, IPC, low-level memory) runs privileged; drivers &amp; services run as separate isolated processes. More robust, but message-passing adds overhead.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8095488" y="1783080"/>
            <a:ext cx="3517392" cy="3063240"/>
          </a:xfrm>
          <a:prstGeom prst="roundRect">
            <a:avLst>
              <a:gd name="adj" fmla="val 2388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8296656" y="196596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0956" y="2080260"/>
            <a:ext cx="228600" cy="228600"/>
          </a:xfrm>
          <a:prstGeom prst="roundRect">
            <a:avLst>
              <a:gd name="adj" fmla="val 12000"/>
            </a:avLst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410956" y="2194560"/>
            <a:ext cx="228600" cy="0"/>
          </a:xfrm>
          <a:prstGeom prst="line">
            <a:avLst/>
          </a:prstGeom>
          <a:noFill/>
          <a:ln w="19050">
            <a:solidFill>
              <a:srgbClr val="1F4E7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525256" y="2080260"/>
            <a:ext cx="0" cy="228600"/>
          </a:xfrm>
          <a:prstGeom prst="line">
            <a:avLst/>
          </a:prstGeom>
          <a:noFill/>
          <a:ln w="19050">
            <a:solidFill>
              <a:srgbClr val="1F4E79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8891016" y="1929384"/>
            <a:ext cx="2557272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Zephyr's Approach</a:t>
            </a:r>
            <a:endParaRPr lang="en-US" sz="1450" dirty="0"/>
          </a:p>
        </p:txBody>
      </p:sp>
      <p:sp>
        <p:nvSpPr>
          <p:cNvPr id="34" name="Text 32"/>
          <p:cNvSpPr txBox="1"/>
          <p:nvPr/>
        </p:nvSpPr>
        <p:spPr>
          <a:xfrm>
            <a:off x="8296656" y="2496312"/>
            <a:ext cx="311505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configurable, unified-image real-time kernel: single shared address space by default (fast, low overhead) with optional userspace/MPU isolation for untrusted threads when needed.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548640" y="5029200"/>
            <a:ext cx="11064240" cy="1051560"/>
          </a:xfrm>
          <a:prstGeom prst="roundRect">
            <a:avLst>
              <a:gd name="adj" fmla="val 6087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36" name="Text 34"/>
          <p:cNvSpPr txBox="1"/>
          <p:nvPr/>
        </p:nvSpPr>
        <p:spPr>
          <a:xfrm>
            <a:off x="822960" y="5029200"/>
            <a:ext cx="10515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Takeaway:  </a:t>
            </a:r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Zephyr behaves like a compact monolithic real-time kernel by default for speed, but can enable memory-protected "userspace" threads for safety-critical isolation — the best of both worlds, configured per project.</a:t>
            </a:r>
            <a:endParaRPr lang="en-US" sz="1300" dirty="0"/>
          </a:p>
        </p:txBody>
      </p:sp>
      <p:sp>
        <p:nvSpPr>
          <p:cNvPr id="37" name="Text 35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38" name="Text 36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SCHEDULER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Zephyr Scheduler: Overview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691640"/>
            <a:ext cx="105156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scheduler decides which of the ready threads gets the CPU at any given moment.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Zephyr's scheduler is priority-based and supports both preemptive and cooperative threads side by side.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thread is assigned a numeric priority; lower numbers mean higher priority in Zephyr's convention.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scheduling algorithms are selectable at build time via Kconfig: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 linked-list scheduler — smallest footprint, good for a handful of threads.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Red-black tree (scalable) scheduler — better performance with many threads.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Multi-queue scheduler — O(1) selection using priority-indexed queues.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1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SCHEDULER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Cooperative vs. Preemptive Threads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691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Zephyr splits the priority space into two bands: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1097280" y="2468880"/>
            <a:ext cx="4983480" cy="822960"/>
          </a:xfrm>
          <a:prstGeom prst="rect">
            <a:avLst/>
          </a:prstGeom>
          <a:solidFill>
            <a:srgbClr val="0B1F3A"/>
          </a:solidFill>
          <a:ln/>
        </p:spPr>
      </p:sp>
      <p:sp>
        <p:nvSpPr>
          <p:cNvPr id="16" name="Shape 14"/>
          <p:cNvSpPr/>
          <p:nvPr/>
        </p:nvSpPr>
        <p:spPr>
          <a:xfrm>
            <a:off x="6080760" y="2468880"/>
            <a:ext cx="4983480" cy="822960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1097280" y="2468880"/>
            <a:ext cx="4983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COOPERATIVE</a:t>
            </a:r>
            <a:endParaRPr lang="en-US" sz="14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priorities  (e.g. -16 ... -1)</a:t>
            </a:r>
            <a:endParaRPr lang="en-US" sz="1400" dirty="0"/>
          </a:p>
        </p:txBody>
      </p:sp>
      <p:sp>
        <p:nvSpPr>
          <p:cNvPr id="18" name="Text 16"/>
          <p:cNvSpPr txBox="1"/>
          <p:nvPr/>
        </p:nvSpPr>
        <p:spPr>
          <a:xfrm>
            <a:off x="6080760" y="2468880"/>
            <a:ext cx="4983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PREEMPTIVE</a:t>
            </a:r>
            <a:endParaRPr lang="en-US" sz="14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Non-negative priorities  (0 ... 15)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1097280" y="21488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priority</a:t>
            </a:r>
            <a:endParaRPr lang="en-US" sz="1100" dirty="0"/>
          </a:p>
        </p:txBody>
      </p:sp>
      <p:sp>
        <p:nvSpPr>
          <p:cNvPr id="20" name="Text 18"/>
          <p:cNvSpPr txBox="1"/>
          <p:nvPr/>
        </p:nvSpPr>
        <p:spPr>
          <a:xfrm>
            <a:off x="8321040" y="21488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Lowest priority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48640" y="3611880"/>
            <a:ext cx="5404104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49808" y="379476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64108" y="3909060"/>
            <a:ext cx="228600" cy="228600"/>
          </a:xfrm>
          <a:prstGeom prst="ellipse">
            <a:avLst/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46404" y="3991356"/>
            <a:ext cx="64008" cy="64008"/>
          </a:xfrm>
          <a:prstGeom prst="ellipse">
            <a:avLst/>
          </a:prstGeom>
          <a:solidFill>
            <a:srgbClr val="1F4E79"/>
          </a:solidFill>
          <a:ln/>
        </p:spPr>
      </p:sp>
      <p:sp>
        <p:nvSpPr>
          <p:cNvPr id="25" name="Text 23"/>
          <p:cNvSpPr txBox="1"/>
          <p:nvPr/>
        </p:nvSpPr>
        <p:spPr>
          <a:xfrm>
            <a:off x="1344168" y="3758184"/>
            <a:ext cx="44439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Cooperative Threads</a:t>
            </a:r>
            <a:endParaRPr lang="en-US" sz="1500" dirty="0"/>
          </a:p>
        </p:txBody>
      </p:sp>
      <p:sp>
        <p:nvSpPr>
          <p:cNvPr id="26" name="Text 24"/>
          <p:cNvSpPr txBox="1"/>
          <p:nvPr/>
        </p:nvSpPr>
        <p:spPr>
          <a:xfrm>
            <a:off x="749808" y="4325112"/>
            <a:ext cx="500176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until they explicitly yield, sleep, or block on a kernel object — never preempted by lower or equal priority. Ideal for tight, uninterruptible sequences.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6208776" y="3611880"/>
            <a:ext cx="5404104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409944" y="379476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524244" y="3909060"/>
            <a:ext cx="228600" cy="228600"/>
          </a:xfrm>
          <a:prstGeom prst="ellipse">
            <a:avLst/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606540" y="3991356"/>
            <a:ext cx="64008" cy="64008"/>
          </a:xfrm>
          <a:prstGeom prst="ellipse">
            <a:avLst/>
          </a:prstGeom>
          <a:solidFill>
            <a:srgbClr val="1F4E79"/>
          </a:solidFill>
          <a:ln/>
        </p:spPr>
      </p:sp>
      <p:sp>
        <p:nvSpPr>
          <p:cNvPr id="31" name="Text 29"/>
          <p:cNvSpPr txBox="1"/>
          <p:nvPr/>
        </p:nvSpPr>
        <p:spPr>
          <a:xfrm>
            <a:off x="7004304" y="3758184"/>
            <a:ext cx="44439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Preemptive Threads</a:t>
            </a:r>
            <a:endParaRPr lang="en-US" sz="1500" dirty="0"/>
          </a:p>
        </p:txBody>
      </p:sp>
      <p:sp>
        <p:nvSpPr>
          <p:cNvPr id="32" name="Text 30"/>
          <p:cNvSpPr txBox="1"/>
          <p:nvPr/>
        </p:nvSpPr>
        <p:spPr>
          <a:xfrm>
            <a:off x="6409944" y="4325112"/>
            <a:ext cx="500176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be interrupted at any time by a higher-priority ready thread, or by the scheduler's time-slicing if enabled. Ideal for general application logic.</a:t>
            </a:r>
            <a:endParaRPr lang="en-US" sz="1250" dirty="0"/>
          </a:p>
        </p:txBody>
      </p:sp>
      <p:sp>
        <p:nvSpPr>
          <p:cNvPr id="33" name="Text 31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34" name="Text 32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1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SCHEDULER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the Scheduler Picks the Next Thread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828800"/>
            <a:ext cx="3200400" cy="914400"/>
          </a:xfrm>
          <a:prstGeom prst="roundRect">
            <a:avLst>
              <a:gd name="adj" fmla="val 7000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15" name="Text 13"/>
          <p:cNvSpPr txBox="1"/>
          <p:nvPr/>
        </p:nvSpPr>
        <p:spPr>
          <a:xfrm>
            <a:off x="594360" y="182880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Thread A</a:t>
            </a:r>
            <a:endParaRPr lang="en-US" sz="12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2</a:t>
            </a:r>
            <a:endParaRPr lang="en-US" sz="12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(READY)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2971800"/>
            <a:ext cx="3200400" cy="914400"/>
          </a:xfrm>
          <a:prstGeom prst="roundRect">
            <a:avLst>
              <a:gd name="adj" fmla="val 7000"/>
            </a:avLst>
          </a:prstGeom>
          <a:solidFill>
            <a:srgbClr val="00C2D1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17" name="Text 15"/>
          <p:cNvSpPr txBox="1"/>
          <p:nvPr/>
        </p:nvSpPr>
        <p:spPr>
          <a:xfrm>
            <a:off x="594360" y="297180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Thread B</a:t>
            </a:r>
            <a:endParaRPr lang="en-US" sz="12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0</a:t>
            </a:r>
            <a:endParaRPr lang="en-US" sz="12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(READY)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4114800"/>
            <a:ext cx="3200400" cy="914400"/>
          </a:xfrm>
          <a:prstGeom prst="roundRect">
            <a:avLst>
              <a:gd name="adj" fmla="val 7000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19" name="Text 17"/>
          <p:cNvSpPr txBox="1"/>
          <p:nvPr/>
        </p:nvSpPr>
        <p:spPr>
          <a:xfrm>
            <a:off x="594360" y="411480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Thread C</a:t>
            </a:r>
            <a:endParaRPr lang="en-US" sz="12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5</a:t>
            </a:r>
            <a:endParaRPr lang="en-US" sz="12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(READY)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794760" y="2286000"/>
            <a:ext cx="1234440" cy="1143000"/>
          </a:xfrm>
          <a:prstGeom prst="line">
            <a:avLst/>
          </a:prstGeom>
          <a:noFill/>
          <a:ln w="22225">
            <a:solidFill>
              <a:srgbClr val="5B6B8C"/>
            </a:solidFill>
            <a:prstDash val="solid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3794760" y="3429000"/>
            <a:ext cx="1234440" cy="0"/>
          </a:xfrm>
          <a:prstGeom prst="line">
            <a:avLst/>
          </a:prstGeom>
          <a:noFill/>
          <a:ln w="31750">
            <a:solidFill>
              <a:srgbClr val="00C2D1"/>
            </a:solidFill>
            <a:prstDash val="solid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3794760" y="4572000"/>
            <a:ext cx="1234440" cy="-1143000"/>
          </a:xfrm>
          <a:prstGeom prst="line">
            <a:avLst/>
          </a:prstGeom>
          <a:noFill/>
          <a:ln w="22225">
            <a:solidFill>
              <a:srgbClr val="5B6B8C"/>
            </a:solidFill>
            <a:prstDash val="solid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5074920" y="2971800"/>
            <a:ext cx="2834640" cy="914400"/>
          </a:xfrm>
          <a:prstGeom prst="roundRect">
            <a:avLst>
              <a:gd name="adj" fmla="val 7000"/>
            </a:avLst>
          </a:prstGeom>
          <a:solidFill>
            <a:srgbClr val="0B1F3A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24" name="Text 22"/>
          <p:cNvSpPr txBox="1"/>
          <p:nvPr/>
        </p:nvSpPr>
        <p:spPr>
          <a:xfrm>
            <a:off x="5120640" y="297180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Scheduler</a:t>
            </a:r>
            <a:endParaRPr lang="en-US" sz="12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(picks lowest</a:t>
            </a:r>
            <a:endParaRPr lang="en-US" sz="12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number)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7955280" y="3429000"/>
            <a:ext cx="1280160" cy="0"/>
          </a:xfrm>
          <a:prstGeom prst="line">
            <a:avLst/>
          </a:prstGeom>
          <a:noFill/>
          <a:ln w="31750">
            <a:solidFill>
              <a:srgbClr val="00C2D1"/>
            </a:solidFill>
            <a:prstDash val="solid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9281160" y="2971800"/>
            <a:ext cx="2377440" cy="914400"/>
          </a:xfrm>
          <a:prstGeom prst="roundRect">
            <a:avLst>
              <a:gd name="adj" fmla="val 7000"/>
            </a:avLst>
          </a:prstGeom>
          <a:solidFill>
            <a:srgbClr val="1F4E79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27" name="Text 25"/>
          <p:cNvSpPr txBox="1"/>
          <p:nvPr/>
        </p:nvSpPr>
        <p:spPr>
          <a:xfrm>
            <a:off x="9326880" y="297180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</a:t>
            </a:r>
            <a:endParaRPr lang="en-US" sz="12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Thread B</a:t>
            </a:r>
            <a:endParaRPr lang="en-US" sz="1250" dirty="0"/>
          </a:p>
        </p:txBody>
      </p:sp>
      <p:sp>
        <p:nvSpPr>
          <p:cNvPr id="28" name="Text 26"/>
          <p:cNvSpPr txBox="1"/>
          <p:nvPr/>
        </p:nvSpPr>
        <p:spPr>
          <a:xfrm>
            <a:off x="548640" y="534924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Rule: among all READY threads, the scheduler always runs the one with the numerically lowest (= highest) priority. Equal-priority preemptive threads share time via round-robin time-slicing if enabled.</a:t>
            </a:r>
            <a:endParaRPr lang="en-US" sz="1300" dirty="0"/>
          </a:p>
        </p:txBody>
      </p:sp>
      <p:sp>
        <p:nvSpPr>
          <p:cNvPr id="29" name="Text 27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30" name="Text 28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22960" y="2697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00C2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777240" y="3063240"/>
            <a:ext cx="9875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Understanding RTOS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822960" y="4160520"/>
            <a:ext cx="1828800" cy="0"/>
          </a:xfrm>
          <a:prstGeom prst="line">
            <a:avLst/>
          </a:prstGeom>
          <a:noFill/>
          <a:ln w="38100">
            <a:solidFill>
              <a:srgbClr val="00C2D1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22960" y="434340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9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 before diving into Zephyr itself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10332720" y="791578"/>
            <a:ext cx="148133" cy="7406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7" name="Shape 5"/>
          <p:cNvSpPr/>
          <p:nvPr/>
        </p:nvSpPr>
        <p:spPr>
          <a:xfrm>
            <a:off x="10332720" y="1023323"/>
            <a:ext cx="148133" cy="7406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8" name="Shape 6"/>
          <p:cNvSpPr/>
          <p:nvPr/>
        </p:nvSpPr>
        <p:spPr>
          <a:xfrm>
            <a:off x="11007547" y="791578"/>
            <a:ext cx="148133" cy="7406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9" name="Shape 7"/>
          <p:cNvSpPr/>
          <p:nvPr/>
        </p:nvSpPr>
        <p:spPr>
          <a:xfrm>
            <a:off x="11007547" y="1023323"/>
            <a:ext cx="148133" cy="7406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0" name="Shape 8"/>
          <p:cNvSpPr/>
          <p:nvPr/>
        </p:nvSpPr>
        <p:spPr>
          <a:xfrm>
            <a:off x="10575658" y="548640"/>
            <a:ext cx="74066" cy="14813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1" name="Shape 9"/>
          <p:cNvSpPr/>
          <p:nvPr/>
        </p:nvSpPr>
        <p:spPr>
          <a:xfrm>
            <a:off x="10807403" y="548640"/>
            <a:ext cx="74066" cy="14813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2" name="Shape 10"/>
          <p:cNvSpPr/>
          <p:nvPr/>
        </p:nvSpPr>
        <p:spPr>
          <a:xfrm>
            <a:off x="10575658" y="1223467"/>
            <a:ext cx="74066" cy="14813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3" name="Shape 11"/>
          <p:cNvSpPr/>
          <p:nvPr/>
        </p:nvSpPr>
        <p:spPr>
          <a:xfrm>
            <a:off x="10807403" y="1223467"/>
            <a:ext cx="74066" cy="14813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4" name="Shape 12"/>
          <p:cNvSpPr/>
          <p:nvPr/>
        </p:nvSpPr>
        <p:spPr>
          <a:xfrm>
            <a:off x="10480853" y="696773"/>
            <a:ext cx="526694" cy="526694"/>
          </a:xfrm>
          <a:prstGeom prst="roundRect">
            <a:avLst>
              <a:gd name="adj" fmla="val 6944"/>
            </a:avLst>
          </a:prstGeom>
          <a:solidFill>
            <a:srgbClr val="00C2D1"/>
          </a:solidFill>
          <a:ln/>
        </p:spPr>
      </p:sp>
      <p:sp>
        <p:nvSpPr>
          <p:cNvPr id="15" name="Shape 13"/>
          <p:cNvSpPr/>
          <p:nvPr/>
        </p:nvSpPr>
        <p:spPr>
          <a:xfrm>
            <a:off x="10596726" y="812646"/>
            <a:ext cx="294949" cy="294949"/>
          </a:xfrm>
          <a:prstGeom prst="roundRect">
            <a:avLst>
              <a:gd name="adj" fmla="val 6200"/>
            </a:avLst>
          </a:prstGeom>
          <a:solidFill>
            <a:srgbClr val="FFFFF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17" name="Text 15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MULTITHREADING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Thread Lifecycle &amp; States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4572000" y="1783080"/>
            <a:ext cx="2286000" cy="868680"/>
          </a:xfrm>
          <a:prstGeom prst="roundRect">
            <a:avLst>
              <a:gd name="adj" fmla="val 7368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15" name="Text 13"/>
          <p:cNvSpPr txBox="1"/>
          <p:nvPr/>
        </p:nvSpPr>
        <p:spPr>
          <a:xfrm>
            <a:off x="4617720" y="178308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863840" y="1783080"/>
            <a:ext cx="2286000" cy="868680"/>
          </a:xfrm>
          <a:prstGeom prst="roundRect">
            <a:avLst>
              <a:gd name="adj" fmla="val 7368"/>
            </a:avLst>
          </a:prstGeom>
          <a:solidFill>
            <a:srgbClr val="00C2D1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17" name="Text 15"/>
          <p:cNvSpPr txBox="1"/>
          <p:nvPr/>
        </p:nvSpPr>
        <p:spPr>
          <a:xfrm>
            <a:off x="7909560" y="178308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863840" y="3520440"/>
            <a:ext cx="2286000" cy="868680"/>
          </a:xfrm>
          <a:prstGeom prst="roundRect">
            <a:avLst>
              <a:gd name="adj" fmla="val 7368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19" name="Text 17"/>
          <p:cNvSpPr txBox="1"/>
          <p:nvPr/>
        </p:nvSpPr>
        <p:spPr>
          <a:xfrm>
            <a:off x="7909560" y="352044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Waiting</a:t>
            </a:r>
            <a:endParaRPr lang="en-US" sz="13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(Blocked)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572000" y="5120640"/>
            <a:ext cx="2286000" cy="868680"/>
          </a:xfrm>
          <a:prstGeom prst="roundRect">
            <a:avLst>
              <a:gd name="adj" fmla="val 7368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21" name="Text 19"/>
          <p:cNvSpPr txBox="1"/>
          <p:nvPr/>
        </p:nvSpPr>
        <p:spPr>
          <a:xfrm>
            <a:off x="4617720" y="512064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Suspended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1280160" y="3520440"/>
            <a:ext cx="2286000" cy="868680"/>
          </a:xfrm>
          <a:prstGeom prst="roundRect">
            <a:avLst>
              <a:gd name="adj" fmla="val 7368"/>
            </a:avLst>
          </a:prstGeom>
          <a:solidFill>
            <a:srgbClr val="0B1F3A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23" name="Text 21"/>
          <p:cNvSpPr txBox="1"/>
          <p:nvPr/>
        </p:nvSpPr>
        <p:spPr>
          <a:xfrm>
            <a:off x="1325880" y="352044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Terminated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858000" y="2103120"/>
            <a:ext cx="960120" cy="0"/>
          </a:xfrm>
          <a:prstGeom prst="line">
            <a:avLst/>
          </a:prstGeom>
          <a:noFill/>
          <a:ln w="22225">
            <a:solidFill>
              <a:srgbClr val="5B6B8C"/>
            </a:solidFill>
            <a:prstDash val="solid"/>
            <a:tailEnd type="triangle"/>
          </a:ln>
        </p:spPr>
      </p:sp>
      <p:sp>
        <p:nvSpPr>
          <p:cNvPr id="25" name="Text 23"/>
          <p:cNvSpPr txBox="1"/>
          <p:nvPr/>
        </p:nvSpPr>
        <p:spPr>
          <a:xfrm>
            <a:off x="6720840" y="178308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scheduled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9006840" y="2651760"/>
            <a:ext cx="0" cy="822960"/>
          </a:xfrm>
          <a:prstGeom prst="line">
            <a:avLst/>
          </a:prstGeom>
          <a:noFill/>
          <a:ln w="22225">
            <a:solidFill>
              <a:srgbClr val="5B6B8C"/>
            </a:solidFill>
            <a:prstDash val="solid"/>
            <a:tailEnd type="triangle"/>
          </a:ln>
        </p:spPr>
      </p:sp>
      <p:sp>
        <p:nvSpPr>
          <p:cNvPr id="27" name="Text 25"/>
          <p:cNvSpPr txBox="1"/>
          <p:nvPr/>
        </p:nvSpPr>
        <p:spPr>
          <a:xfrm>
            <a:off x="9098280" y="278892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k_sem_take() /</a:t>
            </a:r>
            <a:endParaRPr lang="en-US" sz="9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9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k_sleep()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863840" y="3611880"/>
            <a:ext cx="-1005840" cy="-1097280"/>
          </a:xfrm>
          <a:prstGeom prst="line">
            <a:avLst/>
          </a:prstGeom>
          <a:noFill/>
          <a:ln w="22225">
            <a:solidFill>
              <a:srgbClr val="5B6B8C"/>
            </a:solidFill>
            <a:prstDash val="solid"/>
            <a:tailEnd type="triangle"/>
          </a:ln>
        </p:spPr>
      </p:sp>
      <p:sp>
        <p:nvSpPr>
          <p:cNvPr id="29" name="Text 27"/>
          <p:cNvSpPr txBox="1"/>
          <p:nvPr/>
        </p:nvSpPr>
        <p:spPr>
          <a:xfrm>
            <a:off x="6537960" y="288036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/ timeout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8595360" y="4389120"/>
            <a:ext cx="-1737360" cy="1097280"/>
          </a:xfrm>
          <a:prstGeom prst="line">
            <a:avLst/>
          </a:prstGeom>
          <a:noFill/>
          <a:ln w="22225">
            <a:solidFill>
              <a:srgbClr val="5B6B8C"/>
            </a:solidFill>
            <a:prstDash val="solid"/>
            <a:tailEnd type="triangle"/>
          </a:ln>
        </p:spPr>
      </p:sp>
      <p:sp>
        <p:nvSpPr>
          <p:cNvPr id="31" name="Text 29"/>
          <p:cNvSpPr txBox="1"/>
          <p:nvPr/>
        </p:nvSpPr>
        <p:spPr>
          <a:xfrm>
            <a:off x="7086600" y="470916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k_thread_suspend()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5532120" y="5120640"/>
            <a:ext cx="0" cy="-2468880"/>
          </a:xfrm>
          <a:prstGeom prst="line">
            <a:avLst/>
          </a:prstGeom>
          <a:noFill/>
          <a:ln w="22225">
            <a:solidFill>
              <a:srgbClr val="5B6B8C"/>
            </a:solidFill>
            <a:prstDash val="solid"/>
            <a:tailEnd type="triangle"/>
          </a:ln>
        </p:spPr>
      </p:sp>
      <p:sp>
        <p:nvSpPr>
          <p:cNvPr id="33" name="Text 31"/>
          <p:cNvSpPr txBox="1"/>
          <p:nvPr/>
        </p:nvSpPr>
        <p:spPr>
          <a:xfrm>
            <a:off x="3749040" y="374904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9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k_thread_resume()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572000" y="5440680"/>
            <a:ext cx="-1691640" cy="-1051560"/>
          </a:xfrm>
          <a:prstGeom prst="line">
            <a:avLst/>
          </a:prstGeom>
          <a:noFill/>
          <a:ln w="22225">
            <a:solidFill>
              <a:srgbClr val="F2A93B"/>
            </a:solidFill>
            <a:prstDash val="dash"/>
            <a:tailEnd type="triangle"/>
          </a:ln>
        </p:spPr>
      </p:sp>
      <p:sp>
        <p:nvSpPr>
          <p:cNvPr id="35" name="Text 33"/>
          <p:cNvSpPr txBox="1"/>
          <p:nvPr/>
        </p:nvSpPr>
        <p:spPr>
          <a:xfrm>
            <a:off x="2743200" y="47091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B88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k_thread_abort()</a:t>
            </a:r>
            <a:endParaRPr lang="en-US" sz="900" dirty="0"/>
          </a:p>
        </p:txBody>
      </p:sp>
      <p:sp>
        <p:nvSpPr>
          <p:cNvPr id="36" name="Text 34"/>
          <p:cNvSpPr txBox="1"/>
          <p:nvPr/>
        </p:nvSpPr>
        <p:spPr>
          <a:xfrm>
            <a:off x="548640" y="617220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k_thread_abort() may terminate a thread directly from any other state (dashed path shown as example)</a:t>
            </a:r>
            <a:endParaRPr lang="en-US" sz="1100" dirty="0"/>
          </a:p>
        </p:txBody>
      </p:sp>
      <p:sp>
        <p:nvSpPr>
          <p:cNvPr id="37" name="Text 35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38" name="Text 36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1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MULTITHREADING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Threads in Zephyr: The Basics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691640"/>
            <a:ext cx="105156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thread is the fundamental unit of execution in Zephyr — every piece of application logic runs inside one.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thread has its own: stack memory, priority, entry function, and thread control block (TCB) holding its saved CPU state.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Zephyr supports both preemptive and cooperative threads simultaneously in the same application.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is no hard limit on the number of threads besides available RAM — each stack is sized explicitly by the developer.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very first application code ("main") itself runs as a regular thread, created automatically at boot.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1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MULTITHREADING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Creating Threads: Static vs. Dynamic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83080"/>
            <a:ext cx="5404104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49808" y="196596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64108" y="2147743"/>
            <a:ext cx="41148" cy="2057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7" name="Shape 15"/>
          <p:cNvSpPr/>
          <p:nvPr/>
        </p:nvSpPr>
        <p:spPr>
          <a:xfrm>
            <a:off x="864108" y="2212116"/>
            <a:ext cx="41148" cy="2057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8" name="Shape 16"/>
          <p:cNvSpPr/>
          <p:nvPr/>
        </p:nvSpPr>
        <p:spPr>
          <a:xfrm>
            <a:off x="1051560" y="2147743"/>
            <a:ext cx="41148" cy="2057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9" name="Shape 17"/>
          <p:cNvSpPr/>
          <p:nvPr/>
        </p:nvSpPr>
        <p:spPr>
          <a:xfrm>
            <a:off x="1051560" y="2212116"/>
            <a:ext cx="41148" cy="2057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20" name="Shape 18"/>
          <p:cNvSpPr/>
          <p:nvPr/>
        </p:nvSpPr>
        <p:spPr>
          <a:xfrm>
            <a:off x="931591" y="2080260"/>
            <a:ext cx="20574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21" name="Shape 19"/>
          <p:cNvSpPr/>
          <p:nvPr/>
        </p:nvSpPr>
        <p:spPr>
          <a:xfrm>
            <a:off x="995964" y="2080260"/>
            <a:ext cx="20574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22" name="Shape 20"/>
          <p:cNvSpPr/>
          <p:nvPr/>
        </p:nvSpPr>
        <p:spPr>
          <a:xfrm>
            <a:off x="931591" y="2267712"/>
            <a:ext cx="20574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23" name="Shape 21"/>
          <p:cNvSpPr/>
          <p:nvPr/>
        </p:nvSpPr>
        <p:spPr>
          <a:xfrm>
            <a:off x="995964" y="2267712"/>
            <a:ext cx="20574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24" name="Shape 22"/>
          <p:cNvSpPr/>
          <p:nvPr/>
        </p:nvSpPr>
        <p:spPr>
          <a:xfrm>
            <a:off x="905256" y="2121408"/>
            <a:ext cx="146304" cy="146304"/>
          </a:xfrm>
          <a:prstGeom prst="roundRect">
            <a:avLst>
              <a:gd name="adj" fmla="val 25000"/>
            </a:avLst>
          </a:prstGeom>
          <a:solidFill>
            <a:srgbClr val="1F4E79"/>
          </a:solidFill>
          <a:ln/>
        </p:spPr>
      </p:sp>
      <p:sp>
        <p:nvSpPr>
          <p:cNvPr id="25" name="Shape 23"/>
          <p:cNvSpPr/>
          <p:nvPr/>
        </p:nvSpPr>
        <p:spPr>
          <a:xfrm>
            <a:off x="937443" y="2153595"/>
            <a:ext cx="81930" cy="81930"/>
          </a:xfrm>
          <a:prstGeom prst="roundRect">
            <a:avLst>
              <a:gd name="adj" fmla="val 22321"/>
            </a:avLst>
          </a:prstGeom>
          <a:solidFill>
            <a:srgbClr val="FFFFFF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1344168" y="1929384"/>
            <a:ext cx="4443984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Creation</a:t>
            </a:r>
            <a:endParaRPr lang="en-US" sz="1500" dirty="0"/>
          </a:p>
        </p:txBody>
      </p:sp>
      <p:sp>
        <p:nvSpPr>
          <p:cNvPr id="27" name="Text 25"/>
          <p:cNvSpPr txBox="1"/>
          <p:nvPr/>
        </p:nvSpPr>
        <p:spPr>
          <a:xfrm>
            <a:off x="749808" y="2496312"/>
            <a:ext cx="500176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K_THREAD_DEFINE() macro allocates the thread and its stack at compile time. Zero runtime heap use; the thread can even auto-start at boot. Preferred for most production embedded designs.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208776" y="1783080"/>
            <a:ext cx="5404104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409944" y="196596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524244" y="2147743"/>
            <a:ext cx="41148" cy="2057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1" name="Shape 29"/>
          <p:cNvSpPr/>
          <p:nvPr/>
        </p:nvSpPr>
        <p:spPr>
          <a:xfrm>
            <a:off x="6524244" y="2212116"/>
            <a:ext cx="41148" cy="2057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2" name="Shape 30"/>
          <p:cNvSpPr/>
          <p:nvPr/>
        </p:nvSpPr>
        <p:spPr>
          <a:xfrm>
            <a:off x="6711696" y="2147743"/>
            <a:ext cx="41148" cy="2057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3" name="Shape 31"/>
          <p:cNvSpPr/>
          <p:nvPr/>
        </p:nvSpPr>
        <p:spPr>
          <a:xfrm>
            <a:off x="6711696" y="2212116"/>
            <a:ext cx="41148" cy="2057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4" name="Shape 32"/>
          <p:cNvSpPr/>
          <p:nvPr/>
        </p:nvSpPr>
        <p:spPr>
          <a:xfrm>
            <a:off x="6591727" y="2080260"/>
            <a:ext cx="20574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5" name="Shape 33"/>
          <p:cNvSpPr/>
          <p:nvPr/>
        </p:nvSpPr>
        <p:spPr>
          <a:xfrm>
            <a:off x="6656100" y="2080260"/>
            <a:ext cx="20574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6" name="Shape 34"/>
          <p:cNvSpPr/>
          <p:nvPr/>
        </p:nvSpPr>
        <p:spPr>
          <a:xfrm>
            <a:off x="6591727" y="2267712"/>
            <a:ext cx="20574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7" name="Shape 35"/>
          <p:cNvSpPr/>
          <p:nvPr/>
        </p:nvSpPr>
        <p:spPr>
          <a:xfrm>
            <a:off x="6656100" y="2267712"/>
            <a:ext cx="20574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8" name="Shape 36"/>
          <p:cNvSpPr/>
          <p:nvPr/>
        </p:nvSpPr>
        <p:spPr>
          <a:xfrm>
            <a:off x="6565392" y="2121408"/>
            <a:ext cx="146304" cy="146304"/>
          </a:xfrm>
          <a:prstGeom prst="roundRect">
            <a:avLst>
              <a:gd name="adj" fmla="val 25000"/>
            </a:avLst>
          </a:prstGeom>
          <a:solidFill>
            <a:srgbClr val="1F4E79"/>
          </a:solidFill>
          <a:ln/>
        </p:spPr>
      </p:sp>
      <p:sp>
        <p:nvSpPr>
          <p:cNvPr id="39" name="Shape 37"/>
          <p:cNvSpPr/>
          <p:nvPr/>
        </p:nvSpPr>
        <p:spPr>
          <a:xfrm>
            <a:off x="6597579" y="2153595"/>
            <a:ext cx="81930" cy="81930"/>
          </a:xfrm>
          <a:prstGeom prst="roundRect">
            <a:avLst>
              <a:gd name="adj" fmla="val 22321"/>
            </a:avLst>
          </a:prstGeom>
          <a:solidFill>
            <a:srgbClr val="FFFFFF"/>
          </a:solidFill>
          <a:ln/>
        </p:spPr>
      </p:sp>
      <p:sp>
        <p:nvSpPr>
          <p:cNvPr id="40" name="Text 38"/>
          <p:cNvSpPr txBox="1"/>
          <p:nvPr/>
        </p:nvSpPr>
        <p:spPr>
          <a:xfrm>
            <a:off x="7004304" y="1929384"/>
            <a:ext cx="4443984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Creation</a:t>
            </a:r>
            <a:endParaRPr lang="en-US" sz="1500" dirty="0"/>
          </a:p>
        </p:txBody>
      </p:sp>
      <p:sp>
        <p:nvSpPr>
          <p:cNvPr id="41" name="Text 39"/>
          <p:cNvSpPr txBox="1"/>
          <p:nvPr/>
        </p:nvSpPr>
        <p:spPr>
          <a:xfrm>
            <a:off x="6409944" y="2496312"/>
            <a:ext cx="500176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k_thread_create() call allocates and starts a thread at runtime, using a stack you provide (often from k_thread_stack_alloc or a static array). Useful when thread count depends on runtime conditions.</a:t>
            </a:r>
            <a:endParaRPr lang="en-US" sz="1250" dirty="0"/>
          </a:p>
        </p:txBody>
      </p:sp>
      <p:sp>
        <p:nvSpPr>
          <p:cNvPr id="42" name="Shape 40"/>
          <p:cNvSpPr/>
          <p:nvPr/>
        </p:nvSpPr>
        <p:spPr>
          <a:xfrm>
            <a:off x="548640" y="4343400"/>
            <a:ext cx="11064240" cy="1737360"/>
          </a:xfrm>
          <a:prstGeom prst="roundRect">
            <a:avLst>
              <a:gd name="adj" fmla="val 3684"/>
            </a:avLst>
          </a:prstGeom>
          <a:solidFill>
            <a:srgbClr val="0B1F3A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43" name="Text 41"/>
          <p:cNvSpPr txBox="1"/>
          <p:nvPr/>
        </p:nvSpPr>
        <p:spPr>
          <a:xfrm>
            <a:off x="868680" y="4526280"/>
            <a:ext cx="10424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00C2D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K_THREAD_DEFINE(my_tid, STACK_SIZE, thread_entry, NULL, NULL, NULL,</a:t>
            </a:r>
            <a:endParaRPr lang="en-US" sz="14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00C2D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PRIORITY, 0, 0);</a:t>
            </a:r>
            <a:endParaRPr lang="en-US" sz="1400" dirty="0"/>
          </a:p>
        </p:txBody>
      </p:sp>
      <p:sp>
        <p:nvSpPr>
          <p:cNvPr id="44" name="Text 42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45" name="Text 43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1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MULTITHREADING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Thread Stack &amp; Control Block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691640"/>
            <a:ext cx="105156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Thread stack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dedicated block of RAM for that thread's local variables, function call frames, and saved registers during a context switch.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Undersized stacks cause silent corruption; Zephyr offers stack-overflow protection via guard pages/canaries on supported hardware.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Thread Control Block (TCB)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internal kernel structure (struct k_thread) tracking priority, state, saved stack pointer, timeout info, and scheduling metadata.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switch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the scheduler changes which thread runs, it saves the current thread's CPU registers into its TCB and restores the next thread's — an operation carefully optimized in Zephyr's architecture ports.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1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MULTITHREADING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Synchronization: Semaphores &amp; Mutexes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83080"/>
            <a:ext cx="3517392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49808" y="196596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64108" y="2114550"/>
            <a:ext cx="137160" cy="137160"/>
          </a:xfrm>
          <a:prstGeom prst="ellipse">
            <a:avLst/>
          </a:prstGeom>
          <a:ln w="31750">
            <a:solidFill>
              <a:srgbClr val="00C2D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55548" y="2068830"/>
            <a:ext cx="137160" cy="137160"/>
          </a:xfrm>
          <a:prstGeom prst="ellipse">
            <a:avLst/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1344168" y="1929384"/>
            <a:ext cx="255727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Semaphore</a:t>
            </a:r>
            <a:endParaRPr lang="en-US" sz="1450" dirty="0"/>
          </a:p>
        </p:txBody>
      </p:sp>
      <p:sp>
        <p:nvSpPr>
          <p:cNvPr id="19" name="Text 17"/>
          <p:cNvSpPr txBox="1"/>
          <p:nvPr/>
        </p:nvSpPr>
        <p:spPr>
          <a:xfrm>
            <a:off x="749808" y="2496312"/>
            <a:ext cx="311505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counting signal (k_sem) used to signal events between threads or ISRs, or to limit concurrent access to N resources. No concept of ownership.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322064" y="1783080"/>
            <a:ext cx="3517392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523232" y="196596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637532" y="2114550"/>
            <a:ext cx="137160" cy="137160"/>
          </a:xfrm>
          <a:prstGeom prst="ellipse">
            <a:avLst/>
          </a:prstGeom>
          <a:ln w="31750">
            <a:solidFill>
              <a:srgbClr val="00C2D1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728972" y="2068830"/>
            <a:ext cx="137160" cy="137160"/>
          </a:xfrm>
          <a:prstGeom prst="ellipse">
            <a:avLst/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5117592" y="1929384"/>
            <a:ext cx="255727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Mutex</a:t>
            </a:r>
            <a:endParaRPr lang="en-US" sz="1450" dirty="0"/>
          </a:p>
        </p:txBody>
      </p:sp>
      <p:sp>
        <p:nvSpPr>
          <p:cNvPr id="25" name="Text 23"/>
          <p:cNvSpPr txBox="1"/>
          <p:nvPr/>
        </p:nvSpPr>
        <p:spPr>
          <a:xfrm>
            <a:off x="4523232" y="2496312"/>
            <a:ext cx="311505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locking primitive (k_mutex) for protecting a shared resource, with ownership and priority inheritance to avoid priority inversion.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8095488" y="1783080"/>
            <a:ext cx="3517392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8296656" y="196596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410956" y="2114550"/>
            <a:ext cx="137160" cy="137160"/>
          </a:xfrm>
          <a:prstGeom prst="ellipse">
            <a:avLst/>
          </a:prstGeom>
          <a:ln w="31750">
            <a:solidFill>
              <a:srgbClr val="00C2D1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502396" y="2068830"/>
            <a:ext cx="137160" cy="137160"/>
          </a:xfrm>
          <a:prstGeom prst="ellipse">
            <a:avLst/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8891016" y="1929384"/>
            <a:ext cx="255727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Spinlock</a:t>
            </a:r>
            <a:endParaRPr lang="en-US" sz="1450" dirty="0"/>
          </a:p>
        </p:txBody>
      </p:sp>
      <p:sp>
        <p:nvSpPr>
          <p:cNvPr id="31" name="Text 29"/>
          <p:cNvSpPr txBox="1"/>
          <p:nvPr/>
        </p:nvSpPr>
        <p:spPr>
          <a:xfrm>
            <a:off x="8296656" y="2496312"/>
            <a:ext cx="311505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very lightweight lock (k_spinlock) for short critical sections, especially on SMP systems, that busy-waits instead of blocking.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548640" y="4343400"/>
            <a:ext cx="11064240" cy="1737360"/>
          </a:xfrm>
          <a:prstGeom prst="roundRect">
            <a:avLst>
              <a:gd name="adj" fmla="val 3684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822960" y="448056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inversion, solved:  </a:t>
            </a:r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low-priority thread holds a mutex a high-priority thread needs, Zephyr's mutex temporarily raises the low-priority thread's priority so it can finish and release the lock quickly — preventing the high-priority thread from being blocked indefinitely by medium-priority threads.</a:t>
            </a:r>
            <a:endParaRPr lang="en-US" sz="1300" dirty="0"/>
          </a:p>
        </p:txBody>
      </p:sp>
      <p:sp>
        <p:nvSpPr>
          <p:cNvPr id="34" name="Text 32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35" name="Text 33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1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MULTITHREADING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Inter-Thread Communication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49808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75538" y="2045970"/>
            <a:ext cx="251460" cy="251460"/>
          </a:xfrm>
          <a:prstGeom prst="blockArc">
            <a:avLst>
              <a:gd name="adj1" fmla="val 12000000"/>
              <a:gd name="adj2" fmla="val 20400000"/>
            </a:avLst>
          </a:prstGeom>
          <a:solidFill>
            <a:srgbClr val="1F4E79"/>
          </a:solidFill>
          <a:ln/>
        </p:spPr>
      </p:sp>
      <p:sp>
        <p:nvSpPr>
          <p:cNvPr id="17" name="Shape 15"/>
          <p:cNvSpPr/>
          <p:nvPr/>
        </p:nvSpPr>
        <p:spPr>
          <a:xfrm>
            <a:off x="983666" y="2234565"/>
            <a:ext cx="35204" cy="35204"/>
          </a:xfrm>
          <a:prstGeom prst="ellipse">
            <a:avLst/>
          </a:prstGeom>
          <a:solidFill>
            <a:srgbClr val="1F4E79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1389888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Queues</a:t>
            </a:r>
            <a:endParaRPr lang="en-US" sz="1350" dirty="0"/>
          </a:p>
        </p:txBody>
      </p:sp>
      <p:sp>
        <p:nvSpPr>
          <p:cNvPr id="19" name="Text 17"/>
          <p:cNvSpPr txBox="1"/>
          <p:nvPr/>
        </p:nvSpPr>
        <p:spPr>
          <a:xfrm>
            <a:off x="749808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k_msgq — fixed-size message buffering between producer &amp; consumer threads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322064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523232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648962" y="2083689"/>
            <a:ext cx="150876" cy="150876"/>
          </a:xfrm>
          <a:prstGeom prst="ellipse">
            <a:avLst/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749546" y="2033397"/>
            <a:ext cx="150876" cy="150876"/>
          </a:xfrm>
          <a:prstGeom prst="ellipse">
            <a:avLst/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5163312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Mailboxes</a:t>
            </a:r>
            <a:endParaRPr lang="en-US" sz="1350" dirty="0"/>
          </a:p>
        </p:txBody>
      </p:sp>
      <p:sp>
        <p:nvSpPr>
          <p:cNvPr id="25" name="Text 23"/>
          <p:cNvSpPr txBox="1"/>
          <p:nvPr/>
        </p:nvSpPr>
        <p:spPr>
          <a:xfrm>
            <a:off x="4523232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k_mbox — synchronous, variable-length messages with optional sender blocking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095488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8296656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422386" y="2184273"/>
            <a:ext cx="251460" cy="4023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29" name="Shape 27"/>
          <p:cNvSpPr/>
          <p:nvPr/>
        </p:nvSpPr>
        <p:spPr>
          <a:xfrm>
            <a:off x="8422386" y="2116379"/>
            <a:ext cx="251460" cy="4023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0" name="Shape 28"/>
          <p:cNvSpPr/>
          <p:nvPr/>
        </p:nvSpPr>
        <p:spPr>
          <a:xfrm>
            <a:off x="8422386" y="2045970"/>
            <a:ext cx="251460" cy="40234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31" name="Text 29"/>
          <p:cNvSpPr txBox="1"/>
          <p:nvPr/>
        </p:nvSpPr>
        <p:spPr>
          <a:xfrm>
            <a:off x="8936736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Pipes</a:t>
            </a:r>
            <a:endParaRPr lang="en-US" sz="1350" dirty="0"/>
          </a:p>
        </p:txBody>
      </p:sp>
      <p:sp>
        <p:nvSpPr>
          <p:cNvPr id="32" name="Text 30"/>
          <p:cNvSpPr txBox="1"/>
          <p:nvPr/>
        </p:nvSpPr>
        <p:spPr>
          <a:xfrm>
            <a:off x="8296656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k_pipe — byte-stream transfer between threads, similar to a Unix pipe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548640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749808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 rot="5400000">
            <a:off x="875538" y="4322826"/>
            <a:ext cx="150876" cy="251460"/>
          </a:xfrm>
          <a:prstGeom prst="chevron">
            <a:avLst/>
          </a:prstGeom>
          <a:solidFill>
            <a:srgbClr val="1F4E79"/>
          </a:solidFill>
          <a:ln/>
        </p:spPr>
      </p:sp>
      <p:sp>
        <p:nvSpPr>
          <p:cNvPr id="36" name="Text 34"/>
          <p:cNvSpPr txBox="1"/>
          <p:nvPr/>
        </p:nvSpPr>
        <p:spPr>
          <a:xfrm>
            <a:off x="1389888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FIFOs / LIFOs</a:t>
            </a:r>
            <a:endParaRPr lang="en-US" sz="1350" dirty="0"/>
          </a:p>
        </p:txBody>
      </p:sp>
      <p:sp>
        <p:nvSpPr>
          <p:cNvPr id="37" name="Text 35"/>
          <p:cNvSpPr txBox="1"/>
          <p:nvPr/>
        </p:nvSpPr>
        <p:spPr>
          <a:xfrm>
            <a:off x="749808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k_fifo / k_lifo — lightweight queues of caller-allocated data items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4322064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4523232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648962" y="4322826"/>
            <a:ext cx="251460" cy="251460"/>
          </a:xfrm>
          <a:prstGeom prst="ellipse">
            <a:avLst/>
          </a:prstGeom>
          <a:ln w="31750">
            <a:solidFill>
              <a:srgbClr val="1F4E7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739488" y="4413352"/>
            <a:ext cx="70409" cy="70409"/>
          </a:xfrm>
          <a:prstGeom prst="ellipse">
            <a:avLst/>
          </a:prstGeom>
          <a:solidFill>
            <a:srgbClr val="1F4E79"/>
          </a:solidFill>
          <a:ln/>
        </p:spPr>
      </p:sp>
      <p:sp>
        <p:nvSpPr>
          <p:cNvPr id="42" name="Text 40"/>
          <p:cNvSpPr txBox="1"/>
          <p:nvPr/>
        </p:nvSpPr>
        <p:spPr>
          <a:xfrm>
            <a:off x="5163312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Events</a:t>
            </a:r>
            <a:endParaRPr lang="en-US" sz="1350" dirty="0"/>
          </a:p>
        </p:txBody>
      </p:sp>
      <p:sp>
        <p:nvSpPr>
          <p:cNvPr id="43" name="Text 41"/>
          <p:cNvSpPr txBox="1"/>
          <p:nvPr/>
        </p:nvSpPr>
        <p:spPr>
          <a:xfrm>
            <a:off x="4523232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k_event — threads wait on one or more bits being posted, for flexible signaling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8095488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8296656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422386" y="4397057"/>
            <a:ext cx="45263" cy="22631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7" name="Shape 45"/>
          <p:cNvSpPr/>
          <p:nvPr/>
        </p:nvSpPr>
        <p:spPr>
          <a:xfrm>
            <a:off x="8422386" y="4467868"/>
            <a:ext cx="45263" cy="22631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8" name="Shape 46"/>
          <p:cNvSpPr/>
          <p:nvPr/>
        </p:nvSpPr>
        <p:spPr>
          <a:xfrm>
            <a:off x="8628583" y="4397057"/>
            <a:ext cx="45263" cy="22631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9" name="Shape 47"/>
          <p:cNvSpPr/>
          <p:nvPr/>
        </p:nvSpPr>
        <p:spPr>
          <a:xfrm>
            <a:off x="8628583" y="4467868"/>
            <a:ext cx="45263" cy="22631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0" name="Shape 48"/>
          <p:cNvSpPr/>
          <p:nvPr/>
        </p:nvSpPr>
        <p:spPr>
          <a:xfrm>
            <a:off x="8496617" y="4322826"/>
            <a:ext cx="22631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1" name="Shape 49"/>
          <p:cNvSpPr/>
          <p:nvPr/>
        </p:nvSpPr>
        <p:spPr>
          <a:xfrm>
            <a:off x="8567428" y="4322826"/>
            <a:ext cx="22631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2" name="Shape 50"/>
          <p:cNvSpPr/>
          <p:nvPr/>
        </p:nvSpPr>
        <p:spPr>
          <a:xfrm>
            <a:off x="8496617" y="4529023"/>
            <a:ext cx="22631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3" name="Shape 51"/>
          <p:cNvSpPr/>
          <p:nvPr/>
        </p:nvSpPr>
        <p:spPr>
          <a:xfrm>
            <a:off x="8567428" y="4529023"/>
            <a:ext cx="22631" cy="45263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4" name="Shape 52"/>
          <p:cNvSpPr/>
          <p:nvPr/>
        </p:nvSpPr>
        <p:spPr>
          <a:xfrm>
            <a:off x="8467649" y="4368089"/>
            <a:ext cx="160934" cy="160934"/>
          </a:xfrm>
          <a:prstGeom prst="roundRect">
            <a:avLst>
              <a:gd name="adj" fmla="val 22727"/>
            </a:avLst>
          </a:prstGeom>
          <a:solidFill>
            <a:srgbClr val="1F4E79"/>
          </a:solidFill>
          <a:ln/>
        </p:spPr>
      </p:sp>
      <p:sp>
        <p:nvSpPr>
          <p:cNvPr id="55" name="Shape 53"/>
          <p:cNvSpPr/>
          <p:nvPr/>
        </p:nvSpPr>
        <p:spPr>
          <a:xfrm>
            <a:off x="8503054" y="4403494"/>
            <a:ext cx="90123" cy="90123"/>
          </a:xfrm>
          <a:prstGeom prst="roundRect">
            <a:avLst>
              <a:gd name="adj" fmla="val 20292"/>
            </a:avLst>
          </a:prstGeom>
          <a:solidFill>
            <a:srgbClr val="FFFFFF"/>
          </a:solidFill>
          <a:ln/>
        </p:spPr>
      </p:sp>
      <p:sp>
        <p:nvSpPr>
          <p:cNvPr id="56" name="Text 54"/>
          <p:cNvSpPr txBox="1"/>
          <p:nvPr/>
        </p:nvSpPr>
        <p:spPr>
          <a:xfrm>
            <a:off x="8936736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Memory + Mutex</a:t>
            </a:r>
            <a:endParaRPr lang="en-US" sz="1350" dirty="0"/>
          </a:p>
        </p:txBody>
      </p:sp>
      <p:sp>
        <p:nvSpPr>
          <p:cNvPr id="57" name="Text 55"/>
          <p:cNvSpPr txBox="1"/>
          <p:nvPr/>
        </p:nvSpPr>
        <p:spPr>
          <a:xfrm>
            <a:off x="8296656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memory sharing protected by a mutex, for high-throughput data</a:t>
            </a:r>
            <a:endParaRPr lang="en-US" sz="1100" dirty="0"/>
          </a:p>
        </p:txBody>
      </p:sp>
      <p:sp>
        <p:nvSpPr>
          <p:cNvPr id="58" name="Text 56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59" name="Text 57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1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MULTITHREADING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 Queues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691640"/>
            <a:ext cx="612648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work queue (k_work_q) is a dedicated thread that executes short jobs ("work items") submitted by other threads or by interrupt service routines.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ISRs must be extremely short — heavy processing triggered by an interrupt is deferred by submitting a work item, which the work-queue thread runs later in thread context.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Zephyr provides a built-in system work queue for general use, and applications can define dedicated work queues for isolation from unrelated system work.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Delayable work items (k_work_delayable) support scheduling a job to run after a timeout — commonly used for debouncing and periodic polling.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223760" y="2011680"/>
            <a:ext cx="4114800" cy="914400"/>
          </a:xfrm>
          <a:prstGeom prst="roundRect">
            <a:avLst>
              <a:gd name="adj" fmla="val 7000"/>
            </a:avLst>
          </a:prstGeom>
          <a:solidFill>
            <a:srgbClr val="F2A93B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16" name="Text 14"/>
          <p:cNvSpPr txBox="1"/>
          <p:nvPr/>
        </p:nvSpPr>
        <p:spPr>
          <a:xfrm>
            <a:off x="7269480" y="2011680"/>
            <a:ext cx="4023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ISR: sensor data ready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281160" y="2926080"/>
            <a:ext cx="0" cy="502920"/>
          </a:xfrm>
          <a:prstGeom prst="line">
            <a:avLst/>
          </a:prstGeom>
          <a:noFill/>
          <a:ln w="22225">
            <a:solidFill>
              <a:srgbClr val="5B6B8C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7223760" y="3474720"/>
            <a:ext cx="4114800" cy="914400"/>
          </a:xfrm>
          <a:prstGeom prst="roundRect">
            <a:avLst>
              <a:gd name="adj" fmla="val 7000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19" name="Text 17"/>
          <p:cNvSpPr txBox="1"/>
          <p:nvPr/>
        </p:nvSpPr>
        <p:spPr>
          <a:xfrm>
            <a:off x="7269480" y="3474720"/>
            <a:ext cx="4023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k_work_submit()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9281160" y="4389120"/>
            <a:ext cx="0" cy="502920"/>
          </a:xfrm>
          <a:prstGeom prst="line">
            <a:avLst/>
          </a:prstGeom>
          <a:noFill/>
          <a:ln w="22225">
            <a:solidFill>
              <a:srgbClr val="5B6B8C"/>
            </a:solidFill>
            <a:prstDash val="solid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7223760" y="4937760"/>
            <a:ext cx="4114800" cy="914400"/>
          </a:xfrm>
          <a:prstGeom prst="roundRect">
            <a:avLst>
              <a:gd name="adj" fmla="val 7000"/>
            </a:avLst>
          </a:prstGeom>
          <a:solidFill>
            <a:srgbClr val="1F4E79"/>
          </a:solidFill>
          <a:ln w="15875">
            <a:solidFill>
              <a:srgbClr val="D7E0EC"/>
            </a:solidFill>
            <a:prstDash val="solid"/>
          </a:ln>
          <a:effectLst>
            <a:outerShdw sx="100000" sy="100000" kx="0" ky="0" algn="bl" rotWithShape="0" blurRad="63500" dist="25400" dir="5400000">
              <a:srgbClr val="9AAAC4">
                <a:alpha val="22000"/>
              </a:srgbClr>
            </a:outerShdw>
          </a:effectLst>
        </p:spPr>
      </p:sp>
      <p:sp>
        <p:nvSpPr>
          <p:cNvPr id="22" name="Text 20"/>
          <p:cNvSpPr txBox="1"/>
          <p:nvPr/>
        </p:nvSpPr>
        <p:spPr>
          <a:xfrm>
            <a:off x="7269480" y="4937760"/>
            <a:ext cx="4023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Work-queue thread</a:t>
            </a:r>
            <a:endParaRPr lang="en-US" sz="12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handler()</a:t>
            </a:r>
            <a:endParaRPr lang="en-US" sz="1250" dirty="0"/>
          </a:p>
        </p:txBody>
      </p:sp>
      <p:sp>
        <p:nvSpPr>
          <p:cNvPr id="23" name="Text 21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24" name="Text 22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1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MULTITHREADING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Multithreading Best Practices in Zephyr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691640"/>
            <a:ext cx="105156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ISRs minimal — defer real work to a thread or work queue rather than doing it in interrupt context.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 stacks generously and enable CONFIG_THREAD_STACK_INFO / stack sentinels during development to catch overflows early.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 static thread creation (K_THREAD_DEFINE) for predictable, RAM-budgeted designs.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mutexes (not semaphores) to protect shared resources when ownership and priority inheritance matter.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Reserve cooperative priorities for short, latency-critical sequences that must not be preempted.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Zephyr's built-in tracing (Segger SystemView, Percepio Tracealyzer support) to visualize real scheduling behavior.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endParaRPr lang="en-US" sz="10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00C2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00C2D1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783080"/>
            <a:ext cx="1088136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20000"/>
              </a:lnSpc>
              <a:spcAft>
                <a:spcPts val="1400"/>
              </a:spcAft>
              <a:buSzPct val="100000"/>
              <a:buChar char="▪"/>
            </a:pPr>
            <a:r>
              <a:rPr lang="en-US" sz="1600" dirty="0">
                <a:solidFill>
                  <a:srgbClr val="E4E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RTOS provides deterministic, priority-driven execution that a general-purpose OS cannot guarantee.</a:t>
            </a:r>
            <a:endParaRPr lang="en-US" sz="1600" dirty="0"/>
          </a:p>
          <a:p>
            <a:pPr marL="228600" indent="-228600">
              <a:lnSpc>
                <a:spcPct val="120000"/>
              </a:lnSpc>
              <a:spcAft>
                <a:spcPts val="1400"/>
              </a:spcAft>
              <a:buSzPct val="100000"/>
              <a:buChar char="▪"/>
            </a:pPr>
            <a:r>
              <a:rPr lang="en-US" sz="1600" dirty="0">
                <a:solidFill>
                  <a:srgbClr val="E4E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Zephyr is a Linux Foundation-hosted, Apache-2.0 licensed RTOS that scales from tiny sensors to complex connected devices.</a:t>
            </a:r>
            <a:endParaRPr lang="en-US" sz="1600" dirty="0"/>
          </a:p>
          <a:p>
            <a:pPr marL="228600" indent="-228600">
              <a:lnSpc>
                <a:spcPct val="120000"/>
              </a:lnSpc>
              <a:spcAft>
                <a:spcPts val="1400"/>
              </a:spcAft>
              <a:buSzPct val="100000"/>
              <a:buChar char="▪"/>
            </a:pPr>
            <a:r>
              <a:rPr lang="en-US" sz="1600" dirty="0">
                <a:solidFill>
                  <a:srgbClr val="E4E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Its built-in connectivity stacks, security focus, and vendor-neutral governance are why adoption keeps growing.</a:t>
            </a:r>
            <a:endParaRPr lang="en-US" sz="1600" dirty="0"/>
          </a:p>
          <a:p>
            <a:pPr marL="228600" indent="-228600">
              <a:lnSpc>
                <a:spcPct val="120000"/>
              </a:lnSpc>
              <a:spcAft>
                <a:spcPts val="1400"/>
              </a:spcAft>
              <a:buSzPct val="100000"/>
              <a:buChar char="▪"/>
            </a:pPr>
            <a:r>
              <a:rPr lang="en-US" sz="1600" dirty="0">
                <a:solidFill>
                  <a:srgbClr val="E4E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Zephyr kernel offers a configurable scheduler supporting both cooperative and preemptive threads.</a:t>
            </a:r>
            <a:endParaRPr lang="en-US" sz="1600" dirty="0"/>
          </a:p>
          <a:p>
            <a:pPr marL="228600" indent="-228600">
              <a:lnSpc>
                <a:spcPct val="120000"/>
              </a:lnSpc>
              <a:spcAft>
                <a:spcPts val="1400"/>
              </a:spcAft>
              <a:buSzPct val="100000"/>
              <a:buChar char="▪"/>
            </a:pPr>
            <a:r>
              <a:rPr lang="en-US" sz="1600" dirty="0">
                <a:solidFill>
                  <a:srgbClr val="E4E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rich set of synchronization and message-passing primitives makes safe multithreading achievable even on constrained hardware.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</a:t>
            </a:r>
            <a:endParaRPr lang="en-US" sz="10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775045"/>
            <a:ext cx="82296" cy="41148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903793"/>
            <a:ext cx="82296" cy="41148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" name="Shape 2"/>
          <p:cNvSpPr/>
          <p:nvPr/>
        </p:nvSpPr>
        <p:spPr>
          <a:xfrm>
            <a:off x="1106424" y="775045"/>
            <a:ext cx="82296" cy="41148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5" name="Shape 3"/>
          <p:cNvSpPr/>
          <p:nvPr/>
        </p:nvSpPr>
        <p:spPr>
          <a:xfrm>
            <a:off x="1106424" y="903793"/>
            <a:ext cx="82296" cy="41148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6" name="Shape 4"/>
          <p:cNvSpPr/>
          <p:nvPr/>
        </p:nvSpPr>
        <p:spPr>
          <a:xfrm>
            <a:off x="866485" y="640080"/>
            <a:ext cx="41148" cy="8229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7" name="Shape 5"/>
          <p:cNvSpPr/>
          <p:nvPr/>
        </p:nvSpPr>
        <p:spPr>
          <a:xfrm>
            <a:off x="995233" y="640080"/>
            <a:ext cx="41148" cy="8229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8" name="Shape 6"/>
          <p:cNvSpPr/>
          <p:nvPr/>
        </p:nvSpPr>
        <p:spPr>
          <a:xfrm>
            <a:off x="866485" y="1014984"/>
            <a:ext cx="41148" cy="8229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9" name="Shape 7"/>
          <p:cNvSpPr/>
          <p:nvPr/>
        </p:nvSpPr>
        <p:spPr>
          <a:xfrm>
            <a:off x="995233" y="1014984"/>
            <a:ext cx="41148" cy="8229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10" name="Shape 8"/>
          <p:cNvSpPr/>
          <p:nvPr/>
        </p:nvSpPr>
        <p:spPr>
          <a:xfrm>
            <a:off x="813816" y="722376"/>
            <a:ext cx="292608" cy="292608"/>
          </a:xfrm>
          <a:prstGeom prst="roundRect">
            <a:avLst>
              <a:gd name="adj" fmla="val 12500"/>
            </a:avLst>
          </a:prstGeom>
          <a:solidFill>
            <a:srgbClr val="00C2D1"/>
          </a:solidFill>
          <a:ln/>
        </p:spPr>
      </p:sp>
      <p:sp>
        <p:nvSpPr>
          <p:cNvPr id="11" name="Shape 9"/>
          <p:cNvSpPr/>
          <p:nvPr/>
        </p:nvSpPr>
        <p:spPr>
          <a:xfrm>
            <a:off x="878190" y="786750"/>
            <a:ext cx="163860" cy="163860"/>
          </a:xfrm>
          <a:prstGeom prst="roundRect">
            <a:avLst>
              <a:gd name="adj" fmla="val 11161"/>
            </a:avLst>
          </a:prstGeom>
          <a:solidFill>
            <a:srgbClr val="FFFFFF"/>
          </a:solidFill>
          <a:ln/>
        </p:spPr>
      </p:sp>
      <p:sp>
        <p:nvSpPr>
          <p:cNvPr id="12" name="Shape 10"/>
          <p:cNvSpPr/>
          <p:nvPr/>
        </p:nvSpPr>
        <p:spPr>
          <a:xfrm>
            <a:off x="1645920" y="775045"/>
            <a:ext cx="82296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3" name="Shape 11"/>
          <p:cNvSpPr/>
          <p:nvPr/>
        </p:nvSpPr>
        <p:spPr>
          <a:xfrm>
            <a:off x="1645920" y="903793"/>
            <a:ext cx="82296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4" name="Shape 12"/>
          <p:cNvSpPr/>
          <p:nvPr/>
        </p:nvSpPr>
        <p:spPr>
          <a:xfrm>
            <a:off x="2020824" y="775045"/>
            <a:ext cx="82296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5" name="Shape 13"/>
          <p:cNvSpPr/>
          <p:nvPr/>
        </p:nvSpPr>
        <p:spPr>
          <a:xfrm>
            <a:off x="2020824" y="903793"/>
            <a:ext cx="82296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6" name="Shape 14"/>
          <p:cNvSpPr/>
          <p:nvPr/>
        </p:nvSpPr>
        <p:spPr>
          <a:xfrm>
            <a:off x="1780885" y="640080"/>
            <a:ext cx="41148" cy="8229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7" name="Shape 15"/>
          <p:cNvSpPr/>
          <p:nvPr/>
        </p:nvSpPr>
        <p:spPr>
          <a:xfrm>
            <a:off x="1909633" y="640080"/>
            <a:ext cx="41148" cy="8229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8" name="Shape 16"/>
          <p:cNvSpPr/>
          <p:nvPr/>
        </p:nvSpPr>
        <p:spPr>
          <a:xfrm>
            <a:off x="1780885" y="1014984"/>
            <a:ext cx="41148" cy="8229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9" name="Shape 17"/>
          <p:cNvSpPr/>
          <p:nvPr/>
        </p:nvSpPr>
        <p:spPr>
          <a:xfrm>
            <a:off x="1909633" y="1014984"/>
            <a:ext cx="41148" cy="8229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20" name="Shape 18"/>
          <p:cNvSpPr/>
          <p:nvPr/>
        </p:nvSpPr>
        <p:spPr>
          <a:xfrm>
            <a:off x="1728216" y="722376"/>
            <a:ext cx="292608" cy="292608"/>
          </a:xfrm>
          <a:prstGeom prst="roundRect">
            <a:avLst>
              <a:gd name="adj" fmla="val 12500"/>
            </a:avLst>
          </a:prstGeom>
          <a:solidFill>
            <a:srgbClr val="1F4E79"/>
          </a:solidFill>
          <a:ln/>
        </p:spPr>
      </p:sp>
      <p:sp>
        <p:nvSpPr>
          <p:cNvPr id="21" name="Shape 19"/>
          <p:cNvSpPr/>
          <p:nvPr/>
        </p:nvSpPr>
        <p:spPr>
          <a:xfrm>
            <a:off x="1792590" y="786750"/>
            <a:ext cx="163860" cy="163860"/>
          </a:xfrm>
          <a:prstGeom prst="roundRect">
            <a:avLst>
              <a:gd name="adj" fmla="val 11161"/>
            </a:avLst>
          </a:prstGeom>
          <a:solidFill>
            <a:srgbClr val="FFFFFF"/>
          </a:solidFill>
          <a:ln/>
        </p:spPr>
      </p:sp>
      <p:sp>
        <p:nvSpPr>
          <p:cNvPr id="22" name="Shape 20"/>
          <p:cNvSpPr/>
          <p:nvPr/>
        </p:nvSpPr>
        <p:spPr>
          <a:xfrm>
            <a:off x="2560320" y="775045"/>
            <a:ext cx="82296" cy="41148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3" name="Shape 21"/>
          <p:cNvSpPr/>
          <p:nvPr/>
        </p:nvSpPr>
        <p:spPr>
          <a:xfrm>
            <a:off x="2560320" y="903793"/>
            <a:ext cx="82296" cy="41148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4" name="Shape 22"/>
          <p:cNvSpPr/>
          <p:nvPr/>
        </p:nvSpPr>
        <p:spPr>
          <a:xfrm>
            <a:off x="2935224" y="775045"/>
            <a:ext cx="82296" cy="41148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5" name="Shape 23"/>
          <p:cNvSpPr/>
          <p:nvPr/>
        </p:nvSpPr>
        <p:spPr>
          <a:xfrm>
            <a:off x="2935224" y="903793"/>
            <a:ext cx="82296" cy="41148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6" name="Shape 24"/>
          <p:cNvSpPr/>
          <p:nvPr/>
        </p:nvSpPr>
        <p:spPr>
          <a:xfrm>
            <a:off x="2695285" y="640080"/>
            <a:ext cx="41148" cy="8229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7" name="Shape 25"/>
          <p:cNvSpPr/>
          <p:nvPr/>
        </p:nvSpPr>
        <p:spPr>
          <a:xfrm>
            <a:off x="2824033" y="640080"/>
            <a:ext cx="41148" cy="8229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8" name="Shape 26"/>
          <p:cNvSpPr/>
          <p:nvPr/>
        </p:nvSpPr>
        <p:spPr>
          <a:xfrm>
            <a:off x="2695285" y="1014984"/>
            <a:ext cx="41148" cy="8229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9" name="Shape 27"/>
          <p:cNvSpPr/>
          <p:nvPr/>
        </p:nvSpPr>
        <p:spPr>
          <a:xfrm>
            <a:off x="2824033" y="1014984"/>
            <a:ext cx="41148" cy="82296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30" name="Shape 28"/>
          <p:cNvSpPr/>
          <p:nvPr/>
        </p:nvSpPr>
        <p:spPr>
          <a:xfrm>
            <a:off x="2642616" y="722376"/>
            <a:ext cx="292608" cy="292608"/>
          </a:xfrm>
          <a:prstGeom prst="roundRect">
            <a:avLst>
              <a:gd name="adj" fmla="val 12500"/>
            </a:avLst>
          </a:prstGeom>
          <a:solidFill>
            <a:srgbClr val="00C2D1"/>
          </a:solidFill>
          <a:ln/>
        </p:spPr>
      </p:sp>
      <p:sp>
        <p:nvSpPr>
          <p:cNvPr id="31" name="Shape 29"/>
          <p:cNvSpPr/>
          <p:nvPr/>
        </p:nvSpPr>
        <p:spPr>
          <a:xfrm>
            <a:off x="2706990" y="786750"/>
            <a:ext cx="163860" cy="163860"/>
          </a:xfrm>
          <a:prstGeom prst="roundRect">
            <a:avLst>
              <a:gd name="adj" fmla="val 11161"/>
            </a:avLst>
          </a:prstGeom>
          <a:solidFill>
            <a:srgbClr val="FFFFFF"/>
          </a:solidFill>
          <a:ln/>
        </p:spPr>
      </p:sp>
      <p:sp>
        <p:nvSpPr>
          <p:cNvPr id="32" name="Shape 30"/>
          <p:cNvSpPr/>
          <p:nvPr/>
        </p:nvSpPr>
        <p:spPr>
          <a:xfrm>
            <a:off x="3474720" y="775045"/>
            <a:ext cx="82296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3" name="Shape 31"/>
          <p:cNvSpPr/>
          <p:nvPr/>
        </p:nvSpPr>
        <p:spPr>
          <a:xfrm>
            <a:off x="3474720" y="903793"/>
            <a:ext cx="82296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4" name="Shape 32"/>
          <p:cNvSpPr/>
          <p:nvPr/>
        </p:nvSpPr>
        <p:spPr>
          <a:xfrm>
            <a:off x="3849624" y="775045"/>
            <a:ext cx="82296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5" name="Shape 33"/>
          <p:cNvSpPr/>
          <p:nvPr/>
        </p:nvSpPr>
        <p:spPr>
          <a:xfrm>
            <a:off x="3849624" y="903793"/>
            <a:ext cx="82296" cy="41148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6" name="Shape 34"/>
          <p:cNvSpPr/>
          <p:nvPr/>
        </p:nvSpPr>
        <p:spPr>
          <a:xfrm>
            <a:off x="3609685" y="640080"/>
            <a:ext cx="41148" cy="8229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7" name="Shape 35"/>
          <p:cNvSpPr/>
          <p:nvPr/>
        </p:nvSpPr>
        <p:spPr>
          <a:xfrm>
            <a:off x="3738433" y="640080"/>
            <a:ext cx="41148" cy="8229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8" name="Shape 36"/>
          <p:cNvSpPr/>
          <p:nvPr/>
        </p:nvSpPr>
        <p:spPr>
          <a:xfrm>
            <a:off x="3609685" y="1014984"/>
            <a:ext cx="41148" cy="8229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9" name="Shape 37"/>
          <p:cNvSpPr/>
          <p:nvPr/>
        </p:nvSpPr>
        <p:spPr>
          <a:xfrm>
            <a:off x="3738433" y="1014984"/>
            <a:ext cx="41148" cy="82296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0" name="Shape 38"/>
          <p:cNvSpPr/>
          <p:nvPr/>
        </p:nvSpPr>
        <p:spPr>
          <a:xfrm>
            <a:off x="3557016" y="722376"/>
            <a:ext cx="292608" cy="292608"/>
          </a:xfrm>
          <a:prstGeom prst="roundRect">
            <a:avLst>
              <a:gd name="adj" fmla="val 12500"/>
            </a:avLst>
          </a:prstGeom>
          <a:solidFill>
            <a:srgbClr val="1F4E79"/>
          </a:solidFill>
          <a:ln/>
        </p:spPr>
      </p:sp>
      <p:sp>
        <p:nvSpPr>
          <p:cNvPr id="41" name="Shape 39"/>
          <p:cNvSpPr/>
          <p:nvPr/>
        </p:nvSpPr>
        <p:spPr>
          <a:xfrm>
            <a:off x="3621390" y="786750"/>
            <a:ext cx="163860" cy="163860"/>
          </a:xfrm>
          <a:prstGeom prst="roundRect">
            <a:avLst>
              <a:gd name="adj" fmla="val 11161"/>
            </a:avLst>
          </a:prstGeom>
          <a:solidFill>
            <a:srgbClr val="FFFFFF"/>
          </a:solidFill>
          <a:ln/>
        </p:spPr>
      </p:sp>
      <p:sp>
        <p:nvSpPr>
          <p:cNvPr id="42" name="Text 40"/>
          <p:cNvSpPr txBox="1"/>
          <p:nvPr/>
        </p:nvSpPr>
        <p:spPr>
          <a:xfrm>
            <a:off x="731520" y="2651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5400" dirty="0"/>
          </a:p>
        </p:txBody>
      </p:sp>
      <p:sp>
        <p:nvSpPr>
          <p:cNvPr id="43" name="Shape 41"/>
          <p:cNvSpPr/>
          <p:nvPr/>
        </p:nvSpPr>
        <p:spPr>
          <a:xfrm>
            <a:off x="777240" y="3611880"/>
            <a:ext cx="1828800" cy="0"/>
          </a:xfrm>
          <a:prstGeom prst="line">
            <a:avLst/>
          </a:prstGeom>
          <a:noFill/>
          <a:ln w="38100">
            <a:solidFill>
              <a:srgbClr val="00C2D1"/>
            </a:solidFill>
            <a:prstDash val="solid"/>
          </a:ln>
        </p:spPr>
      </p:sp>
      <p:sp>
        <p:nvSpPr>
          <p:cNvPr id="44" name="Text 42"/>
          <p:cNvSpPr txBox="1"/>
          <p:nvPr/>
        </p:nvSpPr>
        <p:spPr>
          <a:xfrm>
            <a:off x="731520" y="3794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9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2000" dirty="0"/>
          </a:p>
        </p:txBody>
      </p:sp>
      <p:sp>
        <p:nvSpPr>
          <p:cNvPr id="45" name="Text 43"/>
          <p:cNvSpPr txBox="1"/>
          <p:nvPr/>
        </p:nvSpPr>
        <p:spPr>
          <a:xfrm>
            <a:off x="731520" y="45720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zephyrproject.org  ·  github.com/zephyrproject-rtos/zephyr  ·  docs.zephyrproject.org</a:t>
            </a:r>
            <a:endParaRPr lang="en-US" sz="1300" dirty="0"/>
          </a:p>
        </p:txBody>
      </p:sp>
      <p:sp>
        <p:nvSpPr>
          <p:cNvPr id="46" name="Text 44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Kernel, Scheduler &amp; Threads</a:t>
            </a:r>
            <a:endParaRPr lang="en-US" sz="1000" dirty="0"/>
          </a:p>
        </p:txBody>
      </p:sp>
      <p:sp>
        <p:nvSpPr>
          <p:cNvPr id="47" name="Text 45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an Operating System?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691640"/>
            <a:ext cx="612648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Operating System (OS) is system software that manages hardware resources and provides common services for application programs.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responsibilities of any OS: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/ task management — deciding what runs and when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management — allocating and protecting memory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 &amp; I/O management — abstracting hardware via drivers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Inter-process communication — letting tasks exchange data safely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Purpose OS (GPOS) examples: Windows, Linux, macOS — optimized for throughput and user experience, not guaranteed timing.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949440" y="1737360"/>
            <a:ext cx="4663440" cy="4297680"/>
          </a:xfrm>
          <a:prstGeom prst="roundRect">
            <a:avLst>
              <a:gd name="adj" fmla="val 1489"/>
            </a:avLst>
          </a:prstGeom>
          <a:solidFill>
            <a:srgbClr val="0B1F3A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7223760" y="192024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C2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Building Blocks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7223760" y="2423160"/>
            <a:ext cx="4114800" cy="438912"/>
          </a:xfrm>
          <a:prstGeom prst="roundRect">
            <a:avLst>
              <a:gd name="adj" fmla="val 14583"/>
            </a:avLst>
          </a:prstGeom>
          <a:solidFill>
            <a:srgbClr val="16305A"/>
          </a:solidFill>
          <a:ln w="15875">
            <a:solidFill>
              <a:srgbClr val="2C5A8F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269480" y="2423160"/>
            <a:ext cx="4023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7223760" y="2999232"/>
            <a:ext cx="4114800" cy="438912"/>
          </a:xfrm>
          <a:prstGeom prst="roundRect">
            <a:avLst>
              <a:gd name="adj" fmla="val 14583"/>
            </a:avLst>
          </a:prstGeom>
          <a:solidFill>
            <a:srgbClr val="16305A"/>
          </a:solidFill>
          <a:ln w="15875">
            <a:solidFill>
              <a:srgbClr val="2C5A8F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7269480" y="2999232"/>
            <a:ext cx="4023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Services / APIs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7223760" y="3575304"/>
            <a:ext cx="4114800" cy="438912"/>
          </a:xfrm>
          <a:prstGeom prst="roundRect">
            <a:avLst>
              <a:gd name="adj" fmla="val 14583"/>
            </a:avLst>
          </a:prstGeom>
          <a:solidFill>
            <a:srgbClr val="16305A"/>
          </a:solidFill>
          <a:ln w="15875">
            <a:solidFill>
              <a:srgbClr val="2C5A8F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269480" y="3575304"/>
            <a:ext cx="4023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Scheduler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7223760" y="4151376"/>
            <a:ext cx="4114800" cy="438912"/>
          </a:xfrm>
          <a:prstGeom prst="roundRect">
            <a:avLst>
              <a:gd name="adj" fmla="val 14583"/>
            </a:avLst>
          </a:prstGeom>
          <a:solidFill>
            <a:srgbClr val="00C2D1"/>
          </a:solidFill>
          <a:ln w="15875">
            <a:solidFill>
              <a:srgbClr val="2C5A8F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7269480" y="4151376"/>
            <a:ext cx="4023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7223760" y="4727448"/>
            <a:ext cx="4114800" cy="438912"/>
          </a:xfrm>
          <a:prstGeom prst="roundRect">
            <a:avLst>
              <a:gd name="adj" fmla="val 14583"/>
            </a:avLst>
          </a:prstGeom>
          <a:solidFill>
            <a:srgbClr val="16305A"/>
          </a:solidFill>
          <a:ln w="15875">
            <a:solidFill>
              <a:srgbClr val="2C5A8F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7269480" y="4727448"/>
            <a:ext cx="4023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 Drivers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7223760" y="5303520"/>
            <a:ext cx="4114800" cy="438912"/>
          </a:xfrm>
          <a:prstGeom prst="roundRect">
            <a:avLst>
              <a:gd name="adj" fmla="val 14583"/>
            </a:avLst>
          </a:prstGeom>
          <a:solidFill>
            <a:srgbClr val="16305A"/>
          </a:solidFill>
          <a:ln w="15875">
            <a:solidFill>
              <a:srgbClr val="2C5A8F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7269480" y="5303520"/>
            <a:ext cx="4023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</a:t>
            </a:r>
            <a:endParaRPr lang="en-US" sz="1250" dirty="0"/>
          </a:p>
        </p:txBody>
      </p:sp>
      <p:sp>
        <p:nvSpPr>
          <p:cNvPr id="29" name="Text 27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30" name="Text 28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RTOS vs. General-Purpose OS</a:t>
            </a:r>
            <a:endParaRPr lang="en-US" sz="30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4206240"/>
        </p:xfrm>
        <a:graphic>
          <a:graphicData uri="http://schemas.openxmlformats.org/drawingml/2006/table">
            <a:tbl>
              <a:tblPr/>
              <a:tblGrid>
                <a:gridCol w="2377440"/>
                <a:gridCol w="4206240"/>
                <a:gridCol w="4480560"/>
              </a:tblGrid>
              <a:tr h="7010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Aspect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General-Purpose OS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Real-Time OS (RTOS)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A"/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Design goal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Maximize average throughput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Guarantee response within a deadline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Scheduling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Fairness-oriented (e.g. round robin, CFS)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Priority-based, deterministic, preemptive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Timing behavior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Best-effort; delays acceptable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Predictable &amp; bounded (deterministic)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Footprint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Tens/hundreds of MB of RAM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 low as a few KB of RAM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Typical use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Desktops, servers, smartphones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621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Sensors, controllers, medical, automotive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" name="Text 12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16" name="Text 13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Is an RTOS Required?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691640"/>
            <a:ext cx="105156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Bounded, predictable response times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control loop that must fire every 1 ms cannot tolerate an OS that "gets to it eventually."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Priority-driven execution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Safety-critical or time-critical tasks must always preempt less important work.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Resource-constrained hardware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Microcontrollers often have only kilobytes of RAM/flash — a full GPOS simply won't fit.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 &amp; continuous operation</a:t>
            </a:r>
            <a:endParaRPr lang="en-US" sz="1500" dirty="0"/>
          </a:p>
          <a:p>
            <a:pPr lvl="1"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Embedded devices often run for years without a reboot; the OS must be rock-solid.</a:t>
            </a:r>
            <a:endParaRPr lang="en-US" sz="15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5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an RTOS, developers hand-roll scheduling logic in a single loop — fragile and hard to scale as complexity grows.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Hard, Firm &amp; Soft Real-Time Systems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828800"/>
            <a:ext cx="3517392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49808" y="2011680"/>
            <a:ext cx="548640" cy="54864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 rot="10800000">
            <a:off x="886968" y="2148840"/>
            <a:ext cx="274320" cy="274320"/>
          </a:xfrm>
          <a:prstGeom prst="triangle">
            <a:avLst/>
          </a:prstGeom>
          <a:solidFill>
            <a:srgbClr val="1F4E79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1435608" y="1975104"/>
            <a:ext cx="2465832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Real-Time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749808" y="2633472"/>
            <a:ext cx="3115056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a deadline is a total system failure. Example: airbag deployment controller, anti-lock brake system.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4322064" y="1828800"/>
            <a:ext cx="3517392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523232" y="2011680"/>
            <a:ext cx="548640" cy="54864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660392" y="2148840"/>
            <a:ext cx="274320" cy="274320"/>
          </a:xfrm>
          <a:prstGeom prst="ellipse">
            <a:avLst/>
          </a:prstGeom>
          <a:ln w="25400">
            <a:solidFill>
              <a:srgbClr val="1F4E7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797552" y="2198218"/>
            <a:ext cx="0" cy="87782"/>
          </a:xfrm>
          <a:prstGeom prst="line">
            <a:avLst/>
          </a:prstGeom>
          <a:noFill/>
          <a:ln w="25400">
            <a:solidFill>
              <a:srgbClr val="1F4E7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797552" y="2286000"/>
            <a:ext cx="60350" cy="0"/>
          </a:xfrm>
          <a:prstGeom prst="line">
            <a:avLst/>
          </a:prstGeom>
          <a:noFill/>
          <a:ln w="25400">
            <a:solidFill>
              <a:srgbClr val="1F4E79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5209032" y="1975104"/>
            <a:ext cx="2465832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 Real-Time</a:t>
            </a:r>
            <a:endParaRPr lang="en-US" sz="1500" dirty="0"/>
          </a:p>
        </p:txBody>
      </p:sp>
      <p:sp>
        <p:nvSpPr>
          <p:cNvPr id="25" name="Text 23"/>
          <p:cNvSpPr txBox="1"/>
          <p:nvPr/>
        </p:nvSpPr>
        <p:spPr>
          <a:xfrm>
            <a:off x="4523232" y="2633472"/>
            <a:ext cx="3115056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Occasional missed deadlines are tolerated but the result becomes useless. Example: video frame decoding.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8095488" y="1828800"/>
            <a:ext cx="3517392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8296656" y="2011680"/>
            <a:ext cx="548640" cy="54864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433816" y="2148840"/>
            <a:ext cx="274320" cy="274320"/>
          </a:xfrm>
          <a:prstGeom prst="blockArc">
            <a:avLst>
              <a:gd name="adj1" fmla="val 12000000"/>
              <a:gd name="adj2" fmla="val 20400000"/>
            </a:avLst>
          </a:prstGeom>
          <a:solidFill>
            <a:srgbClr val="1F4E79"/>
          </a:solidFill>
          <a:ln/>
        </p:spPr>
      </p:sp>
      <p:sp>
        <p:nvSpPr>
          <p:cNvPr id="29" name="Shape 27"/>
          <p:cNvSpPr/>
          <p:nvPr/>
        </p:nvSpPr>
        <p:spPr>
          <a:xfrm>
            <a:off x="8551774" y="2354580"/>
            <a:ext cx="38405" cy="38405"/>
          </a:xfrm>
          <a:prstGeom prst="ellipse">
            <a:avLst/>
          </a:prstGeom>
          <a:solidFill>
            <a:srgbClr val="1F4E79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8982456" y="1975104"/>
            <a:ext cx="2465832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 Real-Time</a:t>
            </a:r>
            <a:endParaRPr lang="en-US" sz="1500" dirty="0"/>
          </a:p>
        </p:txBody>
      </p:sp>
      <p:sp>
        <p:nvSpPr>
          <p:cNvPr id="31" name="Text 29"/>
          <p:cNvSpPr txBox="1"/>
          <p:nvPr/>
        </p:nvSpPr>
        <p:spPr>
          <a:xfrm>
            <a:off x="8296656" y="2633472"/>
            <a:ext cx="3115056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Missed deadlines degrade quality but the system still functions. Example: online audio streaming, UI responsiveness.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548640" y="4892040"/>
            <a:ext cx="11064240" cy="1143000"/>
          </a:xfrm>
          <a:prstGeom prst="roundRect">
            <a:avLst>
              <a:gd name="adj" fmla="val 5600"/>
            </a:avLst>
          </a:prstGeom>
          <a:solidFill>
            <a:srgbClr val="EAF0F8"/>
          </a:solidFill>
          <a:ln w="15875">
            <a:solidFill>
              <a:srgbClr val="D7E0EC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822960" y="4892040"/>
            <a:ext cx="10515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idea: 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"Real-time" does not mean "fast" — it means the timing behavior is guaranteed and predictable, even if that guaranteed time is milliseconds or seconds.</a:t>
            </a:r>
            <a:endParaRPr lang="en-US" sz="1400" dirty="0"/>
          </a:p>
        </p:txBody>
      </p:sp>
      <p:sp>
        <p:nvSpPr>
          <p:cNvPr id="34" name="Text 32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35" name="Text 33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10652760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4" name="Shape 2"/>
          <p:cNvSpPr/>
          <p:nvPr/>
        </p:nvSpPr>
        <p:spPr>
          <a:xfrm>
            <a:off x="10652760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5" name="Shape 3"/>
          <p:cNvSpPr/>
          <p:nvPr/>
        </p:nvSpPr>
        <p:spPr>
          <a:xfrm>
            <a:off x="11117641" y="624557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6" name="Shape 4"/>
          <p:cNvSpPr/>
          <p:nvPr/>
        </p:nvSpPr>
        <p:spPr>
          <a:xfrm>
            <a:off x="11117641" y="784204"/>
            <a:ext cx="102047" cy="5102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7" name="Shape 5"/>
          <p:cNvSpPr/>
          <p:nvPr/>
        </p:nvSpPr>
        <p:spPr>
          <a:xfrm>
            <a:off x="10820117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8" name="Shape 6"/>
          <p:cNvSpPr/>
          <p:nvPr/>
        </p:nvSpPr>
        <p:spPr>
          <a:xfrm>
            <a:off x="10979764" y="457200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9" name="Shape 7"/>
          <p:cNvSpPr/>
          <p:nvPr/>
        </p:nvSpPr>
        <p:spPr>
          <a:xfrm>
            <a:off x="10820117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0" name="Shape 8"/>
          <p:cNvSpPr/>
          <p:nvPr/>
        </p:nvSpPr>
        <p:spPr>
          <a:xfrm>
            <a:off x="10979764" y="922081"/>
            <a:ext cx="51024" cy="102047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11" name="Shape 9"/>
          <p:cNvSpPr/>
          <p:nvPr/>
        </p:nvSpPr>
        <p:spPr>
          <a:xfrm>
            <a:off x="10754807" y="559247"/>
            <a:ext cx="362834" cy="362834"/>
          </a:xfrm>
          <a:prstGeom prst="roundRect">
            <a:avLst>
              <a:gd name="adj" fmla="val 10081"/>
            </a:avLst>
          </a:prstGeom>
          <a:solidFill>
            <a:srgbClr val="1F4E79"/>
          </a:solidFill>
          <a:ln/>
        </p:spPr>
      </p:sp>
      <p:sp>
        <p:nvSpPr>
          <p:cNvPr id="12" name="Shape 10"/>
          <p:cNvSpPr/>
          <p:nvPr/>
        </p:nvSpPr>
        <p:spPr>
          <a:xfrm>
            <a:off x="10834631" y="639071"/>
            <a:ext cx="203187" cy="203187"/>
          </a:xfrm>
          <a:prstGeom prst="roundRect">
            <a:avLst>
              <a:gd name="adj" fmla="val 9001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8640" y="713232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F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Characteristics of an RTOS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48640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49808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75538" y="2045970"/>
            <a:ext cx="251460" cy="251460"/>
          </a:xfrm>
          <a:prstGeom prst="ellipse">
            <a:avLst/>
          </a:prstGeom>
          <a:ln w="25400">
            <a:solidFill>
              <a:srgbClr val="00C2D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001268" y="2091233"/>
            <a:ext cx="0" cy="80467"/>
          </a:xfrm>
          <a:prstGeom prst="line">
            <a:avLst/>
          </a:prstGeom>
          <a:noFill/>
          <a:ln w="25400">
            <a:solidFill>
              <a:srgbClr val="00C2D1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01268" y="2171700"/>
            <a:ext cx="55321" cy="0"/>
          </a:xfrm>
          <a:prstGeom prst="line">
            <a:avLst/>
          </a:prstGeom>
          <a:noFill/>
          <a:ln w="25400">
            <a:solidFill>
              <a:srgbClr val="00C2D1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1389888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Determinism</a:t>
            </a:r>
            <a:endParaRPr lang="en-US" sz="1400" dirty="0"/>
          </a:p>
        </p:txBody>
      </p:sp>
      <p:sp>
        <p:nvSpPr>
          <p:cNvPr id="20" name="Text 18"/>
          <p:cNvSpPr txBox="1"/>
          <p:nvPr/>
        </p:nvSpPr>
        <p:spPr>
          <a:xfrm>
            <a:off x="749808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input, same timing — every time.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322064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23232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 rot="5400000">
            <a:off x="4648962" y="2045970"/>
            <a:ext cx="150876" cy="251460"/>
          </a:xfrm>
          <a:prstGeom prst="chevron">
            <a:avLst/>
          </a:prstGeom>
          <a:solidFill>
            <a:srgbClr val="00C2D1"/>
          </a:solidFill>
          <a:ln/>
        </p:spPr>
      </p:sp>
      <p:sp>
        <p:nvSpPr>
          <p:cNvPr id="24" name="Text 22"/>
          <p:cNvSpPr txBox="1"/>
          <p:nvPr/>
        </p:nvSpPr>
        <p:spPr>
          <a:xfrm>
            <a:off x="5163312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Latency &amp; Jitter</a:t>
            </a:r>
            <a:endParaRPr lang="en-US" sz="1400" dirty="0"/>
          </a:p>
        </p:txBody>
      </p:sp>
      <p:sp>
        <p:nvSpPr>
          <p:cNvPr id="25" name="Text 23"/>
          <p:cNvSpPr txBox="1"/>
          <p:nvPr/>
        </p:nvSpPr>
        <p:spPr>
          <a:xfrm>
            <a:off x="4523232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Minimal, predictable interrupt &amp; context-switch overhead.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8095488" y="1737360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8296656" y="19202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422386" y="2184273"/>
            <a:ext cx="251460" cy="40234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29" name="Shape 27"/>
          <p:cNvSpPr/>
          <p:nvPr/>
        </p:nvSpPr>
        <p:spPr>
          <a:xfrm>
            <a:off x="8422386" y="2116379"/>
            <a:ext cx="251460" cy="40234"/>
          </a:xfrm>
          <a:prstGeom prst="rect">
            <a:avLst/>
          </a:prstGeom>
          <a:solidFill>
            <a:srgbClr val="1F4E79"/>
          </a:solidFill>
          <a:ln/>
        </p:spPr>
      </p:sp>
      <p:sp>
        <p:nvSpPr>
          <p:cNvPr id="30" name="Shape 28"/>
          <p:cNvSpPr/>
          <p:nvPr/>
        </p:nvSpPr>
        <p:spPr>
          <a:xfrm>
            <a:off x="8422386" y="2045970"/>
            <a:ext cx="251460" cy="40234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31" name="Text 29"/>
          <p:cNvSpPr txBox="1"/>
          <p:nvPr/>
        </p:nvSpPr>
        <p:spPr>
          <a:xfrm>
            <a:off x="8936736" y="1883664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Priority-Based Scheduling</a:t>
            </a:r>
            <a:endParaRPr lang="en-US" sz="1400" dirty="0"/>
          </a:p>
        </p:txBody>
      </p:sp>
      <p:sp>
        <p:nvSpPr>
          <p:cNvPr id="32" name="Text 30"/>
          <p:cNvSpPr txBox="1"/>
          <p:nvPr/>
        </p:nvSpPr>
        <p:spPr>
          <a:xfrm>
            <a:off x="8296656" y="2496312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Higher-priority tasks always preempt lower ones.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548640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749808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75538" y="4397057"/>
            <a:ext cx="45263" cy="22631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36" name="Shape 34"/>
          <p:cNvSpPr/>
          <p:nvPr/>
        </p:nvSpPr>
        <p:spPr>
          <a:xfrm>
            <a:off x="875538" y="4467868"/>
            <a:ext cx="45263" cy="22631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37" name="Shape 35"/>
          <p:cNvSpPr/>
          <p:nvPr/>
        </p:nvSpPr>
        <p:spPr>
          <a:xfrm>
            <a:off x="1081735" y="4397057"/>
            <a:ext cx="45263" cy="22631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38" name="Shape 36"/>
          <p:cNvSpPr/>
          <p:nvPr/>
        </p:nvSpPr>
        <p:spPr>
          <a:xfrm>
            <a:off x="1081735" y="4467868"/>
            <a:ext cx="45263" cy="22631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39" name="Shape 37"/>
          <p:cNvSpPr/>
          <p:nvPr/>
        </p:nvSpPr>
        <p:spPr>
          <a:xfrm>
            <a:off x="949769" y="4322826"/>
            <a:ext cx="22631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0" name="Shape 38"/>
          <p:cNvSpPr/>
          <p:nvPr/>
        </p:nvSpPr>
        <p:spPr>
          <a:xfrm>
            <a:off x="1020580" y="4322826"/>
            <a:ext cx="22631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1" name="Shape 39"/>
          <p:cNvSpPr/>
          <p:nvPr/>
        </p:nvSpPr>
        <p:spPr>
          <a:xfrm>
            <a:off x="949769" y="4529023"/>
            <a:ext cx="22631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2" name="Shape 40"/>
          <p:cNvSpPr/>
          <p:nvPr/>
        </p:nvSpPr>
        <p:spPr>
          <a:xfrm>
            <a:off x="1020580" y="4529023"/>
            <a:ext cx="22631" cy="45263"/>
          </a:xfrm>
          <a:prstGeom prst="rect">
            <a:avLst/>
          </a:prstGeom>
          <a:solidFill>
            <a:srgbClr val="00C2D1"/>
          </a:solidFill>
          <a:ln/>
        </p:spPr>
      </p:sp>
      <p:sp>
        <p:nvSpPr>
          <p:cNvPr id="43" name="Shape 41"/>
          <p:cNvSpPr/>
          <p:nvPr/>
        </p:nvSpPr>
        <p:spPr>
          <a:xfrm>
            <a:off x="920801" y="4368089"/>
            <a:ext cx="160934" cy="160934"/>
          </a:xfrm>
          <a:prstGeom prst="roundRect">
            <a:avLst>
              <a:gd name="adj" fmla="val 22727"/>
            </a:avLst>
          </a:prstGeom>
          <a:solidFill>
            <a:srgbClr val="00C2D1"/>
          </a:solidFill>
          <a:ln/>
        </p:spPr>
      </p:sp>
      <p:sp>
        <p:nvSpPr>
          <p:cNvPr id="44" name="Shape 42"/>
          <p:cNvSpPr/>
          <p:nvPr/>
        </p:nvSpPr>
        <p:spPr>
          <a:xfrm>
            <a:off x="956206" y="4403494"/>
            <a:ext cx="90123" cy="90123"/>
          </a:xfrm>
          <a:prstGeom prst="roundRect">
            <a:avLst>
              <a:gd name="adj" fmla="val 20292"/>
            </a:avLst>
          </a:prstGeom>
          <a:solidFill>
            <a:srgbClr val="FFFFFF"/>
          </a:solidFill>
          <a:ln/>
        </p:spPr>
      </p:sp>
      <p:sp>
        <p:nvSpPr>
          <p:cNvPr id="45" name="Text 43"/>
          <p:cNvSpPr txBox="1"/>
          <p:nvPr/>
        </p:nvSpPr>
        <p:spPr>
          <a:xfrm>
            <a:off x="1389888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Footprint</a:t>
            </a:r>
            <a:endParaRPr lang="en-US" sz="1400" dirty="0"/>
          </a:p>
        </p:txBody>
      </p:sp>
      <p:sp>
        <p:nvSpPr>
          <p:cNvPr id="46" name="Text 44"/>
          <p:cNvSpPr txBox="1"/>
          <p:nvPr/>
        </p:nvSpPr>
        <p:spPr>
          <a:xfrm>
            <a:off x="749808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comfortably in a few KB of RAM/ROM.</a:t>
            </a:r>
            <a:endParaRPr lang="en-US" sz="1200" dirty="0"/>
          </a:p>
        </p:txBody>
      </p:sp>
      <p:sp>
        <p:nvSpPr>
          <p:cNvPr id="47" name="Shape 45"/>
          <p:cNvSpPr/>
          <p:nvPr/>
        </p:nvSpPr>
        <p:spPr>
          <a:xfrm>
            <a:off x="4322064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4523232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 rot="10800000">
            <a:off x="4648962" y="4322826"/>
            <a:ext cx="251460" cy="251460"/>
          </a:xfrm>
          <a:prstGeom prst="triangle">
            <a:avLst/>
          </a:prstGeom>
          <a:solidFill>
            <a:srgbClr val="00C2D1"/>
          </a:solidFill>
          <a:ln/>
        </p:spPr>
      </p:sp>
      <p:sp>
        <p:nvSpPr>
          <p:cNvPr id="50" name="Text 48"/>
          <p:cNvSpPr txBox="1"/>
          <p:nvPr/>
        </p:nvSpPr>
        <p:spPr>
          <a:xfrm>
            <a:off x="5163312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</a:t>
            </a:r>
            <a:endParaRPr lang="en-US" sz="1400" dirty="0"/>
          </a:p>
        </p:txBody>
      </p:sp>
      <p:sp>
        <p:nvSpPr>
          <p:cNvPr id="51" name="Text 49"/>
          <p:cNvSpPr txBox="1"/>
          <p:nvPr/>
        </p:nvSpPr>
        <p:spPr>
          <a:xfrm>
            <a:off x="4523232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Predictable behavior under stress, over long uptimes.</a:t>
            </a:r>
            <a:endParaRPr lang="en-US" sz="1200" dirty="0"/>
          </a:p>
        </p:txBody>
      </p:sp>
      <p:sp>
        <p:nvSpPr>
          <p:cNvPr id="52" name="Shape 50"/>
          <p:cNvSpPr/>
          <p:nvPr/>
        </p:nvSpPr>
        <p:spPr>
          <a:xfrm>
            <a:off x="8095488" y="4014216"/>
            <a:ext cx="3517392" cy="2020824"/>
          </a:xfrm>
          <a:prstGeom prst="roundRect">
            <a:avLst>
              <a:gd name="adj" fmla="val 3620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  <a:effectLst>
            <a:outerShdw sx="100000" sy="100000" kx="0" ky="0" algn="bl" rotWithShape="0" blurRad="76200" dist="25400" dir="5400000">
              <a:srgbClr val="9AAAC4">
                <a:alpha val="25000"/>
              </a:srgbClr>
            </a:outerShdw>
          </a:effectLst>
        </p:spPr>
      </p:sp>
      <p:sp>
        <p:nvSpPr>
          <p:cNvPr id="53" name="Shape 51"/>
          <p:cNvSpPr/>
          <p:nvPr/>
        </p:nvSpPr>
        <p:spPr>
          <a:xfrm>
            <a:off x="8296656" y="4197096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C2D1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8422386" y="4322826"/>
            <a:ext cx="251460" cy="251460"/>
          </a:xfrm>
          <a:prstGeom prst="ellipse">
            <a:avLst/>
          </a:prstGeom>
          <a:ln w="31750">
            <a:solidFill>
              <a:srgbClr val="00C2D1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8512912" y="4413352"/>
            <a:ext cx="70409" cy="70409"/>
          </a:xfrm>
          <a:prstGeom prst="ellipse">
            <a:avLst/>
          </a:prstGeom>
          <a:solidFill>
            <a:srgbClr val="00C2D1"/>
          </a:solidFill>
          <a:ln/>
        </p:spPr>
      </p:sp>
      <p:sp>
        <p:nvSpPr>
          <p:cNvPr id="56" name="Text 54"/>
          <p:cNvSpPr txBox="1"/>
          <p:nvPr/>
        </p:nvSpPr>
        <p:spPr>
          <a:xfrm>
            <a:off x="8936736" y="4160520"/>
            <a:ext cx="2511552" cy="174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Configurability</a:t>
            </a:r>
            <a:endParaRPr lang="en-US" sz="1400" dirty="0"/>
          </a:p>
        </p:txBody>
      </p:sp>
      <p:sp>
        <p:nvSpPr>
          <p:cNvPr id="57" name="Text 55"/>
          <p:cNvSpPr txBox="1"/>
          <p:nvPr/>
        </p:nvSpPr>
        <p:spPr>
          <a:xfrm>
            <a:off x="8296656" y="4773168"/>
            <a:ext cx="3115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the services you need are compiled in.</a:t>
            </a:r>
            <a:endParaRPr lang="en-US" sz="1200" dirty="0"/>
          </a:p>
        </p:txBody>
      </p:sp>
      <p:sp>
        <p:nvSpPr>
          <p:cNvPr id="58" name="Text 56"/>
          <p:cNvSpPr txBox="1"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Understanding RTOS</a:t>
            </a:r>
            <a:endParaRPr lang="en-US" sz="1000" dirty="0"/>
          </a:p>
        </p:txBody>
      </p:sp>
      <p:sp>
        <p:nvSpPr>
          <p:cNvPr id="59" name="Text 57"/>
          <p:cNvSpPr txBox="1"/>
          <p:nvPr/>
        </p:nvSpPr>
        <p:spPr>
          <a:xfrm>
            <a:off x="11457432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49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2026-08-29T11:11:46Z</dcterms:created>
  <dcterms:modified xsi:type="dcterms:W3CDTF">2026-08-29T11:11:46Z</dcterms:modified>
</cp:coreProperties>
</file>