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0" r:id="rId3"/>
    <p:sldId id="257" r:id="rId4"/>
    <p:sldId id="258" r:id="rId5"/>
    <p:sldId id="280" r:id="rId6"/>
    <p:sldId id="259" r:id="rId7"/>
    <p:sldId id="260" r:id="rId8"/>
    <p:sldId id="261" r:id="rId9"/>
    <p:sldId id="262" r:id="rId10"/>
    <p:sldId id="263" r:id="rId11"/>
    <p:sldId id="264" r:id="rId12"/>
    <p:sldId id="265" r:id="rId13"/>
    <p:sldId id="266" r:id="rId14"/>
    <p:sldId id="267" r:id="rId15"/>
    <p:sldId id="269" r:id="rId16"/>
    <p:sldId id="268" r:id="rId17"/>
    <p:sldId id="271" r:id="rId18"/>
    <p:sldId id="272" r:id="rId19"/>
    <p:sldId id="273" r:id="rId20"/>
    <p:sldId id="275" r:id="rId21"/>
    <p:sldId id="282" r:id="rId22"/>
    <p:sldId id="276" r:id="rId23"/>
    <p:sldId id="277" r:id="rId24"/>
    <p:sldId id="278" r:id="rId25"/>
    <p:sldId id="279" r:id="rId26"/>
    <p:sldId id="28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16" autoAdjust="0"/>
    <p:restoredTop sz="94660"/>
  </p:normalViewPr>
  <p:slideViewPr>
    <p:cSldViewPr snapToGrid="0">
      <p:cViewPr varScale="1">
        <p:scale>
          <a:sx n="90" d="100"/>
          <a:sy n="90" d="100"/>
        </p:scale>
        <p:origin x="69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A9D1C10-1D92-426F-897A-3C24F57BA514}" type="datetimeFigureOut">
              <a:rPr lang="en-US" smtClean="0"/>
              <a:t>8/29/2026</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8C63C84D-FACB-49DC-93DB-1E41D8CD43ED}" type="slidenum">
              <a:rPr lang="en-US" smtClean="0"/>
              <a:t>‹#›</a:t>
            </a:fld>
            <a:endParaRPr lang="en-US"/>
          </a:p>
        </p:txBody>
      </p:sp>
    </p:spTree>
    <p:extLst>
      <p:ext uri="{BB962C8B-B14F-4D97-AF65-F5344CB8AC3E}">
        <p14:creationId xmlns:p14="http://schemas.microsoft.com/office/powerpoint/2010/main" val="2096765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9D1C10-1D92-426F-897A-3C24F57BA514}"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63C84D-FACB-49DC-93DB-1E41D8CD43ED}" type="slidenum">
              <a:rPr lang="en-US" smtClean="0"/>
              <a:t>‹#›</a:t>
            </a:fld>
            <a:endParaRPr lang="en-US"/>
          </a:p>
        </p:txBody>
      </p:sp>
    </p:spTree>
    <p:extLst>
      <p:ext uri="{BB962C8B-B14F-4D97-AF65-F5344CB8AC3E}">
        <p14:creationId xmlns:p14="http://schemas.microsoft.com/office/powerpoint/2010/main" val="736805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A9D1C10-1D92-426F-897A-3C24F57BA514}" type="datetimeFigureOut">
              <a:rPr lang="en-US" smtClean="0"/>
              <a:t>8/29/2026</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8C63C84D-FACB-49DC-93DB-1E41D8CD43ED}" type="slidenum">
              <a:rPr lang="en-US" smtClean="0"/>
              <a:t>‹#›</a:t>
            </a:fld>
            <a:endParaRPr lang="en-US"/>
          </a:p>
        </p:txBody>
      </p:sp>
    </p:spTree>
    <p:extLst>
      <p:ext uri="{BB962C8B-B14F-4D97-AF65-F5344CB8AC3E}">
        <p14:creationId xmlns:p14="http://schemas.microsoft.com/office/powerpoint/2010/main" val="3465339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A9D1C10-1D92-426F-897A-3C24F57BA514}" type="datetimeFigureOut">
              <a:rPr lang="en-US" smtClean="0"/>
              <a:t>8/29/2026</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8C63C84D-FACB-49DC-93DB-1E41D8CD43ED}"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424753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A9D1C10-1D92-426F-897A-3C24F57BA514}" type="datetimeFigureOut">
              <a:rPr lang="en-US" smtClean="0"/>
              <a:t>8/29/2026</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8C63C84D-FACB-49DC-93DB-1E41D8CD43ED}" type="slidenum">
              <a:rPr lang="en-US" smtClean="0"/>
              <a:t>‹#›</a:t>
            </a:fld>
            <a:endParaRPr lang="en-US"/>
          </a:p>
        </p:txBody>
      </p:sp>
    </p:spTree>
    <p:extLst>
      <p:ext uri="{BB962C8B-B14F-4D97-AF65-F5344CB8AC3E}">
        <p14:creationId xmlns:p14="http://schemas.microsoft.com/office/powerpoint/2010/main" val="1196957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A9D1C10-1D92-426F-897A-3C24F57BA514}" type="datetimeFigureOut">
              <a:rPr lang="en-US" smtClean="0"/>
              <a:t>8/29/2026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63C84D-FACB-49DC-93DB-1E41D8CD43ED}" type="slidenum">
              <a:rPr lang="en-US" smtClean="0"/>
              <a:t>‹#›</a:t>
            </a:fld>
            <a:endParaRPr lang="en-US"/>
          </a:p>
        </p:txBody>
      </p:sp>
    </p:spTree>
    <p:extLst>
      <p:ext uri="{BB962C8B-B14F-4D97-AF65-F5344CB8AC3E}">
        <p14:creationId xmlns:p14="http://schemas.microsoft.com/office/powerpoint/2010/main" val="39020682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A9D1C10-1D92-426F-897A-3C24F57BA514}" type="datetimeFigureOut">
              <a:rPr lang="en-US" smtClean="0"/>
              <a:t>8/29/2026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63C84D-FACB-49DC-93DB-1E41D8CD43ED}" type="slidenum">
              <a:rPr lang="en-US" smtClean="0"/>
              <a:t>‹#›</a:t>
            </a:fld>
            <a:endParaRPr lang="en-US"/>
          </a:p>
        </p:txBody>
      </p:sp>
    </p:spTree>
    <p:extLst>
      <p:ext uri="{BB962C8B-B14F-4D97-AF65-F5344CB8AC3E}">
        <p14:creationId xmlns:p14="http://schemas.microsoft.com/office/powerpoint/2010/main" val="2738968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9D1C10-1D92-426F-897A-3C24F57BA514}"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63C84D-FACB-49DC-93DB-1E41D8CD43ED}" type="slidenum">
              <a:rPr lang="en-US" smtClean="0"/>
              <a:t>‹#›</a:t>
            </a:fld>
            <a:endParaRPr lang="en-US"/>
          </a:p>
        </p:txBody>
      </p:sp>
    </p:spTree>
    <p:extLst>
      <p:ext uri="{BB962C8B-B14F-4D97-AF65-F5344CB8AC3E}">
        <p14:creationId xmlns:p14="http://schemas.microsoft.com/office/powerpoint/2010/main" val="5761403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A9D1C10-1D92-426F-897A-3C24F57BA514}" type="datetimeFigureOut">
              <a:rPr lang="en-US" smtClean="0"/>
              <a:t>8/29/2026</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8C63C84D-FACB-49DC-93DB-1E41D8CD43ED}" type="slidenum">
              <a:rPr lang="en-US" smtClean="0"/>
              <a:t>‹#›</a:t>
            </a:fld>
            <a:endParaRPr lang="en-US"/>
          </a:p>
        </p:txBody>
      </p:sp>
    </p:spTree>
    <p:extLst>
      <p:ext uri="{BB962C8B-B14F-4D97-AF65-F5344CB8AC3E}">
        <p14:creationId xmlns:p14="http://schemas.microsoft.com/office/powerpoint/2010/main" val="659126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A9D1C10-1D92-426F-897A-3C24F57BA514}" type="datetimeFigureOut">
              <a:rPr lang="en-US" smtClean="0"/>
              <a:t>8/29/2026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63C84D-FACB-49DC-93DB-1E41D8CD43ED}" type="slidenum">
              <a:rPr lang="en-US" smtClean="0"/>
              <a:t>‹#›</a:t>
            </a:fld>
            <a:endParaRPr lang="en-US"/>
          </a:p>
        </p:txBody>
      </p:sp>
    </p:spTree>
    <p:extLst>
      <p:ext uri="{BB962C8B-B14F-4D97-AF65-F5344CB8AC3E}">
        <p14:creationId xmlns:p14="http://schemas.microsoft.com/office/powerpoint/2010/main" val="120532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A9D1C10-1D92-426F-897A-3C24F57BA514}" type="datetimeFigureOut">
              <a:rPr lang="en-US" smtClean="0"/>
              <a:t>8/29/2026</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8C63C84D-FACB-49DC-93DB-1E41D8CD43ED}" type="slidenum">
              <a:rPr lang="en-US" smtClean="0"/>
              <a:t>‹#›</a:t>
            </a:fld>
            <a:endParaRPr lang="en-US"/>
          </a:p>
        </p:txBody>
      </p:sp>
    </p:spTree>
    <p:extLst>
      <p:ext uri="{BB962C8B-B14F-4D97-AF65-F5344CB8AC3E}">
        <p14:creationId xmlns:p14="http://schemas.microsoft.com/office/powerpoint/2010/main" val="31432988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A9D1C10-1D92-426F-897A-3C24F57BA514}"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63C84D-FACB-49DC-93DB-1E41D8CD43ED}" type="slidenum">
              <a:rPr lang="en-US" smtClean="0"/>
              <a:t>‹#›</a:t>
            </a:fld>
            <a:endParaRPr lang="en-US"/>
          </a:p>
        </p:txBody>
      </p:sp>
    </p:spTree>
    <p:extLst>
      <p:ext uri="{BB962C8B-B14F-4D97-AF65-F5344CB8AC3E}">
        <p14:creationId xmlns:p14="http://schemas.microsoft.com/office/powerpoint/2010/main" val="34706756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A9D1C10-1D92-426F-897A-3C24F57BA514}" type="datetimeFigureOut">
              <a:rPr lang="en-US" smtClean="0"/>
              <a:t>8/29/2026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63C84D-FACB-49DC-93DB-1E41D8CD43ED}" type="slidenum">
              <a:rPr lang="en-US" smtClean="0"/>
              <a:t>‹#›</a:t>
            </a:fld>
            <a:endParaRPr lang="en-US"/>
          </a:p>
        </p:txBody>
      </p:sp>
    </p:spTree>
    <p:extLst>
      <p:ext uri="{BB962C8B-B14F-4D97-AF65-F5344CB8AC3E}">
        <p14:creationId xmlns:p14="http://schemas.microsoft.com/office/powerpoint/2010/main" val="871559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A9D1C10-1D92-426F-897A-3C24F57BA514}" type="datetimeFigureOut">
              <a:rPr lang="en-US" smtClean="0"/>
              <a:t>8/29/2026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63C84D-FACB-49DC-93DB-1E41D8CD43ED}" type="slidenum">
              <a:rPr lang="en-US" smtClean="0"/>
              <a:t>‹#›</a:t>
            </a:fld>
            <a:endParaRPr lang="en-US"/>
          </a:p>
        </p:txBody>
      </p:sp>
    </p:spTree>
    <p:extLst>
      <p:ext uri="{BB962C8B-B14F-4D97-AF65-F5344CB8AC3E}">
        <p14:creationId xmlns:p14="http://schemas.microsoft.com/office/powerpoint/2010/main" val="1161078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9D1C10-1D92-426F-897A-3C24F57BA514}" type="datetimeFigureOut">
              <a:rPr lang="en-US" smtClean="0"/>
              <a:t>8/29/2026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63C84D-FACB-49DC-93DB-1E41D8CD43ED}" type="slidenum">
              <a:rPr lang="en-US" smtClean="0"/>
              <a:t>‹#›</a:t>
            </a:fld>
            <a:endParaRPr lang="en-US"/>
          </a:p>
        </p:txBody>
      </p:sp>
    </p:spTree>
    <p:extLst>
      <p:ext uri="{BB962C8B-B14F-4D97-AF65-F5344CB8AC3E}">
        <p14:creationId xmlns:p14="http://schemas.microsoft.com/office/powerpoint/2010/main" val="37487448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9D1C10-1D92-426F-897A-3C24F57BA514}"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63C84D-FACB-49DC-93DB-1E41D8CD43ED}" type="slidenum">
              <a:rPr lang="en-US" smtClean="0"/>
              <a:t>‹#›</a:t>
            </a:fld>
            <a:endParaRPr lang="en-US"/>
          </a:p>
        </p:txBody>
      </p:sp>
    </p:spTree>
    <p:extLst>
      <p:ext uri="{BB962C8B-B14F-4D97-AF65-F5344CB8AC3E}">
        <p14:creationId xmlns:p14="http://schemas.microsoft.com/office/powerpoint/2010/main" val="2615441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A9D1C10-1D92-426F-897A-3C24F57BA514}" type="datetimeFigureOut">
              <a:rPr lang="en-US" smtClean="0"/>
              <a:t>8/29/2026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63C84D-FACB-49DC-93DB-1E41D8CD43ED}" type="slidenum">
              <a:rPr lang="en-US" smtClean="0"/>
              <a:t>‹#›</a:t>
            </a:fld>
            <a:endParaRPr lang="en-US"/>
          </a:p>
        </p:txBody>
      </p:sp>
    </p:spTree>
    <p:extLst>
      <p:ext uri="{BB962C8B-B14F-4D97-AF65-F5344CB8AC3E}">
        <p14:creationId xmlns:p14="http://schemas.microsoft.com/office/powerpoint/2010/main" val="1296865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A9D1C10-1D92-426F-897A-3C24F57BA514}" type="datetimeFigureOut">
              <a:rPr lang="en-US" smtClean="0"/>
              <a:t>8/29/2026</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8C63C84D-FACB-49DC-93DB-1E41D8CD43ED}" type="slidenum">
              <a:rPr lang="en-US" smtClean="0"/>
              <a:t>‹#›</a:t>
            </a:fld>
            <a:endParaRPr lang="en-US"/>
          </a:p>
        </p:txBody>
      </p:sp>
    </p:spTree>
    <p:extLst>
      <p:ext uri="{BB962C8B-B14F-4D97-AF65-F5344CB8AC3E}">
        <p14:creationId xmlns:p14="http://schemas.microsoft.com/office/powerpoint/2010/main" val="251263302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6E0017-9539-E439-FF9F-46BEED32B6D3}"/>
              </a:ext>
            </a:extLst>
          </p:cNvPr>
          <p:cNvPicPr>
            <a:picLocks noChangeAspect="1"/>
          </p:cNvPicPr>
          <p:nvPr/>
        </p:nvPicPr>
        <p:blipFill>
          <a:blip r:embed="rId2">
            <a:extLst>
              <a:ext uri="{28A0092B-C50C-407E-A947-70E740481C1C}">
                <a14:useLocalDpi xmlns:a14="http://schemas.microsoft.com/office/drawing/2010/main" val="0"/>
              </a:ext>
            </a:extLst>
          </a:blip>
          <a:srcRect t="16173" b="38465"/>
          <a:stretch>
            <a:fillRect/>
          </a:stretch>
        </p:blipFill>
        <p:spPr>
          <a:xfrm>
            <a:off x="0" y="4715931"/>
            <a:ext cx="12192000" cy="2150533"/>
          </a:xfrm>
          <a:prstGeom prst="rect">
            <a:avLst/>
          </a:prstGeom>
        </p:spPr>
      </p:pic>
      <p:sp>
        <p:nvSpPr>
          <p:cNvPr id="2" name="Title 1">
            <a:extLst>
              <a:ext uri="{FF2B5EF4-FFF2-40B4-BE49-F238E27FC236}">
                <a16:creationId xmlns:a16="http://schemas.microsoft.com/office/drawing/2014/main" id="{FCAD6A37-2D35-5A0B-6E2D-BE27F3F87F8C}"/>
              </a:ext>
            </a:extLst>
          </p:cNvPr>
          <p:cNvSpPr>
            <a:spLocks noGrp="1"/>
          </p:cNvSpPr>
          <p:nvPr>
            <p:ph type="ctrTitle"/>
          </p:nvPr>
        </p:nvSpPr>
        <p:spPr>
          <a:xfrm>
            <a:off x="156634" y="152405"/>
            <a:ext cx="11878732" cy="1825096"/>
          </a:xfrm>
        </p:spPr>
        <p:txBody>
          <a:bodyPr/>
          <a:lstStyle/>
          <a:p>
            <a:pPr algn="ctr"/>
            <a:r>
              <a:rPr lang="en-US" dirty="0"/>
              <a:t>“Zabbix: Open-Source Monitoring at Scale”</a:t>
            </a:r>
          </a:p>
        </p:txBody>
      </p:sp>
      <p:sp>
        <p:nvSpPr>
          <p:cNvPr id="3" name="Subtitle 2">
            <a:extLst>
              <a:ext uri="{FF2B5EF4-FFF2-40B4-BE49-F238E27FC236}">
                <a16:creationId xmlns:a16="http://schemas.microsoft.com/office/drawing/2014/main" id="{5E6D44F6-A513-9E9D-9D77-AEE57F96FB61}"/>
              </a:ext>
            </a:extLst>
          </p:cNvPr>
          <p:cNvSpPr>
            <a:spLocks noGrp="1"/>
          </p:cNvSpPr>
          <p:nvPr>
            <p:ph type="subTitle" idx="1"/>
          </p:nvPr>
        </p:nvSpPr>
        <p:spPr>
          <a:xfrm>
            <a:off x="1371600" y="2500050"/>
            <a:ext cx="9448800" cy="2768599"/>
          </a:xfrm>
        </p:spPr>
        <p:txBody>
          <a:bodyPr>
            <a:normAutofit/>
          </a:bodyPr>
          <a:lstStyle/>
          <a:p>
            <a:pPr algn="ctr"/>
            <a:endParaRPr lang="en-US" dirty="0"/>
          </a:p>
          <a:p>
            <a:pPr algn="ctr"/>
            <a:r>
              <a:rPr lang="en-US" dirty="0"/>
              <a:t>Scalable Open-Source Monitoring for IT, Cloud &amp; Beyond</a:t>
            </a:r>
            <a:br>
              <a:rPr lang="en-US" dirty="0"/>
            </a:br>
            <a:r>
              <a:rPr lang="en-US" dirty="0"/>
              <a:t>Empowering Enterprises with Reliability, Flexibility, and Community</a:t>
            </a:r>
          </a:p>
          <a:p>
            <a:pPr algn="ctr"/>
            <a:endParaRPr lang="en-US" dirty="0"/>
          </a:p>
          <a:p>
            <a:pPr marL="285750" indent="-285750" algn="ctr">
              <a:buFontTx/>
              <a:buChar char="-"/>
            </a:pPr>
            <a:r>
              <a:rPr lang="en-US" dirty="0"/>
              <a:t>Saquib Akhtar, Solution Designer</a:t>
            </a:r>
          </a:p>
          <a:p>
            <a:pPr algn="ctr"/>
            <a:r>
              <a:rPr lang="en-US" dirty="0"/>
              <a:t>Nokia</a:t>
            </a:r>
          </a:p>
          <a:p>
            <a:endParaRPr lang="en-US" dirty="0"/>
          </a:p>
        </p:txBody>
      </p:sp>
    </p:spTree>
    <p:extLst>
      <p:ext uri="{BB962C8B-B14F-4D97-AF65-F5344CB8AC3E}">
        <p14:creationId xmlns:p14="http://schemas.microsoft.com/office/powerpoint/2010/main" val="53544389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 calcmode="lin" valueType="num">
                                      <p:cBhvr>
                                        <p:cTn id="20"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1DF7C-4D13-203E-C803-436180C238E1}"/>
              </a:ext>
            </a:extLst>
          </p:cNvPr>
          <p:cNvSpPr>
            <a:spLocks noGrp="1"/>
          </p:cNvSpPr>
          <p:nvPr>
            <p:ph type="title"/>
          </p:nvPr>
        </p:nvSpPr>
        <p:spPr>
          <a:xfrm>
            <a:off x="2895600" y="0"/>
            <a:ext cx="8610600" cy="1293028"/>
          </a:xfrm>
        </p:spPr>
        <p:txBody>
          <a:bodyPr/>
          <a:lstStyle/>
          <a:p>
            <a:r>
              <a:rPr lang="en-IN" dirty="0"/>
              <a:t>System Overview</a:t>
            </a:r>
          </a:p>
        </p:txBody>
      </p:sp>
      <p:sp>
        <p:nvSpPr>
          <p:cNvPr id="3" name="Content Placeholder 2">
            <a:extLst>
              <a:ext uri="{FF2B5EF4-FFF2-40B4-BE49-F238E27FC236}">
                <a16:creationId xmlns:a16="http://schemas.microsoft.com/office/drawing/2014/main" id="{C62BF790-CEA7-B893-4BEE-8E31B1C9E3ED}"/>
              </a:ext>
            </a:extLst>
          </p:cNvPr>
          <p:cNvSpPr>
            <a:spLocks noGrp="1"/>
          </p:cNvSpPr>
          <p:nvPr>
            <p:ph idx="1"/>
          </p:nvPr>
        </p:nvSpPr>
        <p:spPr>
          <a:xfrm>
            <a:off x="159588" y="914401"/>
            <a:ext cx="11900140" cy="5943600"/>
          </a:xfrm>
        </p:spPr>
        <p:txBody>
          <a:bodyPr>
            <a:normAutofit/>
          </a:bodyPr>
          <a:lstStyle/>
          <a:p>
            <a:pPr marL="0" indent="0">
              <a:buNone/>
            </a:pPr>
            <a:endParaRPr lang="en-US" dirty="0"/>
          </a:p>
          <a:p>
            <a:pPr marL="0" indent="0">
              <a:buNone/>
            </a:pPr>
            <a:r>
              <a:rPr lang="en-US" b="1" dirty="0"/>
              <a:t>Access control: </a:t>
            </a:r>
            <a:r>
              <a:rPr lang="en-US" dirty="0"/>
              <a:t>monitor changes in room temperature, use of access cards, etc.</a:t>
            </a:r>
          </a:p>
          <a:p>
            <a:pPr marL="0" indent="0">
              <a:buNone/>
            </a:pPr>
            <a:r>
              <a:rPr lang="en-US" b="1" dirty="0"/>
              <a:t>KPI monitoring: </a:t>
            </a:r>
            <a:r>
              <a:rPr lang="en-US" dirty="0"/>
              <a:t>understand the state of health of your business and make rational decisions by checking collected data against planned numbers: profit, number of web visitors, number of purchases, amount of devices manufactured per hour, etc.</a:t>
            </a:r>
          </a:p>
          <a:p>
            <a:pPr marL="0" indent="0">
              <a:buNone/>
            </a:pPr>
            <a:r>
              <a:rPr lang="en-US" b="1" dirty="0"/>
              <a:t>Capacity monitoring: </a:t>
            </a:r>
            <a:r>
              <a:rPr lang="en-US" dirty="0"/>
              <a:t>plan your IT budget by measuring performance of IT infrastructure and reporting how much resources remain unused/are missing.</a:t>
            </a:r>
          </a:p>
          <a:p>
            <a:pPr marL="0" indent="0">
              <a:buNone/>
            </a:pPr>
            <a:r>
              <a:rPr lang="en-US" b="1" dirty="0"/>
              <a:t>Configuration monitoring: </a:t>
            </a:r>
            <a:r>
              <a:rPr lang="en-US" dirty="0"/>
              <a:t>make sure systems work according to rules by checking software versions, installed applications against the allowed ones run on your hardware.</a:t>
            </a:r>
          </a:p>
          <a:p>
            <a:pPr marL="0" indent="0">
              <a:buNone/>
            </a:pPr>
            <a:r>
              <a:rPr lang="en-US" b="1" dirty="0"/>
              <a:t>Inventory monitoring</a:t>
            </a:r>
            <a:r>
              <a:rPr lang="en-US" dirty="0"/>
              <a:t>: know the actual state of your IT equipment by monitoring licenses, RAM modules, disks, network devices and desktops, printers and other peripherals in actual use and comparing with the official (purchased) inventory.</a:t>
            </a:r>
          </a:p>
          <a:p>
            <a:pPr marL="0" indent="0">
              <a:buNone/>
            </a:pPr>
            <a:r>
              <a:rPr lang="en-US" b="1" dirty="0"/>
              <a:t>Security monitoring: </a:t>
            </a:r>
            <a:r>
              <a:rPr lang="en-US" dirty="0"/>
              <a:t>exclude security breaches to minimize losses by monitoring network port, malicious software, password files, root password, server case, etc.</a:t>
            </a:r>
            <a:endParaRPr lang="en-IN" dirty="0"/>
          </a:p>
        </p:txBody>
      </p:sp>
    </p:spTree>
    <p:extLst>
      <p:ext uri="{BB962C8B-B14F-4D97-AF65-F5344CB8AC3E}">
        <p14:creationId xmlns:p14="http://schemas.microsoft.com/office/powerpoint/2010/main" val="42908688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7DD33-1F28-B219-6608-3016D6949DA9}"/>
              </a:ext>
            </a:extLst>
          </p:cNvPr>
          <p:cNvSpPr>
            <a:spLocks noGrp="1"/>
          </p:cNvSpPr>
          <p:nvPr>
            <p:ph type="title"/>
          </p:nvPr>
        </p:nvSpPr>
        <p:spPr>
          <a:xfrm>
            <a:off x="2826589" y="108765"/>
            <a:ext cx="8610600" cy="1293028"/>
          </a:xfrm>
        </p:spPr>
        <p:txBody>
          <a:bodyPr/>
          <a:lstStyle/>
          <a:p>
            <a:r>
              <a:rPr lang="en-IN" dirty="0"/>
              <a:t>Data collection</a:t>
            </a:r>
          </a:p>
        </p:txBody>
      </p:sp>
      <p:sp>
        <p:nvSpPr>
          <p:cNvPr id="3" name="Content Placeholder 2">
            <a:extLst>
              <a:ext uri="{FF2B5EF4-FFF2-40B4-BE49-F238E27FC236}">
                <a16:creationId xmlns:a16="http://schemas.microsoft.com/office/drawing/2014/main" id="{07632EF2-8DE4-5240-3A9A-AA69B72C8F1E}"/>
              </a:ext>
            </a:extLst>
          </p:cNvPr>
          <p:cNvSpPr>
            <a:spLocks noGrp="1"/>
          </p:cNvSpPr>
          <p:nvPr>
            <p:ph idx="1"/>
          </p:nvPr>
        </p:nvSpPr>
        <p:spPr>
          <a:xfrm>
            <a:off x="60385" y="1181819"/>
            <a:ext cx="11990717" cy="5567415"/>
          </a:xfrm>
        </p:spPr>
        <p:txBody>
          <a:bodyPr>
            <a:normAutofit/>
          </a:bodyPr>
          <a:lstStyle/>
          <a:p>
            <a:r>
              <a:rPr lang="en-IN" dirty="0"/>
              <a:t>Services: availability and the responsiveness of e-mail or web servers.</a:t>
            </a:r>
          </a:p>
          <a:p>
            <a:r>
              <a:rPr lang="en-IN" dirty="0"/>
              <a:t>Network devices: network utilization, CPU, memory and port status.</a:t>
            </a:r>
          </a:p>
          <a:p>
            <a:r>
              <a:rPr lang="en-IN" dirty="0"/>
              <a:t>Virtual machines: VMware vCenter and vSphere installations for various VMware hypervisor and virtual machine properties and statistics.</a:t>
            </a:r>
          </a:p>
          <a:p>
            <a:r>
              <a:rPr lang="en-IN" dirty="0"/>
              <a:t>Databases: monitor in great detail any database, including MySQL, PostgreSQL, Oracle and Microsoft SQL Server.</a:t>
            </a:r>
          </a:p>
          <a:p>
            <a:r>
              <a:rPr lang="en-IN" dirty="0"/>
              <a:t>Java Application Server: monitor JBoss, Tomcat, Oracle Application Server or any other application with the efficient Zabbix Java gateway.</a:t>
            </a:r>
          </a:p>
          <a:p>
            <a:r>
              <a:rPr lang="en-IN" dirty="0"/>
              <a:t>Web services: easily monitor availability, response time and download speed of your external website, e-commerce portal or internal wiki and service desk system.</a:t>
            </a:r>
          </a:p>
          <a:p>
            <a:r>
              <a:rPr lang="en-IN" dirty="0"/>
              <a:t>Hardware: gather statistics such as temperature, fan speed voltage, and disk state.</a:t>
            </a:r>
          </a:p>
          <a:p>
            <a:r>
              <a:rPr lang="en-IN" dirty="0"/>
              <a:t>Customized monitoring: integrate ZABBIX in any environment and gather data from financial systems, environment control systems or even sophisticated research devices.</a:t>
            </a:r>
          </a:p>
        </p:txBody>
      </p:sp>
    </p:spTree>
    <p:extLst>
      <p:ext uri="{BB962C8B-B14F-4D97-AF65-F5344CB8AC3E}">
        <p14:creationId xmlns:p14="http://schemas.microsoft.com/office/powerpoint/2010/main" val="171871001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2D688A1-CEEB-6F34-1081-D8957CD6849B}"/>
              </a:ext>
            </a:extLst>
          </p:cNvPr>
          <p:cNvPicPr>
            <a:picLocks noChangeAspect="1"/>
          </p:cNvPicPr>
          <p:nvPr/>
        </p:nvPicPr>
        <p:blipFill>
          <a:blip r:embed="rId2"/>
          <a:stretch>
            <a:fillRect/>
          </a:stretch>
        </p:blipFill>
        <p:spPr>
          <a:xfrm>
            <a:off x="2515408" y="995362"/>
            <a:ext cx="7419975" cy="4867275"/>
          </a:xfrm>
          <a:prstGeom prst="rect">
            <a:avLst/>
          </a:prstGeom>
        </p:spPr>
      </p:pic>
    </p:spTree>
    <p:extLst>
      <p:ext uri="{BB962C8B-B14F-4D97-AF65-F5344CB8AC3E}">
        <p14:creationId xmlns:p14="http://schemas.microsoft.com/office/powerpoint/2010/main" val="56166059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61E6B-00F7-7839-8E15-E4A3F7DA0FA5}"/>
              </a:ext>
            </a:extLst>
          </p:cNvPr>
          <p:cNvSpPr>
            <a:spLocks noGrp="1"/>
          </p:cNvSpPr>
          <p:nvPr>
            <p:ph type="title"/>
          </p:nvPr>
        </p:nvSpPr>
        <p:spPr>
          <a:xfrm>
            <a:off x="2895600" y="-7199"/>
            <a:ext cx="8610600" cy="1293028"/>
          </a:xfrm>
        </p:spPr>
        <p:txBody>
          <a:bodyPr/>
          <a:lstStyle/>
          <a:p>
            <a:r>
              <a:rPr lang="en-IN" dirty="0"/>
              <a:t>Data collection</a:t>
            </a:r>
          </a:p>
        </p:txBody>
      </p:sp>
      <p:sp>
        <p:nvSpPr>
          <p:cNvPr id="3" name="Content Placeholder 2">
            <a:extLst>
              <a:ext uri="{FF2B5EF4-FFF2-40B4-BE49-F238E27FC236}">
                <a16:creationId xmlns:a16="http://schemas.microsoft.com/office/drawing/2014/main" id="{7A973EEC-CF5F-68D2-E40C-F405561F4BE6}"/>
              </a:ext>
            </a:extLst>
          </p:cNvPr>
          <p:cNvSpPr>
            <a:spLocks noGrp="1"/>
          </p:cNvSpPr>
          <p:nvPr>
            <p:ph idx="1"/>
          </p:nvPr>
        </p:nvSpPr>
        <p:spPr>
          <a:xfrm>
            <a:off x="146649" y="992038"/>
            <a:ext cx="11938959" cy="5710687"/>
          </a:xfrm>
        </p:spPr>
        <p:txBody>
          <a:bodyPr>
            <a:normAutofit/>
          </a:bodyPr>
          <a:lstStyle/>
          <a:p>
            <a:pPr>
              <a:buFont typeface="Wingdings" panose="05000000000000000000" pitchFamily="2" charset="2"/>
              <a:buChar char="Ø"/>
            </a:pPr>
            <a:r>
              <a:rPr lang="en-US" dirty="0"/>
              <a:t>Zabbix Agent can work on different platforms and collect metrics from any device or application on performance and availability.</a:t>
            </a:r>
          </a:p>
          <a:p>
            <a:pPr>
              <a:buFont typeface="Wingdings" panose="05000000000000000000" pitchFamily="2" charset="2"/>
              <a:buChar char="Ø"/>
            </a:pPr>
            <a:r>
              <a:rPr lang="en-US" dirty="0"/>
              <a:t>Zabbix Agent supports active/passive checks, is highly efficient and extendable via custom parameters, modules or scripts.</a:t>
            </a:r>
          </a:p>
          <a:p>
            <a:pPr marL="0" indent="0">
              <a:buNone/>
            </a:pPr>
            <a:endParaRPr lang="en-US" dirty="0"/>
          </a:p>
          <a:p>
            <a:pPr marL="0" indent="0">
              <a:buNone/>
            </a:pPr>
            <a:r>
              <a:rPr lang="en-IN" dirty="0"/>
              <a:t>What if agent is not an option?</a:t>
            </a:r>
          </a:p>
          <a:p>
            <a:pPr lvl="1"/>
            <a:r>
              <a:rPr lang="en-IN" dirty="0"/>
              <a:t>SNMP, HTTP, IPMI and SSH agents</a:t>
            </a:r>
          </a:p>
          <a:p>
            <a:pPr lvl="1"/>
            <a:r>
              <a:rPr lang="en-IN" dirty="0"/>
              <a:t>Agentless monitoring</a:t>
            </a:r>
          </a:p>
          <a:p>
            <a:pPr lvl="1"/>
            <a:r>
              <a:rPr lang="en-IN" dirty="0"/>
              <a:t>Databases and Java applications</a:t>
            </a:r>
          </a:p>
          <a:p>
            <a:pPr lvl="1"/>
            <a:r>
              <a:rPr lang="en-IN" dirty="0"/>
              <a:t>monitoring</a:t>
            </a:r>
          </a:p>
          <a:p>
            <a:pPr lvl="1"/>
            <a:r>
              <a:rPr lang="en-IN" dirty="0"/>
              <a:t>Custom metrics/scripts</a:t>
            </a:r>
          </a:p>
          <a:p>
            <a:pPr lvl="1"/>
            <a:r>
              <a:rPr lang="en-IN" dirty="0"/>
              <a:t>Aggregation and calculated checks</a:t>
            </a:r>
          </a:p>
          <a:p>
            <a:pPr lvl="1"/>
            <a:r>
              <a:rPr lang="en-IN" dirty="0"/>
              <a:t>VMware monitoring</a:t>
            </a:r>
          </a:p>
          <a:p>
            <a:pPr lvl="1"/>
            <a:r>
              <a:rPr lang="en-IN" dirty="0"/>
              <a:t>Web monitoring</a:t>
            </a:r>
          </a:p>
        </p:txBody>
      </p:sp>
    </p:spTree>
    <p:extLst>
      <p:ext uri="{BB962C8B-B14F-4D97-AF65-F5344CB8AC3E}">
        <p14:creationId xmlns:p14="http://schemas.microsoft.com/office/powerpoint/2010/main" val="21938681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B3FF7-2177-1A5C-F739-CED1E2B51C64}"/>
              </a:ext>
            </a:extLst>
          </p:cNvPr>
          <p:cNvSpPr>
            <a:spLocks noGrp="1"/>
          </p:cNvSpPr>
          <p:nvPr>
            <p:ph type="title"/>
          </p:nvPr>
        </p:nvSpPr>
        <p:spPr>
          <a:xfrm>
            <a:off x="2895600" y="0"/>
            <a:ext cx="8610600" cy="1293028"/>
          </a:xfrm>
        </p:spPr>
        <p:txBody>
          <a:bodyPr/>
          <a:lstStyle/>
          <a:p>
            <a:r>
              <a:rPr lang="en-IN" dirty="0"/>
              <a:t>OS level monitoring </a:t>
            </a:r>
          </a:p>
        </p:txBody>
      </p:sp>
      <p:sp>
        <p:nvSpPr>
          <p:cNvPr id="3" name="Content Placeholder 2">
            <a:extLst>
              <a:ext uri="{FF2B5EF4-FFF2-40B4-BE49-F238E27FC236}">
                <a16:creationId xmlns:a16="http://schemas.microsoft.com/office/drawing/2014/main" id="{D51B35BE-8227-6259-9BD4-E0166072D99D}"/>
              </a:ext>
            </a:extLst>
          </p:cNvPr>
          <p:cNvSpPr>
            <a:spLocks noGrp="1"/>
          </p:cNvSpPr>
          <p:nvPr>
            <p:ph idx="1"/>
          </p:nvPr>
        </p:nvSpPr>
        <p:spPr>
          <a:xfrm>
            <a:off x="655608" y="1509624"/>
            <a:ext cx="10850592" cy="4977440"/>
          </a:xfrm>
        </p:spPr>
        <p:txBody>
          <a:bodyPr>
            <a:normAutofit fontScale="77500" lnSpcReduction="20000"/>
          </a:bodyPr>
          <a:lstStyle/>
          <a:p>
            <a:pPr marL="0" indent="0">
              <a:buNone/>
            </a:pPr>
            <a:r>
              <a:rPr lang="en-US" b="1" u="sng" dirty="0"/>
              <a:t>WINDOWS &amp; LINUX</a:t>
            </a:r>
            <a:endParaRPr lang="en-IN" dirty="0"/>
          </a:p>
          <a:p>
            <a:pPr lvl="0"/>
            <a:r>
              <a:rPr lang="en-US" dirty="0"/>
              <a:t>Average CPU load for the machine 1min, 5min and 15min with line graph</a:t>
            </a:r>
            <a:endParaRPr lang="en-IN" dirty="0"/>
          </a:p>
          <a:p>
            <a:pPr lvl="0"/>
            <a:r>
              <a:rPr lang="en-US" dirty="0"/>
              <a:t>Disk utilization for all the partitions or mount point and NFS/SAMBA shares with pie graph</a:t>
            </a:r>
            <a:endParaRPr lang="en-IN" dirty="0"/>
          </a:p>
          <a:p>
            <a:pPr lvl="0"/>
            <a:r>
              <a:rPr lang="en-US" dirty="0"/>
              <a:t>Number of process running and other background tasks information</a:t>
            </a:r>
            <a:endParaRPr lang="en-IN" dirty="0"/>
          </a:p>
          <a:p>
            <a:pPr lvl="0"/>
            <a:r>
              <a:rPr lang="en-US" dirty="0"/>
              <a:t>Traffic of Network Interfaces attached to the VM</a:t>
            </a:r>
            <a:endParaRPr lang="en-IN" dirty="0"/>
          </a:p>
          <a:p>
            <a:pPr lvl="0"/>
            <a:r>
              <a:rPr lang="en-US" dirty="0"/>
              <a:t>All windows services listed under </a:t>
            </a:r>
            <a:r>
              <a:rPr lang="en-US" dirty="0" err="1"/>
              <a:t>services.msc</a:t>
            </a:r>
            <a:r>
              <a:rPr lang="en-US" dirty="0"/>
              <a:t> automatically added to the list of monitored items</a:t>
            </a:r>
            <a:endParaRPr lang="en-IN" dirty="0"/>
          </a:p>
          <a:p>
            <a:pPr lvl="0"/>
            <a:r>
              <a:rPr lang="en-US" dirty="0"/>
              <a:t>Custom service running on a user-defined or service specific port number defined by OEM</a:t>
            </a:r>
            <a:endParaRPr lang="en-IN" dirty="0"/>
          </a:p>
          <a:p>
            <a:pPr lvl="0"/>
            <a:r>
              <a:rPr lang="en-US" dirty="0"/>
              <a:t>Able to run custom scripts to get real time values/data as a part of active checks</a:t>
            </a:r>
            <a:endParaRPr lang="en-IN" dirty="0"/>
          </a:p>
          <a:p>
            <a:pPr lvl="0"/>
            <a:r>
              <a:rPr lang="en-US" dirty="0"/>
              <a:t>Log file analysis and monitoring</a:t>
            </a:r>
            <a:endParaRPr lang="en-IN" dirty="0"/>
          </a:p>
          <a:p>
            <a:pPr lvl="0"/>
            <a:r>
              <a:rPr lang="en-US" dirty="0"/>
              <a:t>OS version and other static information</a:t>
            </a:r>
            <a:endParaRPr lang="en-IN" dirty="0"/>
          </a:p>
          <a:p>
            <a:pPr marL="0" indent="0">
              <a:buNone/>
            </a:pPr>
            <a:endParaRPr lang="en-US" dirty="0"/>
          </a:p>
          <a:p>
            <a:pPr marL="0" indent="0">
              <a:buNone/>
            </a:pPr>
            <a:r>
              <a:rPr lang="en-US" dirty="0"/>
              <a:t>Trigger Information:</a:t>
            </a:r>
            <a:endParaRPr lang="en-IN" dirty="0"/>
          </a:p>
          <a:p>
            <a:pPr lvl="0"/>
            <a:r>
              <a:rPr lang="en-US" dirty="0"/>
              <a:t>80% utilization of RAM, CPU and all disks is treated as Average(Warning) level</a:t>
            </a:r>
            <a:endParaRPr lang="en-IN" dirty="0"/>
          </a:p>
          <a:p>
            <a:pPr lvl="0"/>
            <a:r>
              <a:rPr lang="en-US" dirty="0"/>
              <a:t>Above 90% utilization of RAM, CPU and all disks is treated as Critical level </a:t>
            </a:r>
            <a:endParaRPr lang="en-IN" dirty="0"/>
          </a:p>
          <a:p>
            <a:r>
              <a:rPr lang="en-US" dirty="0"/>
              <a:t>Trigger can be created for high network traffic</a:t>
            </a:r>
            <a:endParaRPr lang="en-IN" dirty="0"/>
          </a:p>
        </p:txBody>
      </p:sp>
    </p:spTree>
    <p:extLst>
      <p:ext uri="{BB962C8B-B14F-4D97-AF65-F5344CB8AC3E}">
        <p14:creationId xmlns:p14="http://schemas.microsoft.com/office/powerpoint/2010/main" val="249391551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E93B07-7442-FD33-D3A1-6D990AE50469}"/>
              </a:ext>
            </a:extLst>
          </p:cNvPr>
          <p:cNvSpPr>
            <a:spLocks noGrp="1"/>
          </p:cNvSpPr>
          <p:nvPr>
            <p:ph type="title"/>
          </p:nvPr>
        </p:nvSpPr>
        <p:spPr>
          <a:xfrm>
            <a:off x="2053087" y="272668"/>
            <a:ext cx="10031083" cy="1293028"/>
          </a:xfrm>
        </p:spPr>
        <p:txBody>
          <a:bodyPr/>
          <a:lstStyle/>
          <a:p>
            <a:r>
              <a:rPr lang="en-IN" dirty="0"/>
              <a:t>Data collection: Pre-processing</a:t>
            </a:r>
          </a:p>
        </p:txBody>
      </p:sp>
      <p:pic>
        <p:nvPicPr>
          <p:cNvPr id="5" name="Picture 4">
            <a:extLst>
              <a:ext uri="{FF2B5EF4-FFF2-40B4-BE49-F238E27FC236}">
                <a16:creationId xmlns:a16="http://schemas.microsoft.com/office/drawing/2014/main" id="{CD498D5C-0032-7155-8F38-30BC5640C88B}"/>
              </a:ext>
            </a:extLst>
          </p:cNvPr>
          <p:cNvPicPr>
            <a:picLocks noChangeAspect="1"/>
          </p:cNvPicPr>
          <p:nvPr/>
        </p:nvPicPr>
        <p:blipFill>
          <a:blip r:embed="rId2"/>
          <a:stretch>
            <a:fillRect/>
          </a:stretch>
        </p:blipFill>
        <p:spPr>
          <a:xfrm>
            <a:off x="0" y="2254676"/>
            <a:ext cx="12192000" cy="3228543"/>
          </a:xfrm>
          <a:prstGeom prst="rect">
            <a:avLst/>
          </a:prstGeom>
        </p:spPr>
      </p:pic>
    </p:spTree>
    <p:extLst>
      <p:ext uri="{BB962C8B-B14F-4D97-AF65-F5344CB8AC3E}">
        <p14:creationId xmlns:p14="http://schemas.microsoft.com/office/powerpoint/2010/main" val="15605965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B10E0-E79D-C9F5-49A4-E0D9C1218F45}"/>
              </a:ext>
            </a:extLst>
          </p:cNvPr>
          <p:cNvSpPr>
            <a:spLocks noGrp="1"/>
          </p:cNvSpPr>
          <p:nvPr>
            <p:ph type="title"/>
          </p:nvPr>
        </p:nvSpPr>
        <p:spPr>
          <a:xfrm>
            <a:off x="2455653" y="272667"/>
            <a:ext cx="8610600" cy="1293028"/>
          </a:xfrm>
        </p:spPr>
        <p:txBody>
          <a:bodyPr/>
          <a:lstStyle/>
          <a:p>
            <a:r>
              <a:rPr lang="en-IN" dirty="0"/>
              <a:t>Visualization</a:t>
            </a:r>
          </a:p>
        </p:txBody>
      </p:sp>
      <p:sp>
        <p:nvSpPr>
          <p:cNvPr id="3" name="Content Placeholder 2">
            <a:extLst>
              <a:ext uri="{FF2B5EF4-FFF2-40B4-BE49-F238E27FC236}">
                <a16:creationId xmlns:a16="http://schemas.microsoft.com/office/drawing/2014/main" id="{1A7F6A7F-91D7-DF0C-0180-77F9912C0D1A}"/>
              </a:ext>
            </a:extLst>
          </p:cNvPr>
          <p:cNvSpPr>
            <a:spLocks noGrp="1"/>
          </p:cNvSpPr>
          <p:nvPr>
            <p:ph idx="1"/>
          </p:nvPr>
        </p:nvSpPr>
        <p:spPr>
          <a:xfrm>
            <a:off x="521899" y="1565695"/>
            <a:ext cx="10820400" cy="5137030"/>
          </a:xfrm>
        </p:spPr>
        <p:txBody>
          <a:bodyPr>
            <a:normAutofit/>
          </a:bodyPr>
          <a:lstStyle/>
          <a:p>
            <a:r>
              <a:rPr lang="en-US" dirty="0"/>
              <a:t>Widget-based dashboards</a:t>
            </a:r>
          </a:p>
          <a:p>
            <a:r>
              <a:rPr lang="en-US" dirty="0"/>
              <a:t>Graphs</a:t>
            </a:r>
          </a:p>
          <a:p>
            <a:r>
              <a:rPr lang="en-US" dirty="0"/>
              <a:t>Network maps</a:t>
            </a:r>
          </a:p>
          <a:p>
            <a:r>
              <a:rPr lang="en-US" dirty="0"/>
              <a:t>Geographical maps</a:t>
            </a:r>
          </a:p>
          <a:p>
            <a:r>
              <a:rPr lang="en-US" dirty="0"/>
              <a:t>Slideshows</a:t>
            </a:r>
          </a:p>
          <a:p>
            <a:r>
              <a:rPr lang="en-US" dirty="0"/>
              <a:t>Drill-down reports</a:t>
            </a:r>
          </a:p>
          <a:p>
            <a:endParaRPr lang="en-US" dirty="0"/>
          </a:p>
          <a:p>
            <a:pPr marL="0" indent="0">
              <a:buNone/>
            </a:pPr>
            <a:r>
              <a:rPr lang="en-US" b="1" u="sng" dirty="0"/>
              <a:t>Latest Data:</a:t>
            </a:r>
          </a:p>
          <a:p>
            <a:pPr marL="0" indent="0">
              <a:buNone/>
            </a:pPr>
            <a:r>
              <a:rPr lang="en-US" dirty="0"/>
              <a:t>All values in the database are stored as raw and averaged data.</a:t>
            </a:r>
          </a:p>
          <a:p>
            <a:pPr marL="0" indent="0">
              <a:buNone/>
            </a:pPr>
            <a:r>
              <a:rPr lang="en-US" dirty="0"/>
              <a:t>The refresh interval and the storage time is set for each data item separately (or automated through a template).</a:t>
            </a:r>
          </a:p>
          <a:p>
            <a:pPr marL="0" indent="0">
              <a:buNone/>
            </a:pPr>
            <a:r>
              <a:rPr lang="en-US" dirty="0"/>
              <a:t>Automatic database cleaning from old data.</a:t>
            </a:r>
            <a:endParaRPr lang="en-IN" dirty="0"/>
          </a:p>
        </p:txBody>
      </p:sp>
    </p:spTree>
    <p:extLst>
      <p:ext uri="{BB962C8B-B14F-4D97-AF65-F5344CB8AC3E}">
        <p14:creationId xmlns:p14="http://schemas.microsoft.com/office/powerpoint/2010/main" val="184151787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CBC86-D46F-6A50-A073-AC7DE3C63EDE}"/>
              </a:ext>
            </a:extLst>
          </p:cNvPr>
          <p:cNvSpPr>
            <a:spLocks noGrp="1"/>
          </p:cNvSpPr>
          <p:nvPr>
            <p:ph type="title"/>
          </p:nvPr>
        </p:nvSpPr>
        <p:spPr>
          <a:xfrm>
            <a:off x="2895600" y="281294"/>
            <a:ext cx="8610600" cy="1293028"/>
          </a:xfrm>
        </p:spPr>
        <p:txBody>
          <a:bodyPr/>
          <a:lstStyle/>
          <a:p>
            <a:r>
              <a:rPr lang="en-IN" dirty="0"/>
              <a:t>Visualization: Graphs</a:t>
            </a:r>
          </a:p>
        </p:txBody>
      </p:sp>
      <p:sp>
        <p:nvSpPr>
          <p:cNvPr id="3" name="Content Placeholder 2">
            <a:extLst>
              <a:ext uri="{FF2B5EF4-FFF2-40B4-BE49-F238E27FC236}">
                <a16:creationId xmlns:a16="http://schemas.microsoft.com/office/drawing/2014/main" id="{DFC96DE2-8E65-70DF-EA9C-F0B54F0A92AC}"/>
              </a:ext>
            </a:extLst>
          </p:cNvPr>
          <p:cNvSpPr>
            <a:spLocks noGrp="1"/>
          </p:cNvSpPr>
          <p:nvPr>
            <p:ph idx="1"/>
          </p:nvPr>
        </p:nvSpPr>
        <p:spPr>
          <a:xfrm>
            <a:off x="69011" y="1431985"/>
            <a:ext cx="11437189" cy="5331124"/>
          </a:xfrm>
        </p:spPr>
        <p:txBody>
          <a:bodyPr>
            <a:normAutofit/>
          </a:bodyPr>
          <a:lstStyle/>
          <a:p>
            <a:pPr marL="457200" indent="-457200">
              <a:buFont typeface="+mj-lt"/>
              <a:buAutoNum type="arabicPeriod"/>
            </a:pPr>
            <a:r>
              <a:rPr lang="en-US" dirty="0"/>
              <a:t>A </a:t>
            </a:r>
            <a:r>
              <a:rPr lang="en-US" b="1" dirty="0"/>
              <a:t>standard graph </a:t>
            </a:r>
            <a:r>
              <a:rPr lang="en-US" dirty="0"/>
              <a:t>for a numeric item is available without any configuration at all - these graphs are generated on runtime.</a:t>
            </a:r>
          </a:p>
          <a:p>
            <a:pPr marL="457200" indent="-457200">
              <a:buFont typeface="+mj-lt"/>
              <a:buAutoNum type="arabicPeriod"/>
            </a:pPr>
            <a:endParaRPr lang="en-US" dirty="0"/>
          </a:p>
          <a:p>
            <a:pPr marL="457200" indent="-457200">
              <a:buFont typeface="+mj-lt"/>
              <a:buAutoNum type="arabicPeriod"/>
            </a:pPr>
            <a:r>
              <a:rPr lang="en-US" dirty="0"/>
              <a:t>In a </a:t>
            </a:r>
            <a:r>
              <a:rPr lang="en-US" b="1" dirty="0"/>
              <a:t>custom graph </a:t>
            </a:r>
            <a:r>
              <a:rPr lang="en-US" dirty="0"/>
              <a:t>data of several items can be compared and you can specify the graph style, or the way lines are displayed.</a:t>
            </a:r>
          </a:p>
          <a:p>
            <a:pPr marL="457200" indent="-457200">
              <a:buFont typeface="+mj-lt"/>
              <a:buAutoNum type="arabicPeriod"/>
            </a:pPr>
            <a:endParaRPr lang="en-US" b="1" dirty="0"/>
          </a:p>
          <a:p>
            <a:pPr marL="457200" indent="-457200">
              <a:buFont typeface="+mj-lt"/>
              <a:buAutoNum type="arabicPeriod"/>
            </a:pPr>
            <a:r>
              <a:rPr lang="en-US" b="1" dirty="0"/>
              <a:t>Ad-hoc graphs </a:t>
            </a:r>
            <a:r>
              <a:rPr lang="en-US" dirty="0"/>
              <a:t>- create a comparison graph for multiple items with little effort and no maintenance.</a:t>
            </a:r>
          </a:p>
          <a:p>
            <a:pPr marL="457200" indent="-457200">
              <a:buFont typeface="+mj-lt"/>
              <a:buAutoNum type="arabicPeriod"/>
            </a:pPr>
            <a:endParaRPr lang="en-US" b="1" dirty="0"/>
          </a:p>
          <a:p>
            <a:pPr marL="457200" indent="-457200">
              <a:buFont typeface="+mj-lt"/>
              <a:buAutoNum type="arabicPeriod"/>
            </a:pPr>
            <a:r>
              <a:rPr lang="en-US" b="1" dirty="0"/>
              <a:t>Graph</a:t>
            </a:r>
            <a:r>
              <a:rPr lang="en-US" dirty="0"/>
              <a:t> - dashboard widget allows to add data sets and define their visual representation.</a:t>
            </a:r>
            <a:endParaRPr lang="en-IN" dirty="0"/>
          </a:p>
        </p:txBody>
      </p:sp>
    </p:spTree>
    <p:extLst>
      <p:ext uri="{BB962C8B-B14F-4D97-AF65-F5344CB8AC3E}">
        <p14:creationId xmlns:p14="http://schemas.microsoft.com/office/powerpoint/2010/main" val="27495858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45080-38CF-5BCD-00BB-F985912F235D}"/>
              </a:ext>
            </a:extLst>
          </p:cNvPr>
          <p:cNvSpPr>
            <a:spLocks noGrp="1"/>
          </p:cNvSpPr>
          <p:nvPr>
            <p:ph type="title"/>
          </p:nvPr>
        </p:nvSpPr>
        <p:spPr>
          <a:xfrm>
            <a:off x="2895600" y="246788"/>
            <a:ext cx="8610600" cy="1293028"/>
          </a:xfrm>
        </p:spPr>
        <p:txBody>
          <a:bodyPr/>
          <a:lstStyle/>
          <a:p>
            <a:r>
              <a:rPr lang="en-IN" dirty="0"/>
              <a:t>Visualization: Maps</a:t>
            </a:r>
          </a:p>
        </p:txBody>
      </p:sp>
      <p:sp>
        <p:nvSpPr>
          <p:cNvPr id="3" name="Content Placeholder 2">
            <a:extLst>
              <a:ext uri="{FF2B5EF4-FFF2-40B4-BE49-F238E27FC236}">
                <a16:creationId xmlns:a16="http://schemas.microsoft.com/office/drawing/2014/main" id="{2C499413-8F30-EAB8-2ECC-232484FD425B}"/>
              </a:ext>
            </a:extLst>
          </p:cNvPr>
          <p:cNvSpPr>
            <a:spLocks noGrp="1"/>
          </p:cNvSpPr>
          <p:nvPr>
            <p:ph idx="1"/>
          </p:nvPr>
        </p:nvSpPr>
        <p:spPr>
          <a:xfrm>
            <a:off x="125084" y="1539815"/>
            <a:ext cx="5915025" cy="3420373"/>
          </a:xfrm>
        </p:spPr>
        <p:txBody>
          <a:bodyPr/>
          <a:lstStyle/>
          <a:p>
            <a:pPr marL="0" indent="0">
              <a:buNone/>
            </a:pPr>
            <a:r>
              <a:rPr lang="en-US" dirty="0"/>
              <a:t>Zabbix network maps offer a possibility of laying out the monitored environment over an optional background image for a user-friendly overview. Each element on the map may represent a host, host group, single trigger, an image or another map.</a:t>
            </a:r>
            <a:endParaRPr lang="en-IN" dirty="0"/>
          </a:p>
        </p:txBody>
      </p:sp>
      <p:pic>
        <p:nvPicPr>
          <p:cNvPr id="5" name="Picture 4">
            <a:extLst>
              <a:ext uri="{FF2B5EF4-FFF2-40B4-BE49-F238E27FC236}">
                <a16:creationId xmlns:a16="http://schemas.microsoft.com/office/drawing/2014/main" id="{6CF33DC9-BCF1-4382-0D7E-CC0987FCF4A8}"/>
              </a:ext>
            </a:extLst>
          </p:cNvPr>
          <p:cNvPicPr>
            <a:picLocks noChangeAspect="1"/>
          </p:cNvPicPr>
          <p:nvPr/>
        </p:nvPicPr>
        <p:blipFill>
          <a:blip r:embed="rId2"/>
          <a:stretch>
            <a:fillRect/>
          </a:stretch>
        </p:blipFill>
        <p:spPr>
          <a:xfrm>
            <a:off x="6151891" y="2940044"/>
            <a:ext cx="5915025" cy="3800475"/>
          </a:xfrm>
          <a:prstGeom prst="rect">
            <a:avLst/>
          </a:prstGeom>
        </p:spPr>
      </p:pic>
    </p:spTree>
    <p:extLst>
      <p:ext uri="{BB962C8B-B14F-4D97-AF65-F5344CB8AC3E}">
        <p14:creationId xmlns:p14="http://schemas.microsoft.com/office/powerpoint/2010/main" val="333898943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891DF-406E-F7D1-6A79-A62584DA4FD5}"/>
              </a:ext>
            </a:extLst>
          </p:cNvPr>
          <p:cNvSpPr>
            <a:spLocks noGrp="1"/>
          </p:cNvSpPr>
          <p:nvPr>
            <p:ph type="title"/>
          </p:nvPr>
        </p:nvSpPr>
        <p:spPr>
          <a:xfrm>
            <a:off x="3094008" y="238162"/>
            <a:ext cx="8610600" cy="1293028"/>
          </a:xfrm>
        </p:spPr>
        <p:txBody>
          <a:bodyPr/>
          <a:lstStyle/>
          <a:p>
            <a:r>
              <a:rPr lang="en-IN" dirty="0"/>
              <a:t>Visualization: Dashboards</a:t>
            </a:r>
          </a:p>
        </p:txBody>
      </p:sp>
      <p:sp>
        <p:nvSpPr>
          <p:cNvPr id="3" name="Content Placeholder 2">
            <a:extLst>
              <a:ext uri="{FF2B5EF4-FFF2-40B4-BE49-F238E27FC236}">
                <a16:creationId xmlns:a16="http://schemas.microsoft.com/office/drawing/2014/main" id="{80987C24-C274-18E3-EE93-099279AC66CD}"/>
              </a:ext>
            </a:extLst>
          </p:cNvPr>
          <p:cNvSpPr>
            <a:spLocks noGrp="1"/>
          </p:cNvSpPr>
          <p:nvPr>
            <p:ph idx="1"/>
          </p:nvPr>
        </p:nvSpPr>
        <p:spPr>
          <a:xfrm>
            <a:off x="245852" y="1531190"/>
            <a:ext cx="11684479" cy="5088648"/>
          </a:xfrm>
        </p:spPr>
        <p:txBody>
          <a:bodyPr>
            <a:normAutofit/>
          </a:bodyPr>
          <a:lstStyle/>
          <a:p>
            <a:pPr marL="0" indent="0">
              <a:buNone/>
            </a:pPr>
            <a:r>
              <a:rPr lang="en-IN" dirty="0"/>
              <a:t>Zabbix Dashboard is a central place in the web frontend that provides personalized details about the monitored environment:</a:t>
            </a:r>
          </a:p>
          <a:p>
            <a:pPr>
              <a:buFont typeface="Wingdings" panose="05000000000000000000" pitchFamily="2" charset="2"/>
              <a:buChar char="Ø"/>
            </a:pPr>
            <a:r>
              <a:rPr lang="en-IN" dirty="0"/>
              <a:t>Drill-down reports</a:t>
            </a:r>
          </a:p>
          <a:p>
            <a:pPr>
              <a:buFont typeface="Wingdings" panose="05000000000000000000" pitchFamily="2" charset="2"/>
              <a:buChar char="Ø"/>
            </a:pPr>
            <a:r>
              <a:rPr lang="en-IN" dirty="0"/>
              <a:t>Maps</a:t>
            </a:r>
          </a:p>
          <a:p>
            <a:pPr>
              <a:buFont typeface="Wingdings" panose="05000000000000000000" pitchFamily="2" charset="2"/>
              <a:buChar char="Ø"/>
            </a:pPr>
            <a:r>
              <a:rPr lang="en-IN" dirty="0"/>
              <a:t>Graphs</a:t>
            </a:r>
          </a:p>
          <a:p>
            <a:pPr>
              <a:buFont typeface="Wingdings" panose="05000000000000000000" pitchFamily="2" charset="2"/>
              <a:buChar char="Ø"/>
            </a:pPr>
            <a:r>
              <a:rPr lang="en-IN" dirty="0"/>
              <a:t>Screens</a:t>
            </a:r>
          </a:p>
          <a:p>
            <a:pPr>
              <a:buFont typeface="Wingdings" panose="05000000000000000000" pitchFamily="2" charset="2"/>
              <a:buChar char="Ø"/>
            </a:pPr>
            <a:r>
              <a:rPr lang="en-IN" dirty="0"/>
              <a:t>Problems</a:t>
            </a:r>
          </a:p>
          <a:p>
            <a:pPr>
              <a:buFont typeface="Wingdings" panose="05000000000000000000" pitchFamily="2" charset="2"/>
              <a:buChar char="Ø"/>
            </a:pPr>
            <a:r>
              <a:rPr lang="en-IN" dirty="0"/>
              <a:t>System status</a:t>
            </a:r>
          </a:p>
          <a:p>
            <a:pPr>
              <a:buFont typeface="Wingdings" panose="05000000000000000000" pitchFamily="2" charset="2"/>
              <a:buChar char="Ø"/>
            </a:pPr>
            <a:r>
              <a:rPr lang="en-IN" dirty="0"/>
              <a:t>Host status</a:t>
            </a:r>
          </a:p>
          <a:p>
            <a:pPr>
              <a:buFont typeface="Wingdings" panose="05000000000000000000" pitchFamily="2" charset="2"/>
              <a:buChar char="Ø"/>
            </a:pPr>
            <a:r>
              <a:rPr lang="en-IN" dirty="0"/>
              <a:t>Status of Zabbix server</a:t>
            </a:r>
          </a:p>
          <a:p>
            <a:pPr>
              <a:buFont typeface="Wingdings" panose="05000000000000000000" pitchFamily="2" charset="2"/>
              <a:buChar char="Ø"/>
            </a:pPr>
            <a:r>
              <a:rPr lang="en-IN" dirty="0"/>
              <a:t>Discovery status</a:t>
            </a:r>
          </a:p>
          <a:p>
            <a:pPr>
              <a:buFont typeface="Wingdings" panose="05000000000000000000" pitchFamily="2" charset="2"/>
              <a:buChar char="Ø"/>
            </a:pPr>
            <a:r>
              <a:rPr lang="en-IN" dirty="0"/>
              <a:t>Web</a:t>
            </a:r>
          </a:p>
        </p:txBody>
      </p:sp>
    </p:spTree>
    <p:extLst>
      <p:ext uri="{BB962C8B-B14F-4D97-AF65-F5344CB8AC3E}">
        <p14:creationId xmlns:p14="http://schemas.microsoft.com/office/powerpoint/2010/main" val="26909278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F3126-F6D9-F57E-AF5B-4E1DEDBCB4D8}"/>
              </a:ext>
            </a:extLst>
          </p:cNvPr>
          <p:cNvSpPr>
            <a:spLocks noGrp="1"/>
          </p:cNvSpPr>
          <p:nvPr>
            <p:ph type="title"/>
          </p:nvPr>
        </p:nvSpPr>
        <p:spPr>
          <a:xfrm>
            <a:off x="2895600" y="169150"/>
            <a:ext cx="8610600" cy="1293028"/>
          </a:xfrm>
        </p:spPr>
        <p:txBody>
          <a:bodyPr/>
          <a:lstStyle/>
          <a:p>
            <a:r>
              <a:rPr lang="en-IN" dirty="0"/>
              <a:t>Why to monitor?</a:t>
            </a:r>
          </a:p>
        </p:txBody>
      </p:sp>
      <p:sp>
        <p:nvSpPr>
          <p:cNvPr id="3" name="Content Placeholder 2">
            <a:extLst>
              <a:ext uri="{FF2B5EF4-FFF2-40B4-BE49-F238E27FC236}">
                <a16:creationId xmlns:a16="http://schemas.microsoft.com/office/drawing/2014/main" id="{F7897497-92B9-699F-4E87-B94FCEDAA144}"/>
              </a:ext>
            </a:extLst>
          </p:cNvPr>
          <p:cNvSpPr>
            <a:spLocks noGrp="1"/>
          </p:cNvSpPr>
          <p:nvPr>
            <p:ph idx="1"/>
          </p:nvPr>
        </p:nvSpPr>
        <p:spPr>
          <a:xfrm>
            <a:off x="6016924" y="1904102"/>
            <a:ext cx="6275717" cy="4917057"/>
          </a:xfrm>
        </p:spPr>
        <p:txBody>
          <a:bodyPr/>
          <a:lstStyle/>
          <a:p>
            <a:r>
              <a:rPr lang="en-US" dirty="0"/>
              <a:t>Prevent downtime.</a:t>
            </a:r>
          </a:p>
          <a:p>
            <a:r>
              <a:rPr lang="en-US" dirty="0"/>
              <a:t>Make big IT environments transparent &amp; easy to manage.</a:t>
            </a:r>
          </a:p>
          <a:p>
            <a:r>
              <a:rPr lang="en-US" dirty="0"/>
              <a:t>Collect and visualize real-time data, analyze and make trend-</a:t>
            </a:r>
          </a:p>
          <a:p>
            <a:r>
              <a:rPr lang="en-US" dirty="0"/>
              <a:t>predictions.</a:t>
            </a:r>
          </a:p>
          <a:p>
            <a:r>
              <a:rPr lang="en-US" dirty="0"/>
              <a:t>Enable better planning &amp; purchasing.</a:t>
            </a:r>
            <a:endParaRPr lang="en-IN" dirty="0"/>
          </a:p>
        </p:txBody>
      </p:sp>
      <p:pic>
        <p:nvPicPr>
          <p:cNvPr id="5" name="Picture 4">
            <a:extLst>
              <a:ext uri="{FF2B5EF4-FFF2-40B4-BE49-F238E27FC236}">
                <a16:creationId xmlns:a16="http://schemas.microsoft.com/office/drawing/2014/main" id="{B8A82AB4-B2ED-76FD-AF7D-0DADFD14C399}"/>
              </a:ext>
            </a:extLst>
          </p:cNvPr>
          <p:cNvPicPr>
            <a:picLocks noChangeAspect="1"/>
          </p:cNvPicPr>
          <p:nvPr/>
        </p:nvPicPr>
        <p:blipFill>
          <a:blip r:embed="rId2"/>
          <a:stretch>
            <a:fillRect/>
          </a:stretch>
        </p:blipFill>
        <p:spPr>
          <a:xfrm>
            <a:off x="181154" y="1904102"/>
            <a:ext cx="5702060" cy="3517600"/>
          </a:xfrm>
          <a:prstGeom prst="rect">
            <a:avLst/>
          </a:prstGeom>
        </p:spPr>
      </p:pic>
      <p:pic>
        <p:nvPicPr>
          <p:cNvPr id="6" name="Picture 5">
            <a:extLst>
              <a:ext uri="{FF2B5EF4-FFF2-40B4-BE49-F238E27FC236}">
                <a16:creationId xmlns:a16="http://schemas.microsoft.com/office/drawing/2014/main" id="{9CABF2D5-0BE4-5244-035C-2F7D46A3A81B}"/>
              </a:ext>
            </a:extLst>
          </p:cNvPr>
          <p:cNvPicPr>
            <a:picLocks noChangeAspect="1"/>
          </p:cNvPicPr>
          <p:nvPr/>
        </p:nvPicPr>
        <p:blipFill>
          <a:blip r:embed="rId3"/>
          <a:stretch>
            <a:fillRect/>
          </a:stretch>
        </p:blipFill>
        <p:spPr>
          <a:xfrm>
            <a:off x="5227608" y="250167"/>
            <a:ext cx="1133025" cy="1133025"/>
          </a:xfrm>
          <a:prstGeom prst="rect">
            <a:avLst/>
          </a:prstGeom>
        </p:spPr>
      </p:pic>
    </p:spTree>
    <p:extLst>
      <p:ext uri="{BB962C8B-B14F-4D97-AF65-F5344CB8AC3E}">
        <p14:creationId xmlns:p14="http://schemas.microsoft.com/office/powerpoint/2010/main" val="265703876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57C06-F12B-7E20-E3DE-58507F20A384}"/>
              </a:ext>
            </a:extLst>
          </p:cNvPr>
          <p:cNvSpPr>
            <a:spLocks noGrp="1"/>
          </p:cNvSpPr>
          <p:nvPr>
            <p:ph type="title"/>
          </p:nvPr>
        </p:nvSpPr>
        <p:spPr>
          <a:xfrm>
            <a:off x="2895600" y="272667"/>
            <a:ext cx="8610600" cy="1293028"/>
          </a:xfrm>
        </p:spPr>
        <p:txBody>
          <a:bodyPr/>
          <a:lstStyle/>
          <a:p>
            <a:r>
              <a:rPr lang="en-IN" dirty="0"/>
              <a:t>Alerting &amp; notifications</a:t>
            </a:r>
          </a:p>
        </p:txBody>
      </p:sp>
      <p:sp>
        <p:nvSpPr>
          <p:cNvPr id="3" name="Content Placeholder 2">
            <a:extLst>
              <a:ext uri="{FF2B5EF4-FFF2-40B4-BE49-F238E27FC236}">
                <a16:creationId xmlns:a16="http://schemas.microsoft.com/office/drawing/2014/main" id="{AF2A1205-C83D-35EE-56E0-6CE11BC64F3B}"/>
              </a:ext>
            </a:extLst>
          </p:cNvPr>
          <p:cNvSpPr>
            <a:spLocks noGrp="1"/>
          </p:cNvSpPr>
          <p:nvPr>
            <p:ph idx="1"/>
          </p:nvPr>
        </p:nvSpPr>
        <p:spPr>
          <a:xfrm>
            <a:off x="0" y="1440611"/>
            <a:ext cx="7099541" cy="5270740"/>
          </a:xfrm>
        </p:spPr>
        <p:txBody>
          <a:bodyPr/>
          <a:lstStyle/>
          <a:p>
            <a:pPr marL="0" indent="0">
              <a:buNone/>
            </a:pPr>
            <a:r>
              <a:rPr lang="en-US" dirty="0"/>
              <a:t>Be notified in case of any issues using different channels:</a:t>
            </a:r>
          </a:p>
          <a:p>
            <a:pPr>
              <a:buFont typeface="Wingdings" panose="05000000000000000000" pitchFamily="2" charset="2"/>
              <a:buChar char="Ø"/>
            </a:pPr>
            <a:r>
              <a:rPr lang="en-US" dirty="0"/>
              <a:t>Send messages</a:t>
            </a:r>
          </a:p>
          <a:p>
            <a:pPr>
              <a:buFont typeface="Wingdings" panose="05000000000000000000" pitchFamily="2" charset="2"/>
              <a:buChar char="Ø"/>
            </a:pPr>
            <a:r>
              <a:rPr lang="en-US" dirty="0"/>
              <a:t>Let Zabbix fix issues automatically</a:t>
            </a:r>
          </a:p>
          <a:p>
            <a:pPr>
              <a:buFont typeface="Wingdings" panose="05000000000000000000" pitchFamily="2" charset="2"/>
              <a:buChar char="Ø"/>
            </a:pPr>
            <a:r>
              <a:rPr lang="en-US" dirty="0"/>
              <a:t>Escalate problems according to flexible user-defined Service Levels</a:t>
            </a:r>
          </a:p>
          <a:p>
            <a:pPr>
              <a:buFont typeface="Wingdings" panose="05000000000000000000" pitchFamily="2" charset="2"/>
              <a:buChar char="Ø"/>
            </a:pPr>
            <a:r>
              <a:rPr lang="en-US" dirty="0"/>
              <a:t>Customize messages based on recipient's role</a:t>
            </a:r>
          </a:p>
          <a:p>
            <a:pPr>
              <a:buFont typeface="Wingdings" panose="05000000000000000000" pitchFamily="2" charset="2"/>
              <a:buChar char="Ø"/>
            </a:pPr>
            <a:r>
              <a:rPr lang="en-US" dirty="0"/>
              <a:t>Customize messages with runtime and inventory information</a:t>
            </a:r>
            <a:endParaRPr lang="en-IN" dirty="0"/>
          </a:p>
        </p:txBody>
      </p:sp>
      <p:pic>
        <p:nvPicPr>
          <p:cNvPr id="5" name="Picture 4">
            <a:extLst>
              <a:ext uri="{FF2B5EF4-FFF2-40B4-BE49-F238E27FC236}">
                <a16:creationId xmlns:a16="http://schemas.microsoft.com/office/drawing/2014/main" id="{13F3D96E-283B-E248-E82E-E92E35D40073}"/>
              </a:ext>
            </a:extLst>
          </p:cNvPr>
          <p:cNvPicPr>
            <a:picLocks noChangeAspect="1"/>
          </p:cNvPicPr>
          <p:nvPr/>
        </p:nvPicPr>
        <p:blipFill>
          <a:blip r:embed="rId2"/>
          <a:stretch>
            <a:fillRect/>
          </a:stretch>
        </p:blipFill>
        <p:spPr>
          <a:xfrm>
            <a:off x="7082296" y="1414732"/>
            <a:ext cx="5109704" cy="3434391"/>
          </a:xfrm>
          <a:prstGeom prst="rect">
            <a:avLst/>
          </a:prstGeom>
        </p:spPr>
      </p:pic>
    </p:spTree>
    <p:extLst>
      <p:ext uri="{BB962C8B-B14F-4D97-AF65-F5344CB8AC3E}">
        <p14:creationId xmlns:p14="http://schemas.microsoft.com/office/powerpoint/2010/main" val="267530742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A0CD1-8B81-A88D-7079-9E1DFA49E349}"/>
              </a:ext>
            </a:extLst>
          </p:cNvPr>
          <p:cNvSpPr>
            <a:spLocks noGrp="1"/>
          </p:cNvSpPr>
          <p:nvPr>
            <p:ph type="title"/>
          </p:nvPr>
        </p:nvSpPr>
        <p:spPr>
          <a:xfrm>
            <a:off x="2895600" y="488328"/>
            <a:ext cx="8610600" cy="1293028"/>
          </a:xfrm>
        </p:spPr>
        <p:txBody>
          <a:bodyPr/>
          <a:lstStyle/>
          <a:p>
            <a:r>
              <a:rPr lang="en-IN" dirty="0"/>
              <a:t>Flow of incident creation</a:t>
            </a:r>
          </a:p>
        </p:txBody>
      </p:sp>
      <p:pic>
        <p:nvPicPr>
          <p:cNvPr id="9" name="Picture 8">
            <a:extLst>
              <a:ext uri="{FF2B5EF4-FFF2-40B4-BE49-F238E27FC236}">
                <a16:creationId xmlns:a16="http://schemas.microsoft.com/office/drawing/2014/main" id="{E63C31FE-8133-2CB3-5FC0-7BD58694B922}"/>
              </a:ext>
            </a:extLst>
          </p:cNvPr>
          <p:cNvPicPr>
            <a:picLocks noChangeAspect="1"/>
          </p:cNvPicPr>
          <p:nvPr/>
        </p:nvPicPr>
        <p:blipFill>
          <a:blip r:embed="rId2"/>
          <a:stretch>
            <a:fillRect/>
          </a:stretch>
        </p:blipFill>
        <p:spPr>
          <a:xfrm>
            <a:off x="0" y="1781356"/>
            <a:ext cx="12192000" cy="3947470"/>
          </a:xfrm>
          <a:prstGeom prst="rect">
            <a:avLst/>
          </a:prstGeom>
        </p:spPr>
      </p:pic>
    </p:spTree>
    <p:extLst>
      <p:ext uri="{BB962C8B-B14F-4D97-AF65-F5344CB8AC3E}">
        <p14:creationId xmlns:p14="http://schemas.microsoft.com/office/powerpoint/2010/main" val="152070058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36625-D432-57AA-8034-810318C7B5C7}"/>
              </a:ext>
            </a:extLst>
          </p:cNvPr>
          <p:cNvSpPr>
            <a:spLocks noGrp="1"/>
          </p:cNvSpPr>
          <p:nvPr>
            <p:ph type="title"/>
          </p:nvPr>
        </p:nvSpPr>
        <p:spPr>
          <a:xfrm>
            <a:off x="2895600" y="177777"/>
            <a:ext cx="8610600" cy="1293028"/>
          </a:xfrm>
        </p:spPr>
        <p:txBody>
          <a:bodyPr/>
          <a:lstStyle/>
          <a:p>
            <a:r>
              <a:rPr lang="en-IN" dirty="0"/>
              <a:t>Auto-discovery</a:t>
            </a:r>
          </a:p>
        </p:txBody>
      </p:sp>
      <p:pic>
        <p:nvPicPr>
          <p:cNvPr id="7" name="Picture 6">
            <a:extLst>
              <a:ext uri="{FF2B5EF4-FFF2-40B4-BE49-F238E27FC236}">
                <a16:creationId xmlns:a16="http://schemas.microsoft.com/office/drawing/2014/main" id="{6B645DC0-ACD8-4724-AFFA-6347B32669D0}"/>
              </a:ext>
            </a:extLst>
          </p:cNvPr>
          <p:cNvPicPr>
            <a:picLocks noChangeAspect="1"/>
          </p:cNvPicPr>
          <p:nvPr/>
        </p:nvPicPr>
        <p:blipFill>
          <a:blip r:embed="rId2"/>
          <a:stretch>
            <a:fillRect/>
          </a:stretch>
        </p:blipFill>
        <p:spPr>
          <a:xfrm>
            <a:off x="2256886" y="1699224"/>
            <a:ext cx="7505700" cy="4667250"/>
          </a:xfrm>
          <a:prstGeom prst="rect">
            <a:avLst/>
          </a:prstGeom>
        </p:spPr>
      </p:pic>
    </p:spTree>
    <p:extLst>
      <p:ext uri="{BB962C8B-B14F-4D97-AF65-F5344CB8AC3E}">
        <p14:creationId xmlns:p14="http://schemas.microsoft.com/office/powerpoint/2010/main" val="25878384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86418-4F6E-78EC-5C6F-7A1F5022F674}"/>
              </a:ext>
            </a:extLst>
          </p:cNvPr>
          <p:cNvSpPr>
            <a:spLocks noGrp="1"/>
          </p:cNvSpPr>
          <p:nvPr>
            <p:ph type="title"/>
          </p:nvPr>
        </p:nvSpPr>
        <p:spPr>
          <a:xfrm>
            <a:off x="2550544" y="22487"/>
            <a:ext cx="8610600" cy="1052421"/>
          </a:xfrm>
        </p:spPr>
        <p:txBody>
          <a:bodyPr/>
          <a:lstStyle/>
          <a:p>
            <a:r>
              <a:rPr lang="en-IN" dirty="0"/>
              <a:t>Auto-discovery</a:t>
            </a:r>
          </a:p>
        </p:txBody>
      </p:sp>
      <p:sp>
        <p:nvSpPr>
          <p:cNvPr id="3" name="Content Placeholder 2">
            <a:extLst>
              <a:ext uri="{FF2B5EF4-FFF2-40B4-BE49-F238E27FC236}">
                <a16:creationId xmlns:a16="http://schemas.microsoft.com/office/drawing/2014/main" id="{1321F5C9-9BB4-496E-9A45-580883395167}"/>
              </a:ext>
            </a:extLst>
          </p:cNvPr>
          <p:cNvSpPr>
            <a:spLocks noGrp="1"/>
          </p:cNvSpPr>
          <p:nvPr>
            <p:ph idx="1"/>
          </p:nvPr>
        </p:nvSpPr>
        <p:spPr>
          <a:xfrm>
            <a:off x="60385" y="1052421"/>
            <a:ext cx="5891841" cy="5702059"/>
          </a:xfrm>
        </p:spPr>
        <p:txBody>
          <a:bodyPr/>
          <a:lstStyle/>
          <a:p>
            <a:pPr marL="0" indent="0">
              <a:buNone/>
            </a:pPr>
            <a:r>
              <a:rPr lang="en-US" sz="1800" dirty="0"/>
              <a:t>Network discovery: periodically scans the network to detect changes and performs specified actions.</a:t>
            </a:r>
          </a:p>
          <a:p>
            <a:pPr marL="0" indent="0">
              <a:buNone/>
            </a:pPr>
            <a:endParaRPr lang="en-IN" dirty="0"/>
          </a:p>
          <a:p>
            <a:pPr marL="0" indent="0">
              <a:buNone/>
            </a:pPr>
            <a:endParaRPr lang="en-IN" dirty="0"/>
          </a:p>
          <a:p>
            <a:pPr marL="0" indent="0">
              <a:buNone/>
            </a:pPr>
            <a:endParaRPr lang="en-IN" dirty="0"/>
          </a:p>
          <a:p>
            <a:pPr marL="0" indent="0">
              <a:buNone/>
            </a:pPr>
            <a:endParaRPr lang="en-IN" dirty="0"/>
          </a:p>
          <a:p>
            <a:pPr marL="0" indent="0">
              <a:buNone/>
            </a:pPr>
            <a:endParaRPr lang="en-IN" dirty="0"/>
          </a:p>
          <a:p>
            <a:pPr marL="0" indent="0">
              <a:buNone/>
            </a:pPr>
            <a:r>
              <a:rPr lang="en-US" sz="1800" dirty="0"/>
              <a:t>Agent auto-registration: configure automatized monitoring of new equipment with Zabbix agents installed.</a:t>
            </a:r>
          </a:p>
          <a:p>
            <a:pPr marL="0" indent="0">
              <a:buNone/>
            </a:pPr>
            <a:endParaRPr lang="en-IN" dirty="0"/>
          </a:p>
        </p:txBody>
      </p:sp>
      <p:pic>
        <p:nvPicPr>
          <p:cNvPr id="5" name="Picture 4">
            <a:extLst>
              <a:ext uri="{FF2B5EF4-FFF2-40B4-BE49-F238E27FC236}">
                <a16:creationId xmlns:a16="http://schemas.microsoft.com/office/drawing/2014/main" id="{9384D2B4-5BA8-B48E-7EC5-8B1FF67CA195}"/>
              </a:ext>
            </a:extLst>
          </p:cNvPr>
          <p:cNvPicPr>
            <a:picLocks noChangeAspect="1"/>
          </p:cNvPicPr>
          <p:nvPr/>
        </p:nvPicPr>
        <p:blipFill>
          <a:blip r:embed="rId2"/>
          <a:stretch>
            <a:fillRect/>
          </a:stretch>
        </p:blipFill>
        <p:spPr>
          <a:xfrm>
            <a:off x="207036" y="1662352"/>
            <a:ext cx="3737950" cy="1839223"/>
          </a:xfrm>
          <a:prstGeom prst="rect">
            <a:avLst/>
          </a:prstGeom>
        </p:spPr>
      </p:pic>
      <p:sp>
        <p:nvSpPr>
          <p:cNvPr id="6" name="Content Placeholder 2">
            <a:extLst>
              <a:ext uri="{FF2B5EF4-FFF2-40B4-BE49-F238E27FC236}">
                <a16:creationId xmlns:a16="http://schemas.microsoft.com/office/drawing/2014/main" id="{B9A78726-41C1-1884-8806-5E37BCFAA939}"/>
              </a:ext>
            </a:extLst>
          </p:cNvPr>
          <p:cNvSpPr txBox="1">
            <a:spLocks/>
          </p:cNvSpPr>
          <p:nvPr/>
        </p:nvSpPr>
        <p:spPr>
          <a:xfrm>
            <a:off x="5952226" y="1052421"/>
            <a:ext cx="6383548" cy="57020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None/>
            </a:pPr>
            <a:r>
              <a:rPr lang="en-US" sz="1800" dirty="0"/>
              <a:t>Low-level detection: automatically creates data items,</a:t>
            </a:r>
          </a:p>
          <a:p>
            <a:pPr marL="0" indent="0">
              <a:buNone/>
            </a:pPr>
            <a:r>
              <a:rPr lang="en-US" sz="1800" dirty="0"/>
              <a:t>triggers and graphics on the host.</a:t>
            </a:r>
          </a:p>
        </p:txBody>
      </p:sp>
      <p:pic>
        <p:nvPicPr>
          <p:cNvPr id="8" name="Picture 7">
            <a:extLst>
              <a:ext uri="{FF2B5EF4-FFF2-40B4-BE49-F238E27FC236}">
                <a16:creationId xmlns:a16="http://schemas.microsoft.com/office/drawing/2014/main" id="{DF3D11C9-A6E2-48A6-ECC2-D2F1CCFEDA5D}"/>
              </a:ext>
            </a:extLst>
          </p:cNvPr>
          <p:cNvPicPr>
            <a:picLocks noChangeAspect="1"/>
          </p:cNvPicPr>
          <p:nvPr/>
        </p:nvPicPr>
        <p:blipFill>
          <a:blip r:embed="rId3"/>
          <a:stretch>
            <a:fillRect/>
          </a:stretch>
        </p:blipFill>
        <p:spPr>
          <a:xfrm>
            <a:off x="207036" y="4615229"/>
            <a:ext cx="3821500" cy="2139251"/>
          </a:xfrm>
          <a:prstGeom prst="rect">
            <a:avLst/>
          </a:prstGeom>
        </p:spPr>
      </p:pic>
      <p:pic>
        <p:nvPicPr>
          <p:cNvPr id="10" name="Picture 9">
            <a:extLst>
              <a:ext uri="{FF2B5EF4-FFF2-40B4-BE49-F238E27FC236}">
                <a16:creationId xmlns:a16="http://schemas.microsoft.com/office/drawing/2014/main" id="{FA6BDE08-C1A4-3380-FAE2-8BE0D46534D9}"/>
              </a:ext>
            </a:extLst>
          </p:cNvPr>
          <p:cNvPicPr>
            <a:picLocks noChangeAspect="1"/>
          </p:cNvPicPr>
          <p:nvPr/>
        </p:nvPicPr>
        <p:blipFill>
          <a:blip r:embed="rId4"/>
          <a:stretch>
            <a:fillRect/>
          </a:stretch>
        </p:blipFill>
        <p:spPr>
          <a:xfrm>
            <a:off x="6096000" y="1863307"/>
            <a:ext cx="4172859" cy="2518911"/>
          </a:xfrm>
          <a:prstGeom prst="rect">
            <a:avLst/>
          </a:prstGeom>
        </p:spPr>
      </p:pic>
    </p:spTree>
    <p:extLst>
      <p:ext uri="{BB962C8B-B14F-4D97-AF65-F5344CB8AC3E}">
        <p14:creationId xmlns:p14="http://schemas.microsoft.com/office/powerpoint/2010/main" val="374163867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AFC83-91AF-969A-E0D3-17430A8F1463}"/>
              </a:ext>
            </a:extLst>
          </p:cNvPr>
          <p:cNvSpPr>
            <a:spLocks noGrp="1"/>
          </p:cNvSpPr>
          <p:nvPr>
            <p:ph type="title"/>
          </p:nvPr>
        </p:nvSpPr>
        <p:spPr>
          <a:xfrm>
            <a:off x="2421147" y="-7199"/>
            <a:ext cx="8610600" cy="1293028"/>
          </a:xfrm>
        </p:spPr>
        <p:txBody>
          <a:bodyPr/>
          <a:lstStyle/>
          <a:p>
            <a:r>
              <a:rPr lang="en-IN" dirty="0"/>
              <a:t>Security</a:t>
            </a:r>
          </a:p>
        </p:txBody>
      </p:sp>
      <p:sp>
        <p:nvSpPr>
          <p:cNvPr id="3" name="Content Placeholder 2">
            <a:extLst>
              <a:ext uri="{FF2B5EF4-FFF2-40B4-BE49-F238E27FC236}">
                <a16:creationId xmlns:a16="http://schemas.microsoft.com/office/drawing/2014/main" id="{51002D77-3DB9-3A22-08B9-208F157E9855}"/>
              </a:ext>
            </a:extLst>
          </p:cNvPr>
          <p:cNvSpPr>
            <a:spLocks noGrp="1"/>
          </p:cNvSpPr>
          <p:nvPr>
            <p:ph idx="1"/>
          </p:nvPr>
        </p:nvSpPr>
        <p:spPr>
          <a:xfrm>
            <a:off x="112143" y="1501490"/>
            <a:ext cx="6719978" cy="3976284"/>
          </a:xfrm>
        </p:spPr>
        <p:txBody>
          <a:bodyPr/>
          <a:lstStyle/>
          <a:p>
            <a:pPr>
              <a:buFont typeface="Wingdings" panose="05000000000000000000" pitchFamily="2" charset="2"/>
              <a:buChar char="Ø"/>
            </a:pPr>
            <a:r>
              <a:rPr lang="en-IN" dirty="0"/>
              <a:t>Strong encryption between all Zabbix components</a:t>
            </a:r>
          </a:p>
          <a:p>
            <a:pPr>
              <a:buFont typeface="Wingdings" panose="05000000000000000000" pitchFamily="2" charset="2"/>
              <a:buChar char="Ø"/>
            </a:pPr>
            <a:r>
              <a:rPr lang="en-IN" dirty="0"/>
              <a:t>Multiple authentication methods: Open LDAP,</a:t>
            </a:r>
          </a:p>
          <a:p>
            <a:pPr>
              <a:buFont typeface="Wingdings" panose="05000000000000000000" pitchFamily="2" charset="2"/>
              <a:buChar char="Ø"/>
            </a:pPr>
            <a:r>
              <a:rPr lang="en-IN" dirty="0"/>
              <a:t>Active Directory, SAML</a:t>
            </a:r>
          </a:p>
          <a:p>
            <a:pPr>
              <a:buFont typeface="Wingdings" panose="05000000000000000000" pitchFamily="2" charset="2"/>
              <a:buChar char="Ø"/>
            </a:pPr>
            <a:r>
              <a:rPr lang="en-IN" dirty="0"/>
              <a:t>Flexible user permission schema</a:t>
            </a:r>
          </a:p>
          <a:p>
            <a:pPr>
              <a:buFont typeface="Wingdings" panose="05000000000000000000" pitchFamily="2" charset="2"/>
              <a:buChar char="Ø"/>
            </a:pPr>
            <a:r>
              <a:rPr lang="en-IN" dirty="0"/>
              <a:t>Zabbix code is open for security audits</a:t>
            </a:r>
          </a:p>
          <a:p>
            <a:pPr marL="0" indent="0">
              <a:buNone/>
            </a:pPr>
            <a:endParaRPr lang="en-IN" dirty="0"/>
          </a:p>
        </p:txBody>
      </p:sp>
      <p:pic>
        <p:nvPicPr>
          <p:cNvPr id="5" name="Picture 4">
            <a:extLst>
              <a:ext uri="{FF2B5EF4-FFF2-40B4-BE49-F238E27FC236}">
                <a16:creationId xmlns:a16="http://schemas.microsoft.com/office/drawing/2014/main" id="{9AF6DCC0-CF81-3431-6D8F-572B679F7AE6}"/>
              </a:ext>
            </a:extLst>
          </p:cNvPr>
          <p:cNvPicPr>
            <a:picLocks noChangeAspect="1"/>
          </p:cNvPicPr>
          <p:nvPr/>
        </p:nvPicPr>
        <p:blipFill>
          <a:blip r:embed="rId2"/>
          <a:stretch>
            <a:fillRect/>
          </a:stretch>
        </p:blipFill>
        <p:spPr>
          <a:xfrm>
            <a:off x="6971402" y="1501490"/>
            <a:ext cx="5126252" cy="3812382"/>
          </a:xfrm>
          <a:prstGeom prst="rect">
            <a:avLst/>
          </a:prstGeom>
        </p:spPr>
      </p:pic>
    </p:spTree>
    <p:extLst>
      <p:ext uri="{BB962C8B-B14F-4D97-AF65-F5344CB8AC3E}">
        <p14:creationId xmlns:p14="http://schemas.microsoft.com/office/powerpoint/2010/main" val="223910623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03F7B-8DDB-003A-3C49-3BFEFB45F691}"/>
              </a:ext>
            </a:extLst>
          </p:cNvPr>
          <p:cNvSpPr>
            <a:spLocks noGrp="1"/>
          </p:cNvSpPr>
          <p:nvPr>
            <p:ph type="title"/>
          </p:nvPr>
        </p:nvSpPr>
        <p:spPr>
          <a:xfrm>
            <a:off x="2748951" y="307173"/>
            <a:ext cx="8610600" cy="1293028"/>
          </a:xfrm>
        </p:spPr>
        <p:txBody>
          <a:bodyPr/>
          <a:lstStyle/>
          <a:p>
            <a:r>
              <a:rPr lang="en-IN" dirty="0"/>
              <a:t>Zabbix API</a:t>
            </a:r>
          </a:p>
        </p:txBody>
      </p:sp>
      <p:sp>
        <p:nvSpPr>
          <p:cNvPr id="3" name="Content Placeholder 2">
            <a:extLst>
              <a:ext uri="{FF2B5EF4-FFF2-40B4-BE49-F238E27FC236}">
                <a16:creationId xmlns:a16="http://schemas.microsoft.com/office/drawing/2014/main" id="{6B9CAF1F-A17A-3014-5C4A-DE1E59E717B2}"/>
              </a:ext>
            </a:extLst>
          </p:cNvPr>
          <p:cNvSpPr>
            <a:spLocks noGrp="1"/>
          </p:cNvSpPr>
          <p:nvPr>
            <p:ph idx="1"/>
          </p:nvPr>
        </p:nvSpPr>
        <p:spPr>
          <a:xfrm>
            <a:off x="103517" y="1449238"/>
            <a:ext cx="6909757" cy="5331124"/>
          </a:xfrm>
        </p:spPr>
        <p:txBody>
          <a:bodyPr/>
          <a:lstStyle/>
          <a:p>
            <a:pPr marL="0" indent="0">
              <a:buNone/>
            </a:pPr>
            <a:r>
              <a:rPr lang="en-US" dirty="0"/>
              <a:t>Integrate Zabbix with any part of your IT environment.</a:t>
            </a:r>
          </a:p>
          <a:p>
            <a:pPr marL="0" indent="0">
              <a:buNone/>
            </a:pPr>
            <a:r>
              <a:rPr lang="en-US" dirty="0"/>
              <a:t>Get access to all Zabbix functionality from external applications through Zabbix API:</a:t>
            </a:r>
          </a:p>
          <a:p>
            <a:pPr marL="0" indent="0">
              <a:buNone/>
            </a:pPr>
            <a:endParaRPr lang="en-US" dirty="0"/>
          </a:p>
          <a:p>
            <a:pPr>
              <a:buFont typeface="Wingdings" panose="05000000000000000000" pitchFamily="2" charset="2"/>
              <a:buChar char="Ø"/>
            </a:pPr>
            <a:r>
              <a:rPr lang="en-US" dirty="0"/>
              <a:t>Automate Zabbix management via API</a:t>
            </a:r>
          </a:p>
          <a:p>
            <a:pPr>
              <a:buFont typeface="Wingdings" panose="05000000000000000000" pitchFamily="2" charset="2"/>
              <a:buChar char="Ø"/>
            </a:pPr>
            <a:r>
              <a:rPr lang="en-US" dirty="0"/>
              <a:t>Create new applications to work with Zabbix</a:t>
            </a:r>
          </a:p>
          <a:p>
            <a:pPr>
              <a:buFont typeface="Wingdings" panose="05000000000000000000" pitchFamily="2" charset="2"/>
              <a:buChar char="Ø"/>
            </a:pPr>
            <a:r>
              <a:rPr lang="en-US" dirty="0"/>
              <a:t>Integrate Zabbix with third party software: Configuration management, ticketing systems</a:t>
            </a:r>
          </a:p>
          <a:p>
            <a:pPr>
              <a:buFont typeface="Wingdings" panose="05000000000000000000" pitchFamily="2" charset="2"/>
              <a:buChar char="Ø"/>
            </a:pPr>
            <a:r>
              <a:rPr lang="en-US" dirty="0"/>
              <a:t>Retrieve and manage configuration and historical data</a:t>
            </a:r>
            <a:endParaRPr lang="en-IN" dirty="0"/>
          </a:p>
        </p:txBody>
      </p:sp>
      <p:pic>
        <p:nvPicPr>
          <p:cNvPr id="5" name="Picture 4">
            <a:extLst>
              <a:ext uri="{FF2B5EF4-FFF2-40B4-BE49-F238E27FC236}">
                <a16:creationId xmlns:a16="http://schemas.microsoft.com/office/drawing/2014/main" id="{C252DF3D-3A48-67D2-E798-E94B3C2F49E8}"/>
              </a:ext>
            </a:extLst>
          </p:cNvPr>
          <p:cNvPicPr>
            <a:picLocks noChangeAspect="1"/>
          </p:cNvPicPr>
          <p:nvPr/>
        </p:nvPicPr>
        <p:blipFill>
          <a:blip r:embed="rId2"/>
          <a:stretch>
            <a:fillRect/>
          </a:stretch>
        </p:blipFill>
        <p:spPr>
          <a:xfrm>
            <a:off x="6735396" y="1778929"/>
            <a:ext cx="5353087" cy="3629833"/>
          </a:xfrm>
          <a:prstGeom prst="rect">
            <a:avLst/>
          </a:prstGeom>
        </p:spPr>
      </p:pic>
    </p:spTree>
    <p:extLst>
      <p:ext uri="{BB962C8B-B14F-4D97-AF65-F5344CB8AC3E}">
        <p14:creationId xmlns:p14="http://schemas.microsoft.com/office/powerpoint/2010/main" val="424337312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9AC8F9B-4457-FC7A-27C7-BE4446FAA737}"/>
              </a:ext>
            </a:extLst>
          </p:cNvPr>
          <p:cNvSpPr txBox="1"/>
          <p:nvPr/>
        </p:nvSpPr>
        <p:spPr>
          <a:xfrm>
            <a:off x="2213695" y="2733411"/>
            <a:ext cx="6924854" cy="1323439"/>
          </a:xfrm>
          <a:prstGeom prst="rect">
            <a:avLst/>
          </a:prstGeom>
          <a:noFill/>
        </p:spPr>
        <p:txBody>
          <a:bodyPr wrap="square">
            <a:spAutoFit/>
          </a:bodyPr>
          <a:lstStyle/>
          <a:p>
            <a:pPr algn="ctr"/>
            <a:r>
              <a:rPr lang="en-IN" sz="4000" dirty="0"/>
              <a:t>Thank you for listening !!</a:t>
            </a:r>
          </a:p>
          <a:p>
            <a:pPr algn="ctr"/>
            <a:r>
              <a:rPr lang="en-IN" sz="4000" dirty="0"/>
              <a:t>Time for Q&amp;A session.</a:t>
            </a:r>
          </a:p>
        </p:txBody>
      </p:sp>
    </p:spTree>
    <p:extLst>
      <p:ext uri="{BB962C8B-B14F-4D97-AF65-F5344CB8AC3E}">
        <p14:creationId xmlns:p14="http://schemas.microsoft.com/office/powerpoint/2010/main" val="344567546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01DC0-6F85-F9E7-873E-26FDEE27DBAB}"/>
              </a:ext>
            </a:extLst>
          </p:cNvPr>
          <p:cNvSpPr>
            <a:spLocks noGrp="1"/>
          </p:cNvSpPr>
          <p:nvPr>
            <p:ph type="title"/>
          </p:nvPr>
        </p:nvSpPr>
        <p:spPr>
          <a:xfrm>
            <a:off x="2633133" y="95506"/>
            <a:ext cx="8610600" cy="1293028"/>
          </a:xfrm>
        </p:spPr>
        <p:txBody>
          <a:bodyPr/>
          <a:lstStyle/>
          <a:p>
            <a:r>
              <a:rPr lang="en-US" dirty="0"/>
              <a:t>Zabbix journey</a:t>
            </a:r>
          </a:p>
        </p:txBody>
      </p:sp>
      <p:sp>
        <p:nvSpPr>
          <p:cNvPr id="3" name="Content Placeholder 2">
            <a:extLst>
              <a:ext uri="{FF2B5EF4-FFF2-40B4-BE49-F238E27FC236}">
                <a16:creationId xmlns:a16="http://schemas.microsoft.com/office/drawing/2014/main" id="{2A3E639D-81C2-CD26-01B5-53C67BE6ADFB}"/>
              </a:ext>
            </a:extLst>
          </p:cNvPr>
          <p:cNvSpPr>
            <a:spLocks noGrp="1"/>
          </p:cNvSpPr>
          <p:nvPr>
            <p:ph idx="1"/>
          </p:nvPr>
        </p:nvSpPr>
        <p:spPr>
          <a:xfrm>
            <a:off x="685800" y="1388534"/>
            <a:ext cx="10820400" cy="5373960"/>
          </a:xfrm>
        </p:spPr>
        <p:txBody>
          <a:bodyPr>
            <a:normAutofit fontScale="92500"/>
          </a:bodyPr>
          <a:lstStyle/>
          <a:p>
            <a:pPr marL="0" indent="0">
              <a:buNone/>
            </a:pPr>
            <a:r>
              <a:rPr lang="en-US" dirty="0"/>
              <a:t>24 years of experience ZABBIX is an enterprise-level monitoring system designed to monitor millions of metrics in real time, collected from tens of thousands of servers, virtual machines, network devices and applications.</a:t>
            </a:r>
          </a:p>
          <a:p>
            <a:pPr marL="0" indent="0">
              <a:buNone/>
            </a:pPr>
            <a:endParaRPr lang="en-US" dirty="0"/>
          </a:p>
          <a:p>
            <a:r>
              <a:rPr lang="en-US" b="1" dirty="0"/>
              <a:t>Zabbix Journey (2001 – 2025)</a:t>
            </a:r>
          </a:p>
          <a:p>
            <a:r>
              <a:rPr lang="en-US" b="1" dirty="0"/>
              <a:t>2001</a:t>
            </a:r>
            <a:r>
              <a:rPr lang="en-US" dirty="0"/>
              <a:t> – First release of Zabbix by Alexei </a:t>
            </a:r>
            <a:r>
              <a:rPr lang="en-US" dirty="0" err="1"/>
              <a:t>Vladishev</a:t>
            </a:r>
            <a:endParaRPr lang="en-US" dirty="0"/>
          </a:p>
          <a:p>
            <a:r>
              <a:rPr lang="en-US" b="1" dirty="0"/>
              <a:t>2004</a:t>
            </a:r>
            <a:r>
              <a:rPr lang="en-US" dirty="0"/>
              <a:t> – Zabbix SIA founded (commercial support + development)</a:t>
            </a:r>
          </a:p>
          <a:p>
            <a:r>
              <a:rPr lang="en-US" b="1" dirty="0"/>
              <a:t>2012</a:t>
            </a:r>
            <a:r>
              <a:rPr lang="en-US" dirty="0"/>
              <a:t> – Zabbix 2.0 introduced distributed monitoring &amp; better scalability</a:t>
            </a:r>
          </a:p>
          <a:p>
            <a:r>
              <a:rPr lang="en-US" b="1" dirty="0"/>
              <a:t>2015</a:t>
            </a:r>
            <a:r>
              <a:rPr lang="en-US" dirty="0"/>
              <a:t> – Zabbix 3.0 launched with encryption &amp; visualization upgrades</a:t>
            </a:r>
          </a:p>
          <a:p>
            <a:r>
              <a:rPr lang="en-US" b="1" dirty="0"/>
              <a:t>2017</a:t>
            </a:r>
            <a:r>
              <a:rPr lang="en-US" dirty="0"/>
              <a:t> – Zabbix 4.0 (LTS) released – high performance, dashboards improved</a:t>
            </a:r>
          </a:p>
          <a:p>
            <a:r>
              <a:rPr lang="en-US" b="1" dirty="0"/>
              <a:t>2020</a:t>
            </a:r>
            <a:r>
              <a:rPr lang="en-US" dirty="0"/>
              <a:t> – Zabbix 5.0 (LTS) with modern UI, new integrations, security focus</a:t>
            </a:r>
          </a:p>
          <a:p>
            <a:r>
              <a:rPr lang="en-US" b="1" dirty="0"/>
              <a:t>2022</a:t>
            </a:r>
            <a:r>
              <a:rPr lang="en-US" dirty="0"/>
              <a:t> – Zabbix 6.0 (LTS) – HA support, business services, advanced integrations</a:t>
            </a:r>
          </a:p>
          <a:p>
            <a:r>
              <a:rPr lang="en-US" b="1" dirty="0"/>
              <a:t>2024</a:t>
            </a:r>
            <a:r>
              <a:rPr lang="en-US" dirty="0"/>
              <a:t> – Zabbix 7.0 (LTS) – scalability boosts, new plugins, cloud-native improvements</a:t>
            </a:r>
          </a:p>
          <a:p>
            <a:r>
              <a:rPr lang="en-US" b="1" dirty="0"/>
              <a:t>2025</a:t>
            </a:r>
            <a:r>
              <a:rPr lang="en-US" dirty="0"/>
              <a:t> – Zabbix celebrated </a:t>
            </a:r>
            <a:r>
              <a:rPr lang="en-US" b="1" dirty="0"/>
              <a:t>24 years</a:t>
            </a:r>
            <a:r>
              <a:rPr lang="en-US" dirty="0"/>
              <a:t> in the open-source monitoring space</a:t>
            </a:r>
          </a:p>
          <a:p>
            <a:pPr marL="0" indent="0">
              <a:buNone/>
            </a:pPr>
            <a:endParaRPr lang="en-US" dirty="0"/>
          </a:p>
        </p:txBody>
      </p:sp>
    </p:spTree>
    <p:extLst>
      <p:ext uri="{BB962C8B-B14F-4D97-AF65-F5344CB8AC3E}">
        <p14:creationId xmlns:p14="http://schemas.microsoft.com/office/powerpoint/2010/main" val="158250599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7928F71-14A0-FF8F-5F33-B2C1BC5A4578}"/>
              </a:ext>
            </a:extLst>
          </p:cNvPr>
          <p:cNvPicPr>
            <a:picLocks noChangeAspect="1"/>
          </p:cNvPicPr>
          <p:nvPr/>
        </p:nvPicPr>
        <p:blipFill>
          <a:blip r:embed="rId2"/>
          <a:stretch>
            <a:fillRect/>
          </a:stretch>
        </p:blipFill>
        <p:spPr>
          <a:xfrm>
            <a:off x="0" y="-335487"/>
            <a:ext cx="12189776" cy="6313594"/>
          </a:xfrm>
          <a:prstGeom prst="rect">
            <a:avLst/>
          </a:prstGeom>
        </p:spPr>
      </p:pic>
      <p:sp>
        <p:nvSpPr>
          <p:cNvPr id="6" name="TextBox 5">
            <a:extLst>
              <a:ext uri="{FF2B5EF4-FFF2-40B4-BE49-F238E27FC236}">
                <a16:creationId xmlns:a16="http://schemas.microsoft.com/office/drawing/2014/main" id="{3919713B-9A4E-F31B-E6A1-91759726B38D}"/>
              </a:ext>
            </a:extLst>
          </p:cNvPr>
          <p:cNvSpPr txBox="1"/>
          <p:nvPr/>
        </p:nvSpPr>
        <p:spPr>
          <a:xfrm>
            <a:off x="3795623" y="6155749"/>
            <a:ext cx="3916393" cy="369332"/>
          </a:xfrm>
          <a:prstGeom prst="rect">
            <a:avLst/>
          </a:prstGeom>
          <a:noFill/>
        </p:spPr>
        <p:txBody>
          <a:bodyPr wrap="square" rtlCol="0">
            <a:spAutoFit/>
          </a:bodyPr>
          <a:lstStyle/>
          <a:p>
            <a:r>
              <a:rPr lang="en-IN" dirty="0"/>
              <a:t>Slide from Zabbix Summit 2025</a:t>
            </a:r>
          </a:p>
        </p:txBody>
      </p:sp>
    </p:spTree>
    <p:extLst>
      <p:ext uri="{BB962C8B-B14F-4D97-AF65-F5344CB8AC3E}">
        <p14:creationId xmlns:p14="http://schemas.microsoft.com/office/powerpoint/2010/main" val="226766455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C069F-6423-A74B-6040-397D258057AC}"/>
              </a:ext>
            </a:extLst>
          </p:cNvPr>
          <p:cNvSpPr>
            <a:spLocks noGrp="1"/>
          </p:cNvSpPr>
          <p:nvPr>
            <p:ph type="title"/>
          </p:nvPr>
        </p:nvSpPr>
        <p:spPr>
          <a:xfrm>
            <a:off x="2688566" y="410690"/>
            <a:ext cx="8610600" cy="1293028"/>
          </a:xfrm>
        </p:spPr>
        <p:txBody>
          <a:bodyPr/>
          <a:lstStyle/>
          <a:p>
            <a:r>
              <a:rPr lang="en-IN" dirty="0"/>
              <a:t>Zabbix components</a:t>
            </a:r>
          </a:p>
        </p:txBody>
      </p:sp>
      <p:pic>
        <p:nvPicPr>
          <p:cNvPr id="5" name="Picture 4">
            <a:extLst>
              <a:ext uri="{FF2B5EF4-FFF2-40B4-BE49-F238E27FC236}">
                <a16:creationId xmlns:a16="http://schemas.microsoft.com/office/drawing/2014/main" id="{6938D4D4-364D-50A7-FF7C-F6E80F723798}"/>
              </a:ext>
            </a:extLst>
          </p:cNvPr>
          <p:cNvPicPr>
            <a:picLocks noChangeAspect="1"/>
          </p:cNvPicPr>
          <p:nvPr/>
        </p:nvPicPr>
        <p:blipFill>
          <a:blip r:embed="rId2"/>
          <a:stretch>
            <a:fillRect/>
          </a:stretch>
        </p:blipFill>
        <p:spPr>
          <a:xfrm>
            <a:off x="270339" y="2053544"/>
            <a:ext cx="5839822" cy="3743865"/>
          </a:xfrm>
          <a:prstGeom prst="rect">
            <a:avLst/>
          </a:prstGeom>
        </p:spPr>
      </p:pic>
      <p:pic>
        <p:nvPicPr>
          <p:cNvPr id="6" name="Picture 5">
            <a:extLst>
              <a:ext uri="{FF2B5EF4-FFF2-40B4-BE49-F238E27FC236}">
                <a16:creationId xmlns:a16="http://schemas.microsoft.com/office/drawing/2014/main" id="{84B79F26-7AD2-86E9-9100-7C679D7D577D}"/>
              </a:ext>
            </a:extLst>
          </p:cNvPr>
          <p:cNvPicPr>
            <a:picLocks noChangeAspect="1"/>
          </p:cNvPicPr>
          <p:nvPr/>
        </p:nvPicPr>
        <p:blipFill>
          <a:blip r:embed="rId3"/>
          <a:stretch>
            <a:fillRect/>
          </a:stretch>
        </p:blipFill>
        <p:spPr>
          <a:xfrm>
            <a:off x="6409427" y="2049231"/>
            <a:ext cx="5512234" cy="3759021"/>
          </a:xfrm>
          <a:prstGeom prst="rect">
            <a:avLst/>
          </a:prstGeom>
        </p:spPr>
      </p:pic>
    </p:spTree>
    <p:extLst>
      <p:ext uri="{BB962C8B-B14F-4D97-AF65-F5344CB8AC3E}">
        <p14:creationId xmlns:p14="http://schemas.microsoft.com/office/powerpoint/2010/main" val="125066081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07191-A58C-CC17-230B-4C3F917760B1}"/>
              </a:ext>
            </a:extLst>
          </p:cNvPr>
          <p:cNvSpPr>
            <a:spLocks noGrp="1"/>
          </p:cNvSpPr>
          <p:nvPr>
            <p:ph type="title"/>
          </p:nvPr>
        </p:nvSpPr>
        <p:spPr>
          <a:xfrm>
            <a:off x="1593011" y="-68076"/>
            <a:ext cx="8610600" cy="1293028"/>
          </a:xfrm>
        </p:spPr>
        <p:txBody>
          <a:bodyPr/>
          <a:lstStyle/>
          <a:p>
            <a:r>
              <a:rPr lang="en-IN" dirty="0"/>
              <a:t>Basic architecture</a:t>
            </a:r>
          </a:p>
        </p:txBody>
      </p:sp>
      <p:sp>
        <p:nvSpPr>
          <p:cNvPr id="3" name="Content Placeholder 2">
            <a:extLst>
              <a:ext uri="{FF2B5EF4-FFF2-40B4-BE49-F238E27FC236}">
                <a16:creationId xmlns:a16="http://schemas.microsoft.com/office/drawing/2014/main" id="{C79D530B-CE32-D2F6-ACCB-967D7C84C450}"/>
              </a:ext>
            </a:extLst>
          </p:cNvPr>
          <p:cNvSpPr>
            <a:spLocks noGrp="1"/>
          </p:cNvSpPr>
          <p:nvPr>
            <p:ph idx="1"/>
          </p:nvPr>
        </p:nvSpPr>
        <p:spPr>
          <a:xfrm>
            <a:off x="0" y="1228330"/>
            <a:ext cx="6978770" cy="5503652"/>
          </a:xfrm>
        </p:spPr>
        <p:txBody>
          <a:bodyPr/>
          <a:lstStyle/>
          <a:p>
            <a:r>
              <a:rPr lang="en-US" dirty="0"/>
              <a:t>Host</a:t>
            </a:r>
          </a:p>
          <a:p>
            <a:r>
              <a:rPr lang="en-US" dirty="0"/>
              <a:t>Anything you wish to monitor:</a:t>
            </a:r>
          </a:p>
          <a:p>
            <a:pPr lvl="1">
              <a:buFont typeface="Wingdings" panose="05000000000000000000" pitchFamily="2" charset="2"/>
              <a:buChar char="Ø"/>
            </a:pPr>
            <a:r>
              <a:rPr lang="en-US" dirty="0"/>
              <a:t>Server</a:t>
            </a:r>
          </a:p>
          <a:p>
            <a:pPr lvl="1">
              <a:buFont typeface="Wingdings" panose="05000000000000000000" pitchFamily="2" charset="2"/>
              <a:buChar char="Ø"/>
            </a:pPr>
            <a:r>
              <a:rPr lang="en-US" dirty="0"/>
              <a:t>Switch</a:t>
            </a:r>
          </a:p>
          <a:p>
            <a:pPr lvl="1">
              <a:buFont typeface="Wingdings" panose="05000000000000000000" pitchFamily="2" charset="2"/>
              <a:buChar char="Ø"/>
            </a:pPr>
            <a:r>
              <a:rPr lang="en-US" dirty="0"/>
              <a:t>UPS</a:t>
            </a:r>
          </a:p>
          <a:p>
            <a:pPr lvl="1">
              <a:buFont typeface="Wingdings" panose="05000000000000000000" pitchFamily="2" charset="2"/>
              <a:buChar char="Ø"/>
            </a:pPr>
            <a:r>
              <a:rPr lang="en-US" dirty="0"/>
              <a:t>Application</a:t>
            </a:r>
          </a:p>
          <a:p>
            <a:pPr lvl="1">
              <a:buFont typeface="Wingdings" panose="05000000000000000000" pitchFamily="2" charset="2"/>
              <a:buChar char="Ø"/>
            </a:pPr>
            <a:r>
              <a:rPr lang="en-US" dirty="0"/>
              <a:t>Database</a:t>
            </a:r>
          </a:p>
          <a:p>
            <a:pPr lvl="1">
              <a:buFont typeface="Wingdings" panose="05000000000000000000" pitchFamily="2" charset="2"/>
              <a:buChar char="Ø"/>
            </a:pPr>
            <a:r>
              <a:rPr lang="en-US" dirty="0"/>
              <a:t>Website</a:t>
            </a:r>
          </a:p>
          <a:p>
            <a:r>
              <a:rPr lang="en-US" dirty="0"/>
              <a:t>Agent</a:t>
            </a:r>
          </a:p>
          <a:p>
            <a:r>
              <a:rPr lang="en-US" dirty="0"/>
              <a:t>Monitoring of devices, resources and applications.</a:t>
            </a:r>
          </a:p>
          <a:p>
            <a:r>
              <a:rPr lang="en-US" dirty="0"/>
              <a:t>Proxy</a:t>
            </a:r>
          </a:p>
          <a:p>
            <a:r>
              <a:rPr lang="en-US" dirty="0"/>
              <a:t>Monitoring of distributed locations</a:t>
            </a:r>
            <a:endParaRPr lang="en-IN" dirty="0"/>
          </a:p>
        </p:txBody>
      </p:sp>
      <p:pic>
        <p:nvPicPr>
          <p:cNvPr id="6" name="Picture 5">
            <a:extLst>
              <a:ext uri="{FF2B5EF4-FFF2-40B4-BE49-F238E27FC236}">
                <a16:creationId xmlns:a16="http://schemas.microsoft.com/office/drawing/2014/main" id="{C31AF21A-893F-7A09-E566-4EA45FC2EEC2}"/>
              </a:ext>
            </a:extLst>
          </p:cNvPr>
          <p:cNvPicPr>
            <a:picLocks noChangeAspect="1"/>
          </p:cNvPicPr>
          <p:nvPr/>
        </p:nvPicPr>
        <p:blipFill>
          <a:blip r:embed="rId2"/>
          <a:stretch>
            <a:fillRect/>
          </a:stretch>
        </p:blipFill>
        <p:spPr>
          <a:xfrm>
            <a:off x="6096000" y="1787185"/>
            <a:ext cx="5644101" cy="3998264"/>
          </a:xfrm>
          <a:prstGeom prst="rect">
            <a:avLst/>
          </a:prstGeom>
        </p:spPr>
      </p:pic>
    </p:spTree>
    <p:extLst>
      <p:ext uri="{BB962C8B-B14F-4D97-AF65-F5344CB8AC3E}">
        <p14:creationId xmlns:p14="http://schemas.microsoft.com/office/powerpoint/2010/main" val="31647611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5CFD3B-1980-D831-D858-1C0B6C165705}"/>
              </a:ext>
            </a:extLst>
          </p:cNvPr>
          <p:cNvSpPr>
            <a:spLocks noGrp="1"/>
          </p:cNvSpPr>
          <p:nvPr>
            <p:ph idx="1"/>
          </p:nvPr>
        </p:nvSpPr>
        <p:spPr>
          <a:xfrm>
            <a:off x="99203" y="1124884"/>
            <a:ext cx="5835771" cy="5733116"/>
          </a:xfrm>
        </p:spPr>
        <p:txBody>
          <a:bodyPr/>
          <a:lstStyle/>
          <a:p>
            <a:r>
              <a:rPr lang="en-US" dirty="0"/>
              <a:t>Server</a:t>
            </a:r>
          </a:p>
          <a:p>
            <a:pPr lvl="1">
              <a:buFont typeface="Wingdings" panose="05000000000000000000" pitchFamily="2" charset="2"/>
              <a:buChar char="Ø"/>
            </a:pPr>
            <a:r>
              <a:rPr lang="en-US" dirty="0"/>
              <a:t>Data collection</a:t>
            </a:r>
          </a:p>
          <a:p>
            <a:pPr lvl="1">
              <a:buFont typeface="Wingdings" panose="05000000000000000000" pitchFamily="2" charset="2"/>
              <a:buChar char="Ø"/>
            </a:pPr>
            <a:r>
              <a:rPr lang="en-US" dirty="0"/>
              <a:t>Calculating Triggers</a:t>
            </a:r>
          </a:p>
          <a:p>
            <a:pPr lvl="1">
              <a:buFont typeface="Wingdings" panose="05000000000000000000" pitchFamily="2" charset="2"/>
              <a:buChar char="Ø"/>
            </a:pPr>
            <a:r>
              <a:rPr lang="en-US" dirty="0"/>
              <a:t>Creating Events</a:t>
            </a:r>
          </a:p>
          <a:p>
            <a:pPr lvl="1">
              <a:buFont typeface="Wingdings" panose="05000000000000000000" pitchFamily="2" charset="2"/>
              <a:buChar char="Ø"/>
            </a:pPr>
            <a:r>
              <a:rPr lang="en-US" dirty="0"/>
              <a:t>Notification</a:t>
            </a:r>
          </a:p>
          <a:p>
            <a:r>
              <a:rPr lang="en-US" dirty="0"/>
              <a:t>Frontend</a:t>
            </a:r>
          </a:p>
          <a:p>
            <a:pPr lvl="1">
              <a:buFont typeface="Wingdings" panose="05000000000000000000" pitchFamily="2" charset="2"/>
              <a:buChar char="Ø"/>
            </a:pPr>
            <a:r>
              <a:rPr lang="en-US" dirty="0"/>
              <a:t>Visualization</a:t>
            </a:r>
          </a:p>
          <a:p>
            <a:pPr lvl="1">
              <a:buFont typeface="Wingdings" panose="05000000000000000000" pitchFamily="2" charset="2"/>
              <a:buChar char="Ø"/>
            </a:pPr>
            <a:r>
              <a:rPr lang="en-US" dirty="0"/>
              <a:t>Configuration management</a:t>
            </a:r>
          </a:p>
          <a:p>
            <a:r>
              <a:rPr lang="en-US" dirty="0"/>
              <a:t>Database</a:t>
            </a:r>
          </a:p>
          <a:p>
            <a:pPr lvl="1">
              <a:buFont typeface="Wingdings" panose="05000000000000000000" pitchFamily="2" charset="2"/>
              <a:buChar char="Ø"/>
            </a:pPr>
            <a:r>
              <a:rPr lang="en-US" dirty="0"/>
              <a:t>Data storage</a:t>
            </a:r>
            <a:endParaRPr lang="en-IN" dirty="0"/>
          </a:p>
        </p:txBody>
      </p:sp>
      <p:sp>
        <p:nvSpPr>
          <p:cNvPr id="4" name="Title 1">
            <a:extLst>
              <a:ext uri="{FF2B5EF4-FFF2-40B4-BE49-F238E27FC236}">
                <a16:creationId xmlns:a16="http://schemas.microsoft.com/office/drawing/2014/main" id="{09BB69A5-6D91-4C9A-83D8-B2346727FCB9}"/>
              </a:ext>
            </a:extLst>
          </p:cNvPr>
          <p:cNvSpPr>
            <a:spLocks noGrp="1"/>
          </p:cNvSpPr>
          <p:nvPr>
            <p:ph type="title"/>
          </p:nvPr>
        </p:nvSpPr>
        <p:spPr>
          <a:xfrm>
            <a:off x="2309003" y="0"/>
            <a:ext cx="8610600" cy="1293028"/>
          </a:xfrm>
        </p:spPr>
        <p:txBody>
          <a:bodyPr/>
          <a:lstStyle/>
          <a:p>
            <a:r>
              <a:rPr lang="en-IN" dirty="0"/>
              <a:t>Basic architecture</a:t>
            </a:r>
          </a:p>
        </p:txBody>
      </p:sp>
      <p:pic>
        <p:nvPicPr>
          <p:cNvPr id="6" name="Picture 5">
            <a:extLst>
              <a:ext uri="{FF2B5EF4-FFF2-40B4-BE49-F238E27FC236}">
                <a16:creationId xmlns:a16="http://schemas.microsoft.com/office/drawing/2014/main" id="{28D61525-BFA4-7655-1C99-4EA378D44615}"/>
              </a:ext>
            </a:extLst>
          </p:cNvPr>
          <p:cNvPicPr>
            <a:picLocks noChangeAspect="1"/>
          </p:cNvPicPr>
          <p:nvPr/>
        </p:nvPicPr>
        <p:blipFill>
          <a:blip r:embed="rId2"/>
          <a:stretch>
            <a:fillRect/>
          </a:stretch>
        </p:blipFill>
        <p:spPr>
          <a:xfrm>
            <a:off x="5272842" y="1274903"/>
            <a:ext cx="6599081" cy="5433078"/>
          </a:xfrm>
          <a:prstGeom prst="rect">
            <a:avLst/>
          </a:prstGeom>
        </p:spPr>
      </p:pic>
    </p:spTree>
    <p:extLst>
      <p:ext uri="{BB962C8B-B14F-4D97-AF65-F5344CB8AC3E}">
        <p14:creationId xmlns:p14="http://schemas.microsoft.com/office/powerpoint/2010/main" val="59013871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B117E08-4897-1569-F75C-C4903736B2D8}"/>
              </a:ext>
            </a:extLst>
          </p:cNvPr>
          <p:cNvSpPr>
            <a:spLocks noGrp="1"/>
          </p:cNvSpPr>
          <p:nvPr>
            <p:ph type="title"/>
          </p:nvPr>
        </p:nvSpPr>
        <p:spPr>
          <a:xfrm>
            <a:off x="2309003" y="0"/>
            <a:ext cx="8610600" cy="1293028"/>
          </a:xfrm>
        </p:spPr>
        <p:txBody>
          <a:bodyPr/>
          <a:lstStyle/>
          <a:p>
            <a:r>
              <a:rPr lang="en-IN" dirty="0"/>
              <a:t>Basic architecture</a:t>
            </a:r>
          </a:p>
        </p:txBody>
      </p:sp>
      <p:pic>
        <p:nvPicPr>
          <p:cNvPr id="8" name="Picture 7">
            <a:extLst>
              <a:ext uri="{FF2B5EF4-FFF2-40B4-BE49-F238E27FC236}">
                <a16:creationId xmlns:a16="http://schemas.microsoft.com/office/drawing/2014/main" id="{1152B5B6-754D-DBCD-B3BD-3A83760070A1}"/>
              </a:ext>
            </a:extLst>
          </p:cNvPr>
          <p:cNvPicPr>
            <a:picLocks noChangeAspect="1"/>
          </p:cNvPicPr>
          <p:nvPr/>
        </p:nvPicPr>
        <p:blipFill>
          <a:blip r:embed="rId2"/>
          <a:stretch>
            <a:fillRect/>
          </a:stretch>
        </p:blipFill>
        <p:spPr>
          <a:xfrm>
            <a:off x="346211" y="1508593"/>
            <a:ext cx="11499577" cy="3840813"/>
          </a:xfrm>
          <a:prstGeom prst="rect">
            <a:avLst/>
          </a:prstGeom>
        </p:spPr>
      </p:pic>
    </p:spTree>
    <p:extLst>
      <p:ext uri="{BB962C8B-B14F-4D97-AF65-F5344CB8AC3E}">
        <p14:creationId xmlns:p14="http://schemas.microsoft.com/office/powerpoint/2010/main" val="882372916"/>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6DF72-1056-00A3-4970-41227989E919}"/>
              </a:ext>
            </a:extLst>
          </p:cNvPr>
          <p:cNvSpPr>
            <a:spLocks noGrp="1"/>
          </p:cNvSpPr>
          <p:nvPr>
            <p:ph type="title"/>
          </p:nvPr>
        </p:nvSpPr>
        <p:spPr>
          <a:xfrm>
            <a:off x="2895600" y="-7199"/>
            <a:ext cx="8610600" cy="1293028"/>
          </a:xfrm>
        </p:spPr>
        <p:txBody>
          <a:bodyPr/>
          <a:lstStyle/>
          <a:p>
            <a:r>
              <a:rPr lang="en-IN" dirty="0"/>
              <a:t>Zabbix components</a:t>
            </a:r>
          </a:p>
        </p:txBody>
      </p:sp>
      <p:sp>
        <p:nvSpPr>
          <p:cNvPr id="3" name="Content Placeholder 2">
            <a:extLst>
              <a:ext uri="{FF2B5EF4-FFF2-40B4-BE49-F238E27FC236}">
                <a16:creationId xmlns:a16="http://schemas.microsoft.com/office/drawing/2014/main" id="{1DE3B278-A1BC-EDAF-652A-94F1E44B6376}"/>
              </a:ext>
            </a:extLst>
          </p:cNvPr>
          <p:cNvSpPr>
            <a:spLocks noGrp="1"/>
          </p:cNvSpPr>
          <p:nvPr>
            <p:ph idx="1"/>
          </p:nvPr>
        </p:nvSpPr>
        <p:spPr>
          <a:xfrm>
            <a:off x="107831" y="1064499"/>
            <a:ext cx="8610600" cy="5733116"/>
          </a:xfrm>
        </p:spPr>
        <p:txBody>
          <a:bodyPr>
            <a:normAutofit lnSpcReduction="10000"/>
          </a:bodyPr>
          <a:lstStyle/>
          <a:p>
            <a:r>
              <a:rPr lang="en-US" dirty="0"/>
              <a:t>Host - the device you wish to monitor.</a:t>
            </a:r>
          </a:p>
          <a:p>
            <a:r>
              <a:rPr lang="en-US" dirty="0"/>
              <a:t>Item - defines a metric which you would like</a:t>
            </a:r>
          </a:p>
          <a:p>
            <a:r>
              <a:rPr lang="en-US" dirty="0"/>
              <a:t>to monitor:</a:t>
            </a:r>
          </a:p>
          <a:p>
            <a:pPr lvl="1">
              <a:buFont typeface="Wingdings" panose="05000000000000000000" pitchFamily="2" charset="2"/>
              <a:buChar char="Ø"/>
            </a:pPr>
            <a:r>
              <a:rPr lang="en-US" dirty="0"/>
              <a:t>DB status</a:t>
            </a:r>
          </a:p>
          <a:p>
            <a:pPr lvl="1">
              <a:buFont typeface="Wingdings" panose="05000000000000000000" pitchFamily="2" charset="2"/>
              <a:buChar char="Ø"/>
            </a:pPr>
            <a:r>
              <a:rPr lang="en-US" dirty="0"/>
              <a:t>CPU utilization</a:t>
            </a:r>
          </a:p>
          <a:p>
            <a:pPr lvl="1">
              <a:buFont typeface="Wingdings" panose="05000000000000000000" pitchFamily="2" charset="2"/>
              <a:buChar char="Ø"/>
            </a:pPr>
            <a:r>
              <a:rPr lang="en-US" dirty="0"/>
              <a:t>Temperature in a server room</a:t>
            </a:r>
          </a:p>
          <a:p>
            <a:pPr lvl="1">
              <a:buFont typeface="Wingdings" panose="05000000000000000000" pitchFamily="2" charset="2"/>
              <a:buChar char="Ø"/>
            </a:pPr>
            <a:r>
              <a:rPr lang="en-US" dirty="0"/>
              <a:t>Number of users online for an application,</a:t>
            </a:r>
          </a:p>
          <a:p>
            <a:pPr lvl="1">
              <a:buFont typeface="Wingdings" panose="05000000000000000000" pitchFamily="2" charset="2"/>
              <a:buChar char="Ø"/>
            </a:pPr>
            <a:r>
              <a:rPr lang="en-US" dirty="0"/>
              <a:t>etc.</a:t>
            </a:r>
          </a:p>
          <a:p>
            <a:r>
              <a:rPr lang="en-US" dirty="0"/>
              <a:t>Trigger – a problem definition.</a:t>
            </a:r>
          </a:p>
          <a:p>
            <a:r>
              <a:rPr lang="en-US" dirty="0"/>
              <a:t>Event - a single occurrence of something</a:t>
            </a:r>
          </a:p>
          <a:p>
            <a:r>
              <a:rPr lang="en-US" dirty="0"/>
              <a:t>that deserves attention.</a:t>
            </a:r>
          </a:p>
          <a:p>
            <a:r>
              <a:rPr lang="en-US" dirty="0"/>
              <a:t>Problem - a trigger that is in “Problem”</a:t>
            </a:r>
          </a:p>
          <a:p>
            <a:r>
              <a:rPr lang="en-US" dirty="0"/>
              <a:t>state.</a:t>
            </a:r>
          </a:p>
          <a:p>
            <a:r>
              <a:rPr lang="en-US" dirty="0"/>
              <a:t>Action - a predefined means of reacting to</a:t>
            </a:r>
          </a:p>
          <a:p>
            <a:r>
              <a:rPr lang="en-US" dirty="0"/>
              <a:t>an event.</a:t>
            </a:r>
            <a:endParaRPr lang="en-IN" dirty="0"/>
          </a:p>
        </p:txBody>
      </p:sp>
      <p:pic>
        <p:nvPicPr>
          <p:cNvPr id="5" name="Picture 4">
            <a:extLst>
              <a:ext uri="{FF2B5EF4-FFF2-40B4-BE49-F238E27FC236}">
                <a16:creationId xmlns:a16="http://schemas.microsoft.com/office/drawing/2014/main" id="{919AC4E7-A936-804A-67A4-AC6E54DCF46F}"/>
              </a:ext>
            </a:extLst>
          </p:cNvPr>
          <p:cNvPicPr>
            <a:picLocks noChangeAspect="1"/>
          </p:cNvPicPr>
          <p:nvPr/>
        </p:nvPicPr>
        <p:blipFill>
          <a:blip r:embed="rId2"/>
          <a:stretch>
            <a:fillRect/>
          </a:stretch>
        </p:blipFill>
        <p:spPr>
          <a:xfrm>
            <a:off x="6418052" y="1285829"/>
            <a:ext cx="5773947" cy="5082980"/>
          </a:xfrm>
          <a:prstGeom prst="rect">
            <a:avLst/>
          </a:prstGeom>
        </p:spPr>
      </p:pic>
    </p:spTree>
    <p:extLst>
      <p:ext uri="{BB962C8B-B14F-4D97-AF65-F5344CB8AC3E}">
        <p14:creationId xmlns:p14="http://schemas.microsoft.com/office/powerpoint/2010/main" val="2670148908"/>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1958</TotalTime>
  <Words>1353</Words>
  <Application>Microsoft Office PowerPoint</Application>
  <PresentationFormat>Widescreen</PresentationFormat>
  <Paragraphs>184</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Century Gothic</vt:lpstr>
      <vt:lpstr>Wingdings</vt:lpstr>
      <vt:lpstr>Vapor Trail</vt:lpstr>
      <vt:lpstr>“Zabbix: Open-Source Monitoring at Scale”</vt:lpstr>
      <vt:lpstr>Why to monitor?</vt:lpstr>
      <vt:lpstr>Zabbix journey</vt:lpstr>
      <vt:lpstr>PowerPoint Presentation</vt:lpstr>
      <vt:lpstr>Zabbix components</vt:lpstr>
      <vt:lpstr>Basic architecture</vt:lpstr>
      <vt:lpstr>Basic architecture</vt:lpstr>
      <vt:lpstr>Basic architecture</vt:lpstr>
      <vt:lpstr>Zabbix components</vt:lpstr>
      <vt:lpstr>System Overview</vt:lpstr>
      <vt:lpstr>Data collection</vt:lpstr>
      <vt:lpstr>PowerPoint Presentation</vt:lpstr>
      <vt:lpstr>Data collection</vt:lpstr>
      <vt:lpstr>OS level monitoring </vt:lpstr>
      <vt:lpstr>Data collection: Pre-processing</vt:lpstr>
      <vt:lpstr>Visualization</vt:lpstr>
      <vt:lpstr>Visualization: Graphs</vt:lpstr>
      <vt:lpstr>Visualization: Maps</vt:lpstr>
      <vt:lpstr>Visualization: Dashboards</vt:lpstr>
      <vt:lpstr>Alerting &amp; notifications</vt:lpstr>
      <vt:lpstr>Flow of incident creation</vt:lpstr>
      <vt:lpstr>Auto-discovery</vt:lpstr>
      <vt:lpstr>Auto-discovery</vt:lpstr>
      <vt:lpstr>Security</vt:lpstr>
      <vt:lpstr>Zabbix API</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Saquib Akhtar (Nokia)</dc:creator>
  <cp:lastModifiedBy>Saquib Akhtar (Nokia)</cp:lastModifiedBy>
  <cp:revision>16</cp:revision>
  <dcterms:created xsi:type="dcterms:W3CDTF">2025-09-01T15:20:53Z</dcterms:created>
  <dcterms:modified xsi:type="dcterms:W3CDTF">2026-08-29T07:21:04Z</dcterms:modified>
</cp:coreProperties>
</file>