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f8437429ec_2_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g3f8437429ec_2_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 the room. Quick personal hook: a year ago I sat in this same conference as a first-time attendee with almost no contribution experience. Today I'm back on stage to share what changed in twelve months, and how AI tools fit responsibly into that journey. Introduce co-speaker Lucky briefly.</a:t>
            </a:r>
            <a:endParaRPr/>
          </a:p>
        </p:txBody>
      </p:sp>
      <p:sp>
        <p:nvSpPr>
          <p:cNvPr id="55" name="Google Shape;55;g3f8437429ec_2_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8437429ec_2_19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g3f8437429ec_2_19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maintainer mental checklist, translated for contributors. Frame it as: if you can honestly tick these boxes before opening the PR, your acceptance odds go way up regardless of whether AI helped write the code.</a:t>
            </a:r>
            <a:endParaRPr/>
          </a:p>
        </p:txBody>
      </p:sp>
      <p:sp>
        <p:nvSpPr>
          <p:cNvPr id="252" name="Google Shape;252;g3f8437429ec_2_19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8437429ec_2_20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g3f8437429ec_2_20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slide the audience should photograph. Say it plainly: AI is a step inside your workflow, never the whole workflow.</a:t>
            </a:r>
            <a:endParaRPr/>
          </a:p>
        </p:txBody>
      </p:sp>
      <p:sp>
        <p:nvSpPr>
          <p:cNvPr id="272" name="Google Shape;272;g3f8437429ec_2_20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f8437429ec_2_23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g3f8437429ec_2_23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Deliver this fast and concretely — it's the 'what do I do Monday morning' slide. Consider inviting Lucky to add one item from their own experience.</a:t>
            </a:r>
            <a:endParaRPr/>
          </a:p>
        </p:txBody>
      </p:sp>
      <p:sp>
        <p:nvSpPr>
          <p:cNvPr id="298" name="Google Shape;298;g3f8437429ec_2_23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8437429ec_2_26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g3f8437429ec_2_26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Bring the talk back to the human takeaway before the thank-you slide. This is the emotional close, mirroring the origin story from slide 3.</a:t>
            </a:r>
            <a:endParaRPr/>
          </a:p>
        </p:txBody>
      </p:sp>
      <p:sp>
        <p:nvSpPr>
          <p:cNvPr id="325" name="Google Shape;325;g3f8437429ec_2_26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8437429ec_2_27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g3f8437429ec_2_27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Leave contact details up during Q&amp;A. If time allows, invite one live question about a specific PR someone in the audience is stuck on.</a:t>
            </a:r>
            <a:endParaRPr/>
          </a:p>
        </p:txBody>
      </p:sp>
      <p:sp>
        <p:nvSpPr>
          <p:cNvPr id="344" name="Google Shape;344;g3f8437429ec_2_27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8437429ec_2_2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g3f8437429ec_2_2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Quick intros — keep this under a minute. Ayush covers his own bio fast, then hands to Lucky for a 20-second self-intro and to say what part of the talk / demos they own. Replace the placeholder card with Lucky's real bio before presenting.</a:t>
            </a:r>
            <a:endParaRPr/>
          </a:p>
        </p:txBody>
      </p:sp>
      <p:sp>
        <p:nvSpPr>
          <p:cNvPr id="71" name="Google Shape;71;g3f8437429ec_2_2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8437429ec_2_4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f8437429ec_2_4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 the emotional anchor of the talk. This is the 'why should you care' moment — you were exactly where the audience is, one year ago. Keep this slide slow; let it land before moving on.</a:t>
            </a:r>
            <a:endParaRPr/>
          </a:p>
        </p:txBody>
      </p:sp>
      <p:sp>
        <p:nvSpPr>
          <p:cNvPr id="93" name="Google Shape;93;g3f8437429ec_2_4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8437429ec_2_6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g3f8437429ec_2_6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Ground the story in concrete numbers before pivoting into the AI discussion. These are the credentials that let the audience trust the practical advice coming next.</a:t>
            </a:r>
            <a:endParaRPr/>
          </a:p>
        </p:txBody>
      </p:sp>
      <p:sp>
        <p:nvSpPr>
          <p:cNvPr id="107" name="Google Shape;107;g3f8437429ec_2_6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8437429ec_2_7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f8437429ec_2_7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slide. Frame the tension this talk lives in: AI as accelerant vs. AI as a source of low-quality noise for maintainers.</a:t>
            </a:r>
            <a:endParaRPr/>
          </a:p>
        </p:txBody>
      </p:sp>
      <p:sp>
        <p:nvSpPr>
          <p:cNvPr id="130" name="Google Shape;130;g3f8437429ec_2_7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8437429ec_2_9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3f8437429ec_2_9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Give the audience genuine credit for wanting to use AI — this isn't an anti-AI talk. Use a quick live example if time allows: paste an unfamiliar OpenPrinting function and show an assistant explaining it.</a:t>
            </a:r>
            <a:endParaRPr/>
          </a:p>
        </p:txBody>
      </p:sp>
      <p:sp>
        <p:nvSpPr>
          <p:cNvPr id="144" name="Google Shape;144;g3f8437429ec_2_9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8437429ec_2_11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3f8437429ec_2_11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maintainer's-eye view. Consider quoting (paraphrased, not verbatim) a review comment pattern you've actually seen on OpenPrinting PRs — 'this doesn't match how we handle X elsewhere in the codebase' type feedback.</a:t>
            </a:r>
            <a:endParaRPr/>
          </a:p>
        </p:txBody>
      </p:sp>
      <p:sp>
        <p:nvSpPr>
          <p:cNvPr id="170" name="Google Shape;170;g3f8437429ec_2_11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8437429ec_2_13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3f8437429ec_2_13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strongest slide if you show the real diff or PR link live instead of reading bullets. Pull up the actual go-mfp PR in a browser tab as backup. Loop Lucky in here if they were part of this contribution.</a:t>
            </a:r>
            <a:endParaRPr/>
          </a:p>
        </p:txBody>
      </p:sp>
      <p:sp>
        <p:nvSpPr>
          <p:cNvPr id="192" name="Google Shape;192;g3f8437429ec_2_13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8437429ec_2_17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g3f8437429ec_2_17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should feel like patterns you've genuinely watched play out reviewing or submitting PRs — ground each one in a one-sentence real memory if you can, even without naming the PR.</a:t>
            </a:r>
            <a:endParaRPr/>
          </a:p>
        </p:txBody>
      </p:sp>
      <p:sp>
        <p:nvSpPr>
          <p:cNvPr id="226" name="Google Shape;226;g3f8437429ec_2_17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moodbite.ai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8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A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/>
        </p:nvSpPr>
        <p:spPr>
          <a:xfrm>
            <a:off x="150" y="0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5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OOSC 4.0 · IIIT ALLAHABAD</a:t>
            </a:r>
            <a:endParaRPr sz="1100"/>
          </a:p>
        </p:txBody>
      </p:sp>
      <p:sp>
        <p:nvSpPr>
          <p:cNvPr id="59" name="Google Shape;59;p15"/>
          <p:cNvSpPr txBox="1"/>
          <p:nvPr/>
        </p:nvSpPr>
        <p:spPr>
          <a:xfrm>
            <a:off x="377200" y="1475875"/>
            <a:ext cx="85596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From Prompt</a:t>
            </a:r>
            <a:r>
              <a:rPr b="1" lang="en" sz="3500">
                <a:solidFill>
                  <a:srgbClr val="18191B"/>
                </a:solidFill>
              </a:rPr>
              <a:t> </a:t>
            </a:r>
            <a:r>
              <a:rPr b="1" i="0" lang="en" sz="3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to Pull Request</a:t>
            </a:r>
            <a:endParaRPr sz="1100"/>
          </a:p>
        </p:txBody>
      </p:sp>
      <p:sp>
        <p:nvSpPr>
          <p:cNvPr id="60" name="Google Shape;60;p15"/>
          <p:cNvSpPr txBox="1"/>
          <p:nvPr/>
        </p:nvSpPr>
        <p:spPr>
          <a:xfrm>
            <a:off x="480060" y="2249424"/>
            <a:ext cx="45948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My journey into open source and responsible</a:t>
            </a:r>
            <a:br>
              <a:rPr b="0" i="0" lang="en" sz="15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5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AI-assisted contributions</a:t>
            </a:r>
            <a:endParaRPr sz="1100"/>
          </a:p>
        </p:txBody>
      </p:sp>
      <p:cxnSp>
        <p:nvCxnSpPr>
          <p:cNvPr id="61" name="Google Shape;61;p15"/>
          <p:cNvCxnSpPr/>
          <p:nvPr/>
        </p:nvCxnSpPr>
        <p:spPr>
          <a:xfrm>
            <a:off x="480060" y="2935224"/>
            <a:ext cx="4183380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2" name="Google Shape;62;p15"/>
          <p:cNvSpPr txBox="1"/>
          <p:nvPr/>
        </p:nvSpPr>
        <p:spPr>
          <a:xfrm>
            <a:off x="480060" y="3072384"/>
            <a:ext cx="219456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Ayush Singh</a:t>
            </a:r>
            <a:endParaRPr sz="1100"/>
          </a:p>
        </p:txBody>
      </p:sp>
      <p:sp>
        <p:nvSpPr>
          <p:cNvPr id="63" name="Google Shape;63;p15"/>
          <p:cNvSpPr txBox="1"/>
          <p:nvPr/>
        </p:nvSpPr>
        <p:spPr>
          <a:xfrm>
            <a:off x="480060" y="3332988"/>
            <a:ext cx="3977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B5C5F"/>
                </a:solidFill>
              </a:rPr>
              <a:t>Maintainer @openpriniting | OSS @TheLinuxFoundation | System Engineer | 60+ Pr | Author “ The Last Manual Merge”</a:t>
            </a:r>
            <a:endParaRPr sz="1100"/>
          </a:p>
        </p:txBody>
      </p:sp>
      <p:sp>
        <p:nvSpPr>
          <p:cNvPr id="64" name="Google Shape;64;p15"/>
          <p:cNvSpPr txBox="1"/>
          <p:nvPr/>
        </p:nvSpPr>
        <p:spPr>
          <a:xfrm>
            <a:off x="480060" y="3621024"/>
            <a:ext cx="219456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Lucky Tiwari</a:t>
            </a:r>
            <a:endParaRPr sz="1100"/>
          </a:p>
        </p:txBody>
      </p:sp>
      <p:sp>
        <p:nvSpPr>
          <p:cNvPr id="65" name="Google Shape;65;p15"/>
          <p:cNvSpPr txBox="1"/>
          <p:nvPr/>
        </p:nvSpPr>
        <p:spPr>
          <a:xfrm>
            <a:off x="480060" y="3881628"/>
            <a:ext cx="260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B5C5F"/>
                </a:solidFill>
              </a:rPr>
              <a:t>Cybersecurity Specialist | Network &amp; Security Engineer | Co-author </a:t>
            </a:r>
            <a:endParaRPr sz="1100"/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5050" y="2249425"/>
            <a:ext cx="2092025" cy="2092025"/>
          </a:xfrm>
          <a:prstGeom prst="rect">
            <a:avLst/>
          </a:prstGeom>
          <a:solidFill>
            <a:srgbClr val="F8F7F4"/>
          </a:solidFill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0500" y="274325"/>
            <a:ext cx="646325" cy="646325"/>
          </a:xfrm>
          <a:prstGeom prst="rect">
            <a:avLst/>
          </a:prstGeom>
          <a:solidFill>
            <a:srgbClr val="F8F7F4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2A4C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4"/>
          <p:cNvSpPr/>
          <p:nvPr/>
        </p:nvSpPr>
        <p:spPr>
          <a:xfrm>
            <a:off x="0" y="0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4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THE OTHER SIDE OF THE TABLE</a:t>
            </a:r>
            <a:endParaRPr sz="1100"/>
          </a:p>
        </p:txBody>
      </p:sp>
      <p:sp>
        <p:nvSpPr>
          <p:cNvPr id="256" name="Google Shape;256;p24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100"/>
          </a:p>
        </p:txBody>
      </p:sp>
      <p:sp>
        <p:nvSpPr>
          <p:cNvPr id="257" name="Google Shape;257;p24"/>
          <p:cNvSpPr txBox="1"/>
          <p:nvPr/>
        </p:nvSpPr>
        <p:spPr>
          <a:xfrm>
            <a:off x="411480" y="651510"/>
            <a:ext cx="5212080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How maintainers actually</a:t>
            </a:r>
            <a:b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evaluate a contribution</a:t>
            </a:r>
            <a:endParaRPr sz="1100"/>
          </a:p>
        </p:txBody>
      </p:sp>
      <p:cxnSp>
        <p:nvCxnSpPr>
          <p:cNvPr id="258" name="Google Shape;258;p24"/>
          <p:cNvCxnSpPr/>
          <p:nvPr/>
        </p:nvCxnSpPr>
        <p:spPr>
          <a:xfrm flipH="1">
            <a:off x="479760" y="1748790"/>
            <a:ext cx="300" cy="922200"/>
          </a:xfrm>
          <a:prstGeom prst="straightConnector1">
            <a:avLst/>
          </a:prstGeom>
          <a:noFill/>
          <a:ln cap="flat" cmpd="sng" w="38100">
            <a:solidFill>
              <a:srgbClr val="D33F36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59" name="Google Shape;259;p24"/>
          <p:cNvSpPr txBox="1"/>
          <p:nvPr/>
        </p:nvSpPr>
        <p:spPr>
          <a:xfrm>
            <a:off x="630935" y="1748790"/>
            <a:ext cx="2125980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Does it fit?</a:t>
            </a:r>
            <a:endParaRPr sz="1100"/>
          </a:p>
        </p:txBody>
      </p:sp>
      <p:sp>
        <p:nvSpPr>
          <p:cNvPr id="260" name="Google Shape;260;p24"/>
          <p:cNvSpPr txBox="1"/>
          <p:nvPr/>
        </p:nvSpPr>
        <p:spPr>
          <a:xfrm>
            <a:off x="630935" y="2180844"/>
            <a:ext cx="2160300" cy="10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Matches architecture</a:t>
            </a:r>
            <a:b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Follows naming &amp; style</a:t>
            </a:r>
            <a:b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Doesn’t duplicate logic</a:t>
            </a:r>
            <a:endParaRPr sz="1100"/>
          </a:p>
        </p:txBody>
      </p:sp>
      <p:cxnSp>
        <p:nvCxnSpPr>
          <p:cNvPr id="261" name="Google Shape;261;p24"/>
          <p:cNvCxnSpPr/>
          <p:nvPr/>
        </p:nvCxnSpPr>
        <p:spPr>
          <a:xfrm flipH="1">
            <a:off x="3117390" y="1748790"/>
            <a:ext cx="3000" cy="955200"/>
          </a:xfrm>
          <a:prstGeom prst="straightConnector1">
            <a:avLst/>
          </a:prstGeom>
          <a:noFill/>
          <a:ln cap="flat" cmpd="sng" w="38100">
            <a:solidFill>
              <a:srgbClr val="D33F36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62" name="Google Shape;262;p24"/>
          <p:cNvSpPr txBox="1"/>
          <p:nvPr/>
        </p:nvSpPr>
        <p:spPr>
          <a:xfrm>
            <a:off x="3271266" y="1748790"/>
            <a:ext cx="2125980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Is it trustworthy?</a:t>
            </a:r>
            <a:endParaRPr sz="1100"/>
          </a:p>
        </p:txBody>
      </p:sp>
      <p:sp>
        <p:nvSpPr>
          <p:cNvPr id="263" name="Google Shape;263;p24"/>
          <p:cNvSpPr txBox="1"/>
          <p:nvPr/>
        </p:nvSpPr>
        <p:spPr>
          <a:xfrm>
            <a:off x="3271266" y="2180844"/>
            <a:ext cx="2160270" cy="10629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Tests cover the change</a:t>
            </a:r>
            <a:b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Clear commit history</a:t>
            </a:r>
            <a:b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You understand your own diff</a:t>
            </a:r>
            <a:endParaRPr sz="1100"/>
          </a:p>
        </p:txBody>
      </p:sp>
      <p:cxnSp>
        <p:nvCxnSpPr>
          <p:cNvPr id="264" name="Google Shape;264;p24"/>
          <p:cNvCxnSpPr/>
          <p:nvPr/>
        </p:nvCxnSpPr>
        <p:spPr>
          <a:xfrm flipH="1">
            <a:off x="5747220" y="1748790"/>
            <a:ext cx="13500" cy="963600"/>
          </a:xfrm>
          <a:prstGeom prst="straightConnector1">
            <a:avLst/>
          </a:prstGeom>
          <a:noFill/>
          <a:ln cap="flat" cmpd="sng" w="38100">
            <a:solidFill>
              <a:srgbClr val="D33F36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65" name="Google Shape;265;p24"/>
          <p:cNvSpPr txBox="1"/>
          <p:nvPr/>
        </p:nvSpPr>
        <p:spPr>
          <a:xfrm>
            <a:off x="5911596" y="1748790"/>
            <a:ext cx="2125980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Is it respectful?</a:t>
            </a:r>
            <a:endParaRPr sz="1100"/>
          </a:p>
        </p:txBody>
      </p:sp>
      <p:sp>
        <p:nvSpPr>
          <p:cNvPr id="266" name="Google Shape;266;p24"/>
          <p:cNvSpPr txBox="1"/>
          <p:nvPr/>
        </p:nvSpPr>
        <p:spPr>
          <a:xfrm>
            <a:off x="5911596" y="2180844"/>
            <a:ext cx="2160270" cy="10629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Small, reviewable scope</a:t>
            </a:r>
            <a:b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References an issue/discussion</a:t>
            </a:r>
            <a:b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1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Responsive to feedback</a:t>
            </a:r>
            <a:endParaRPr sz="1100"/>
          </a:p>
        </p:txBody>
      </p:sp>
      <p:sp>
        <p:nvSpPr>
          <p:cNvPr id="267" name="Google Shape;267;p24"/>
          <p:cNvSpPr txBox="1"/>
          <p:nvPr/>
        </p:nvSpPr>
        <p:spPr>
          <a:xfrm>
            <a:off x="727675" y="3737725"/>
            <a:ext cx="69297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Being Maintainer myself i understand and know that how maintainer review the code.</a:t>
            </a:r>
            <a:endParaRPr i="1"/>
          </a:p>
        </p:txBody>
      </p:sp>
      <p:sp>
        <p:nvSpPr>
          <p:cNvPr id="268" name="Google Shape;268;p24"/>
          <p:cNvSpPr txBox="1"/>
          <p:nvPr/>
        </p:nvSpPr>
        <p:spPr>
          <a:xfrm>
            <a:off x="727675" y="3481375"/>
            <a:ext cx="11247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073763"/>
                </a:solidFill>
              </a:rPr>
              <a:t>Proof : </a:t>
            </a:r>
            <a:endParaRPr i="1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5"/>
          <p:cNvSpPr/>
          <p:nvPr/>
        </p:nvSpPr>
        <p:spPr>
          <a:xfrm>
            <a:off x="113" y="-168250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5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THE FRAMEWORK</a:t>
            </a:r>
            <a:endParaRPr sz="1100"/>
          </a:p>
        </p:txBody>
      </p:sp>
      <p:sp>
        <p:nvSpPr>
          <p:cNvPr id="276" name="Google Shape;276;p25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1100"/>
          </a:p>
        </p:txBody>
      </p:sp>
      <p:sp>
        <p:nvSpPr>
          <p:cNvPr id="277" name="Google Shape;277;p25"/>
          <p:cNvSpPr txBox="1"/>
          <p:nvPr/>
        </p:nvSpPr>
        <p:spPr>
          <a:xfrm>
            <a:off x="411480" y="651510"/>
            <a:ext cx="617220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From prompt to pull request, responsibly</a:t>
            </a:r>
            <a:endParaRPr sz="1100"/>
          </a:p>
        </p:txBody>
      </p:sp>
      <p:sp>
        <p:nvSpPr>
          <p:cNvPr id="278" name="Google Shape;278;p25"/>
          <p:cNvSpPr txBox="1"/>
          <p:nvPr/>
        </p:nvSpPr>
        <p:spPr>
          <a:xfrm>
            <a:off x="493776" y="1234440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100"/>
          </a:p>
        </p:txBody>
      </p:sp>
      <p:sp>
        <p:nvSpPr>
          <p:cNvPr id="279" name="Google Shape;279;p25"/>
          <p:cNvSpPr txBox="1"/>
          <p:nvPr/>
        </p:nvSpPr>
        <p:spPr>
          <a:xfrm>
            <a:off x="1097280" y="1213866"/>
            <a:ext cx="13716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Understand</a:t>
            </a:r>
            <a:endParaRPr sz="1100"/>
          </a:p>
        </p:txBody>
      </p:sp>
      <p:sp>
        <p:nvSpPr>
          <p:cNvPr id="280" name="Google Shape;280;p25"/>
          <p:cNvSpPr txBox="1"/>
          <p:nvPr/>
        </p:nvSpPr>
        <p:spPr>
          <a:xfrm>
            <a:off x="2249424" y="1207008"/>
            <a:ext cx="5280660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Read the issue, the codebase area, and existing patterns before prompting anything.</a:t>
            </a:r>
            <a:endParaRPr sz="1100"/>
          </a:p>
        </p:txBody>
      </p:sp>
      <p:cxnSp>
        <p:nvCxnSpPr>
          <p:cNvPr id="281" name="Google Shape;281;p25"/>
          <p:cNvCxnSpPr/>
          <p:nvPr/>
        </p:nvCxnSpPr>
        <p:spPr>
          <a:xfrm>
            <a:off x="493776" y="1851660"/>
            <a:ext cx="7598664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82" name="Google Shape;282;p25"/>
          <p:cNvSpPr txBox="1"/>
          <p:nvPr/>
        </p:nvSpPr>
        <p:spPr>
          <a:xfrm>
            <a:off x="493776" y="2009393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sp>
        <p:nvSpPr>
          <p:cNvPr id="283" name="Google Shape;283;p25"/>
          <p:cNvSpPr txBox="1"/>
          <p:nvPr/>
        </p:nvSpPr>
        <p:spPr>
          <a:xfrm>
            <a:off x="1097280" y="1988820"/>
            <a:ext cx="13716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Prompt</a:t>
            </a:r>
            <a:endParaRPr sz="1100"/>
          </a:p>
        </p:txBody>
      </p:sp>
      <p:sp>
        <p:nvSpPr>
          <p:cNvPr id="284" name="Google Shape;284;p25"/>
          <p:cNvSpPr txBox="1"/>
          <p:nvPr/>
        </p:nvSpPr>
        <p:spPr>
          <a:xfrm>
            <a:off x="2249424" y="1981961"/>
            <a:ext cx="5280660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Use AI for drafts, explanations, and test scaffolding — with real project context.</a:t>
            </a:r>
            <a:endParaRPr sz="1100"/>
          </a:p>
        </p:txBody>
      </p:sp>
      <p:cxnSp>
        <p:nvCxnSpPr>
          <p:cNvPr id="285" name="Google Shape;285;p25"/>
          <p:cNvCxnSpPr/>
          <p:nvPr/>
        </p:nvCxnSpPr>
        <p:spPr>
          <a:xfrm>
            <a:off x="493776" y="2626613"/>
            <a:ext cx="7598664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86" name="Google Shape;286;p25"/>
          <p:cNvSpPr txBox="1"/>
          <p:nvPr/>
        </p:nvSpPr>
        <p:spPr>
          <a:xfrm>
            <a:off x="493776" y="2784347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287" name="Google Shape;287;p25"/>
          <p:cNvSpPr txBox="1"/>
          <p:nvPr/>
        </p:nvSpPr>
        <p:spPr>
          <a:xfrm>
            <a:off x="1097280" y="2763773"/>
            <a:ext cx="13716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Verify</a:t>
            </a:r>
            <a:endParaRPr sz="1100"/>
          </a:p>
        </p:txBody>
      </p:sp>
      <p:sp>
        <p:nvSpPr>
          <p:cNvPr id="288" name="Google Shape;288;p25"/>
          <p:cNvSpPr txBox="1"/>
          <p:nvPr/>
        </p:nvSpPr>
        <p:spPr>
          <a:xfrm>
            <a:off x="2249424" y="2756915"/>
            <a:ext cx="5280660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Check the output against conventions, run it, and read every line you didn’t write.</a:t>
            </a:r>
            <a:endParaRPr sz="1100"/>
          </a:p>
        </p:txBody>
      </p:sp>
      <p:cxnSp>
        <p:nvCxnSpPr>
          <p:cNvPr id="289" name="Google Shape;289;p25"/>
          <p:cNvCxnSpPr/>
          <p:nvPr/>
        </p:nvCxnSpPr>
        <p:spPr>
          <a:xfrm>
            <a:off x="493776" y="3401568"/>
            <a:ext cx="7598664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90" name="Google Shape;290;p25"/>
          <p:cNvSpPr txBox="1"/>
          <p:nvPr/>
        </p:nvSpPr>
        <p:spPr>
          <a:xfrm>
            <a:off x="493776" y="3559302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/>
          </a:p>
        </p:txBody>
      </p:sp>
      <p:sp>
        <p:nvSpPr>
          <p:cNvPr id="291" name="Google Shape;291;p25"/>
          <p:cNvSpPr txBox="1"/>
          <p:nvPr/>
        </p:nvSpPr>
        <p:spPr>
          <a:xfrm>
            <a:off x="1097280" y="3538727"/>
            <a:ext cx="13716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Own it</a:t>
            </a:r>
            <a:endParaRPr sz="1100"/>
          </a:p>
        </p:txBody>
      </p:sp>
      <p:sp>
        <p:nvSpPr>
          <p:cNvPr id="292" name="Google Shape;292;p25"/>
          <p:cNvSpPr txBox="1"/>
          <p:nvPr/>
        </p:nvSpPr>
        <p:spPr>
          <a:xfrm>
            <a:off x="2249424" y="3531869"/>
            <a:ext cx="5280660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Write your own PR description and commit messages — defend every decision.</a:t>
            </a:r>
            <a:endParaRPr sz="1100"/>
          </a:p>
        </p:txBody>
      </p:sp>
      <p:sp>
        <p:nvSpPr>
          <p:cNvPr id="293" name="Google Shape;293;p25"/>
          <p:cNvSpPr/>
          <p:nvPr/>
        </p:nvSpPr>
        <p:spPr>
          <a:xfrm>
            <a:off x="7372100" y="1146500"/>
            <a:ext cx="1309200" cy="2514000"/>
          </a:xfrm>
          <a:prstGeom prst="rect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5"/>
          <p:cNvSpPr txBox="1"/>
          <p:nvPr/>
        </p:nvSpPr>
        <p:spPr>
          <a:xfrm>
            <a:off x="7461500" y="1728775"/>
            <a:ext cx="1130400" cy="11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AI is</a:t>
            </a:r>
            <a:b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step</a:t>
            </a:r>
            <a:b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inside</a:t>
            </a:r>
            <a:b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b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workflow.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6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PRACTICAL TAKEAWAYS</a:t>
            </a:r>
            <a:endParaRPr sz="1100"/>
          </a:p>
        </p:txBody>
      </p:sp>
      <p:sp>
        <p:nvSpPr>
          <p:cNvPr id="302" name="Google Shape;302;p26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1100"/>
          </a:p>
        </p:txBody>
      </p:sp>
      <p:sp>
        <p:nvSpPr>
          <p:cNvPr id="303" name="Google Shape;303;p26"/>
          <p:cNvSpPr txBox="1"/>
          <p:nvPr/>
        </p:nvSpPr>
        <p:spPr>
          <a:xfrm>
            <a:off x="411480" y="651510"/>
            <a:ext cx="4389120" cy="74066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 cheat sheet for</a:t>
            </a:r>
            <a:b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AI-assisted contributing</a:t>
            </a:r>
            <a:endParaRPr sz="1100"/>
          </a:p>
        </p:txBody>
      </p:sp>
      <p:sp>
        <p:nvSpPr>
          <p:cNvPr id="304" name="Google Shape;304;p26"/>
          <p:cNvSpPr/>
          <p:nvPr/>
        </p:nvSpPr>
        <p:spPr>
          <a:xfrm>
            <a:off x="514350" y="1680210"/>
            <a:ext cx="308610" cy="308610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6"/>
          <p:cNvSpPr txBox="1"/>
          <p:nvPr/>
        </p:nvSpPr>
        <p:spPr>
          <a:xfrm>
            <a:off x="514350" y="1680210"/>
            <a:ext cx="30861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100"/>
          </a:p>
        </p:txBody>
      </p:sp>
      <p:sp>
        <p:nvSpPr>
          <p:cNvPr id="306" name="Google Shape;306;p26"/>
          <p:cNvSpPr txBox="1"/>
          <p:nvPr/>
        </p:nvSpPr>
        <p:spPr>
          <a:xfrm>
            <a:off x="980694" y="1659636"/>
            <a:ext cx="3429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Read the contributing guide before writing a single line</a:t>
            </a:r>
            <a:endParaRPr sz="1100"/>
          </a:p>
        </p:txBody>
      </p:sp>
      <p:sp>
        <p:nvSpPr>
          <p:cNvPr id="307" name="Google Shape;307;p26"/>
          <p:cNvSpPr/>
          <p:nvPr/>
        </p:nvSpPr>
        <p:spPr>
          <a:xfrm>
            <a:off x="514350" y="2448306"/>
            <a:ext cx="308610" cy="308610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6"/>
          <p:cNvSpPr txBox="1"/>
          <p:nvPr/>
        </p:nvSpPr>
        <p:spPr>
          <a:xfrm>
            <a:off x="514350" y="2448306"/>
            <a:ext cx="30861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100"/>
          </a:p>
        </p:txBody>
      </p:sp>
      <p:sp>
        <p:nvSpPr>
          <p:cNvPr id="309" name="Google Shape;309;p26"/>
          <p:cNvSpPr txBox="1"/>
          <p:nvPr/>
        </p:nvSpPr>
        <p:spPr>
          <a:xfrm>
            <a:off x="980694" y="2427732"/>
            <a:ext cx="3429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Start with small, well-scoped issues — not ambitious rewrites</a:t>
            </a:r>
            <a:endParaRPr sz="1100"/>
          </a:p>
        </p:txBody>
      </p:sp>
      <p:sp>
        <p:nvSpPr>
          <p:cNvPr id="310" name="Google Shape;310;p26"/>
          <p:cNvSpPr/>
          <p:nvPr/>
        </p:nvSpPr>
        <p:spPr>
          <a:xfrm>
            <a:off x="514350" y="3216402"/>
            <a:ext cx="308610" cy="308610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6"/>
          <p:cNvSpPr txBox="1"/>
          <p:nvPr/>
        </p:nvSpPr>
        <p:spPr>
          <a:xfrm>
            <a:off x="514350" y="3216402"/>
            <a:ext cx="30861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100"/>
          </a:p>
        </p:txBody>
      </p:sp>
      <p:sp>
        <p:nvSpPr>
          <p:cNvPr id="312" name="Google Shape;312;p26"/>
          <p:cNvSpPr txBox="1"/>
          <p:nvPr/>
        </p:nvSpPr>
        <p:spPr>
          <a:xfrm>
            <a:off x="980694" y="3195828"/>
            <a:ext cx="3429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Ask AI to explain code, not just generate it</a:t>
            </a:r>
            <a:endParaRPr sz="1100"/>
          </a:p>
        </p:txBody>
      </p:sp>
      <p:sp>
        <p:nvSpPr>
          <p:cNvPr id="313" name="Google Shape;313;p26"/>
          <p:cNvSpPr/>
          <p:nvPr/>
        </p:nvSpPr>
        <p:spPr>
          <a:xfrm>
            <a:off x="4697730" y="1680210"/>
            <a:ext cx="308610" cy="308610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6"/>
          <p:cNvSpPr txBox="1"/>
          <p:nvPr/>
        </p:nvSpPr>
        <p:spPr>
          <a:xfrm>
            <a:off x="4697730" y="1680210"/>
            <a:ext cx="30861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100"/>
          </a:p>
        </p:txBody>
      </p:sp>
      <p:sp>
        <p:nvSpPr>
          <p:cNvPr id="315" name="Google Shape;315;p26"/>
          <p:cNvSpPr txBox="1"/>
          <p:nvPr/>
        </p:nvSpPr>
        <p:spPr>
          <a:xfrm>
            <a:off x="5164073" y="1659636"/>
            <a:ext cx="3429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Treat every AI suggestion as a draft, never a final answer</a:t>
            </a:r>
            <a:endParaRPr sz="1100"/>
          </a:p>
        </p:txBody>
      </p:sp>
      <p:sp>
        <p:nvSpPr>
          <p:cNvPr id="316" name="Google Shape;316;p26"/>
          <p:cNvSpPr/>
          <p:nvPr/>
        </p:nvSpPr>
        <p:spPr>
          <a:xfrm>
            <a:off x="4697730" y="2448306"/>
            <a:ext cx="308610" cy="308610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6"/>
          <p:cNvSpPr txBox="1"/>
          <p:nvPr/>
        </p:nvSpPr>
        <p:spPr>
          <a:xfrm>
            <a:off x="4697730" y="2448306"/>
            <a:ext cx="30861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100"/>
          </a:p>
        </p:txBody>
      </p:sp>
      <p:sp>
        <p:nvSpPr>
          <p:cNvPr id="318" name="Google Shape;318;p26"/>
          <p:cNvSpPr txBox="1"/>
          <p:nvPr/>
        </p:nvSpPr>
        <p:spPr>
          <a:xfrm>
            <a:off x="5164073" y="2427732"/>
            <a:ext cx="3429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Write PR descriptions and commit messages yourself</a:t>
            </a:r>
            <a:endParaRPr sz="1100"/>
          </a:p>
        </p:txBody>
      </p:sp>
      <p:sp>
        <p:nvSpPr>
          <p:cNvPr id="319" name="Google Shape;319;p26"/>
          <p:cNvSpPr/>
          <p:nvPr/>
        </p:nvSpPr>
        <p:spPr>
          <a:xfrm>
            <a:off x="4697730" y="3216402"/>
            <a:ext cx="308610" cy="308610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6"/>
          <p:cNvSpPr txBox="1"/>
          <p:nvPr/>
        </p:nvSpPr>
        <p:spPr>
          <a:xfrm>
            <a:off x="4697730" y="3216402"/>
            <a:ext cx="30861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100"/>
          </a:p>
        </p:txBody>
      </p:sp>
      <p:sp>
        <p:nvSpPr>
          <p:cNvPr id="321" name="Google Shape;321;p26"/>
          <p:cNvSpPr txBox="1"/>
          <p:nvPr/>
        </p:nvSpPr>
        <p:spPr>
          <a:xfrm>
            <a:off x="5164073" y="3195828"/>
            <a:ext cx="3429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Engage with review feedback like a conversation, not a gate to pass</a:t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A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7"/>
          <p:cNvSpPr/>
          <p:nvPr/>
        </p:nvSpPr>
        <p:spPr>
          <a:xfrm>
            <a:off x="0" y="-8269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7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CLOSING THE LOOP</a:t>
            </a:r>
            <a:endParaRPr sz="1100"/>
          </a:p>
        </p:txBody>
      </p:sp>
      <p:sp>
        <p:nvSpPr>
          <p:cNvPr id="329" name="Google Shape;329;p27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1100"/>
          </a:p>
        </p:txBody>
      </p:sp>
      <p:sp>
        <p:nvSpPr>
          <p:cNvPr id="330" name="Google Shape;330;p27"/>
          <p:cNvSpPr txBox="1"/>
          <p:nvPr/>
        </p:nvSpPr>
        <p:spPr>
          <a:xfrm>
            <a:off x="411480" y="651510"/>
            <a:ext cx="4937760" cy="74066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What a year at OpenPrinting</a:t>
            </a:r>
            <a:b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taught me</a:t>
            </a:r>
            <a:endParaRPr sz="1100"/>
          </a:p>
        </p:txBody>
      </p:sp>
      <p:sp>
        <p:nvSpPr>
          <p:cNvPr id="331" name="Google Shape;331;p27"/>
          <p:cNvSpPr txBox="1"/>
          <p:nvPr/>
        </p:nvSpPr>
        <p:spPr>
          <a:xfrm>
            <a:off x="514350" y="1680210"/>
            <a:ext cx="288036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★</a:t>
            </a:r>
            <a:endParaRPr sz="1100"/>
          </a:p>
        </p:txBody>
      </p:sp>
      <p:sp>
        <p:nvSpPr>
          <p:cNvPr id="332" name="Google Shape;332;p27"/>
          <p:cNvSpPr txBox="1"/>
          <p:nvPr/>
        </p:nvSpPr>
        <p:spPr>
          <a:xfrm>
            <a:off x="994410" y="1666494"/>
            <a:ext cx="61035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Maintainers are protecting a </a:t>
            </a:r>
            <a:r>
              <a:rPr b="1" lang="en" sz="1200">
                <a:solidFill>
                  <a:srgbClr val="18191B"/>
                </a:solidFill>
              </a:rPr>
              <a:t>codebase for</a:t>
            </a: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 long-term health, not gatekeeping for its own sake</a:t>
            </a:r>
            <a:endParaRPr sz="1100"/>
          </a:p>
        </p:txBody>
      </p:sp>
      <p:sp>
        <p:nvSpPr>
          <p:cNvPr id="333" name="Google Shape;333;p27"/>
          <p:cNvSpPr txBox="1"/>
          <p:nvPr/>
        </p:nvSpPr>
        <p:spPr>
          <a:xfrm>
            <a:off x="514350" y="2318004"/>
            <a:ext cx="288036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★</a:t>
            </a:r>
            <a:endParaRPr sz="1100"/>
          </a:p>
        </p:txBody>
      </p:sp>
      <p:sp>
        <p:nvSpPr>
          <p:cNvPr id="334" name="Google Shape;334;p27"/>
          <p:cNvSpPr txBox="1"/>
          <p:nvPr/>
        </p:nvSpPr>
        <p:spPr>
          <a:xfrm>
            <a:off x="994410" y="2304288"/>
            <a:ext cx="61036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Small, well-understood PRs earn trust faster than large, impressive-looking ones</a:t>
            </a:r>
            <a:endParaRPr sz="1100"/>
          </a:p>
        </p:txBody>
      </p:sp>
      <p:sp>
        <p:nvSpPr>
          <p:cNvPr id="335" name="Google Shape;335;p27"/>
          <p:cNvSpPr txBox="1"/>
          <p:nvPr/>
        </p:nvSpPr>
        <p:spPr>
          <a:xfrm>
            <a:off x="514350" y="2955798"/>
            <a:ext cx="288036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★</a:t>
            </a:r>
            <a:endParaRPr sz="1100"/>
          </a:p>
        </p:txBody>
      </p:sp>
      <p:sp>
        <p:nvSpPr>
          <p:cNvPr id="336" name="Google Shape;336;p27"/>
          <p:cNvSpPr txBox="1"/>
          <p:nvPr/>
        </p:nvSpPr>
        <p:spPr>
          <a:xfrm>
            <a:off x="994410" y="2942082"/>
            <a:ext cx="61036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AI is most useful as a learning partner — for understanding, not for shortcuts</a:t>
            </a:r>
            <a:endParaRPr sz="1100"/>
          </a:p>
        </p:txBody>
      </p:sp>
      <p:sp>
        <p:nvSpPr>
          <p:cNvPr id="337" name="Google Shape;337;p27"/>
          <p:cNvSpPr txBox="1"/>
          <p:nvPr/>
        </p:nvSpPr>
        <p:spPr>
          <a:xfrm>
            <a:off x="514350" y="3593592"/>
            <a:ext cx="288036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★</a:t>
            </a:r>
            <a:endParaRPr sz="1100"/>
          </a:p>
        </p:txBody>
      </p:sp>
      <p:sp>
        <p:nvSpPr>
          <p:cNvPr id="338" name="Google Shape;338;p27"/>
          <p:cNvSpPr txBox="1"/>
          <p:nvPr/>
        </p:nvSpPr>
        <p:spPr>
          <a:xfrm>
            <a:off x="994410" y="3579876"/>
            <a:ext cx="61036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The best contributions come from contributors who could explain their PR line by line</a:t>
            </a:r>
            <a:endParaRPr sz="1100"/>
          </a:p>
        </p:txBody>
      </p:sp>
      <p:sp>
        <p:nvSpPr>
          <p:cNvPr id="339" name="Google Shape;339;p27"/>
          <p:cNvSpPr/>
          <p:nvPr/>
        </p:nvSpPr>
        <p:spPr>
          <a:xfrm>
            <a:off x="7429250" y="1666500"/>
            <a:ext cx="925800" cy="2154000"/>
          </a:xfrm>
          <a:prstGeom prst="rect">
            <a:avLst/>
          </a:prstGeom>
          <a:solidFill>
            <a:srgbClr val="ECE6D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7549241" y="2317990"/>
            <a:ext cx="685800" cy="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TRUST</a:t>
            </a:r>
            <a:b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is built</a:t>
            </a:r>
            <a:b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line by</a:t>
            </a:r>
            <a:b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line.</a:t>
            </a:r>
            <a:endParaRPr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A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8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8"/>
          <p:cNvSpPr txBox="1"/>
          <p:nvPr/>
        </p:nvSpPr>
        <p:spPr>
          <a:xfrm>
            <a:off x="445770" y="685800"/>
            <a:ext cx="40462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Thank you.</a:t>
            </a:r>
            <a:endParaRPr sz="1100"/>
          </a:p>
        </p:txBody>
      </p:sp>
      <p:sp>
        <p:nvSpPr>
          <p:cNvPr id="348" name="Google Shape;348;p28"/>
          <p:cNvSpPr txBox="1"/>
          <p:nvPr/>
        </p:nvSpPr>
        <p:spPr>
          <a:xfrm>
            <a:off x="480060" y="1275588"/>
            <a:ext cx="45948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Questions, PR reviews, or your own first-contribution story.</a:t>
            </a:r>
            <a:endParaRPr sz="1100"/>
          </a:p>
        </p:txBody>
      </p:sp>
      <p:sp>
        <p:nvSpPr>
          <p:cNvPr id="349" name="Google Shape;349;p28"/>
          <p:cNvSpPr txBox="1"/>
          <p:nvPr/>
        </p:nvSpPr>
        <p:spPr>
          <a:xfrm>
            <a:off x="1632204" y="2077974"/>
            <a:ext cx="178308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Ayush Singh</a:t>
            </a:r>
            <a:endParaRPr sz="1100"/>
          </a:p>
        </p:txBody>
      </p:sp>
      <p:sp>
        <p:nvSpPr>
          <p:cNvPr id="350" name="Google Shape;350;p28"/>
          <p:cNvSpPr txBox="1"/>
          <p:nvPr/>
        </p:nvSpPr>
        <p:spPr>
          <a:xfrm>
            <a:off x="1632200" y="2393425"/>
            <a:ext cx="26679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800">
                <a:solidFill>
                  <a:srgbClr val="5B5C5F"/>
                </a:solidFill>
              </a:rPr>
              <a:t>Maintainer @openpriniting | OSS @TheLinuxFoundation | System Engineer | 60+ Pr | Author “ The Last Manual Merge”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B5C5F"/>
              </a:solidFill>
            </a:endParaRPr>
          </a:p>
        </p:txBody>
      </p:sp>
      <p:sp>
        <p:nvSpPr>
          <p:cNvPr id="351" name="Google Shape;351;p28"/>
          <p:cNvSpPr txBox="1"/>
          <p:nvPr/>
        </p:nvSpPr>
        <p:spPr>
          <a:xfrm>
            <a:off x="5980176" y="2077974"/>
            <a:ext cx="178308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Lucky Tiwari</a:t>
            </a:r>
            <a:endParaRPr sz="1100"/>
          </a:p>
        </p:txBody>
      </p:sp>
      <p:sp>
        <p:nvSpPr>
          <p:cNvPr id="352" name="Google Shape;352;p28"/>
          <p:cNvSpPr txBox="1"/>
          <p:nvPr/>
        </p:nvSpPr>
        <p:spPr>
          <a:xfrm>
            <a:off x="5980176" y="2366010"/>
            <a:ext cx="27432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800">
                <a:solidFill>
                  <a:srgbClr val="5B5C5F"/>
                </a:solidFill>
              </a:rPr>
              <a:t>Cybersecurity Specialist | Network &amp; Security Engineer | Researcher | Co-author | Collaborator @</a:t>
            </a:r>
            <a:r>
              <a:rPr lang="en" sz="800" u="sng">
                <a:solidFill>
                  <a:schemeClr val="hlink"/>
                </a:solidFill>
                <a:hlinkClick r:id="rId3"/>
              </a:rPr>
              <a:t>MoodBite.Ai</a:t>
            </a:r>
            <a:r>
              <a:rPr lang="en" sz="800">
                <a:solidFill>
                  <a:srgbClr val="5B5C5F"/>
                </a:solidFill>
              </a:rPr>
              <a:t> | Founding Member @Mentor.ai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B5C5F"/>
              </a:solidFill>
            </a:endParaRPr>
          </a:p>
        </p:txBody>
      </p:sp>
      <p:cxnSp>
        <p:nvCxnSpPr>
          <p:cNvPr id="353" name="Google Shape;353;p28"/>
          <p:cNvCxnSpPr/>
          <p:nvPr/>
        </p:nvCxnSpPr>
        <p:spPr>
          <a:xfrm>
            <a:off x="493776" y="3669030"/>
            <a:ext cx="7735824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54" name="Google Shape;354;p28"/>
          <p:cNvSpPr txBox="1"/>
          <p:nvPr/>
        </p:nvSpPr>
        <p:spPr>
          <a:xfrm>
            <a:off x="493776" y="3854196"/>
            <a:ext cx="7338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OpenPrinting · github.com/OpenPrinting · Talk resources shared after the session</a:t>
            </a:r>
            <a:endParaRPr sz="1100"/>
          </a:p>
        </p:txBody>
      </p:sp>
      <p:sp>
        <p:nvSpPr>
          <p:cNvPr id="355" name="Google Shape;355;p28"/>
          <p:cNvSpPr txBox="1"/>
          <p:nvPr/>
        </p:nvSpPr>
        <p:spPr>
          <a:xfrm>
            <a:off x="493776" y="4423410"/>
            <a:ext cx="27432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OOSC 4.0 · IIIT Allahabad</a:t>
            </a:r>
            <a:endParaRPr sz="1100"/>
          </a:p>
        </p:txBody>
      </p:sp>
      <p:pic>
        <p:nvPicPr>
          <p:cNvPr id="356" name="Google Shape;35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0175" y="3779769"/>
            <a:ext cx="1334175" cy="115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8" title="Screenshot from 2026-08-24 11-45-00.png"/>
          <p:cNvPicPr preferRelativeResize="0"/>
          <p:nvPr/>
        </p:nvPicPr>
        <p:blipFill rotWithShape="1">
          <a:blip r:embed="rId5">
            <a:alphaModFix/>
          </a:blip>
          <a:srcRect b="2506" l="5631" r="9183" t="0"/>
          <a:stretch/>
        </p:blipFill>
        <p:spPr>
          <a:xfrm>
            <a:off x="338517" y="1784563"/>
            <a:ext cx="1189500" cy="1192800"/>
          </a:xfrm>
          <a:prstGeom prst="ellipse">
            <a:avLst/>
          </a:prstGeom>
          <a:solidFill>
            <a:srgbClr val="F8F7F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make it circular " id="358" name="Google Shape;358;p28"/>
          <p:cNvPicPr preferRelativeResize="0"/>
          <p:nvPr/>
        </p:nvPicPr>
        <p:blipFill rotWithShape="1">
          <a:blip r:embed="rId6">
            <a:alphaModFix/>
          </a:blip>
          <a:srcRect b="3447" l="3326" r="0" t="0"/>
          <a:stretch/>
        </p:blipFill>
        <p:spPr>
          <a:xfrm>
            <a:off x="4596401" y="1844463"/>
            <a:ext cx="1189500" cy="11763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113" y="-74425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ABOUT THE SPEAKERS</a:t>
            </a:r>
            <a:endParaRPr sz="1100"/>
          </a:p>
        </p:txBody>
      </p:sp>
      <p:sp>
        <p:nvSpPr>
          <p:cNvPr id="75" name="Google Shape;75;p16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sp>
        <p:nvSpPr>
          <p:cNvPr id="76" name="Google Shape;76;p16"/>
          <p:cNvSpPr txBox="1"/>
          <p:nvPr/>
        </p:nvSpPr>
        <p:spPr>
          <a:xfrm>
            <a:off x="411480" y="617220"/>
            <a:ext cx="445770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Who's talking to you today</a:t>
            </a:r>
            <a:endParaRPr sz="1100"/>
          </a:p>
        </p:txBody>
      </p:sp>
      <p:sp>
        <p:nvSpPr>
          <p:cNvPr id="77" name="Google Shape;77;p16"/>
          <p:cNvSpPr txBox="1"/>
          <p:nvPr/>
        </p:nvSpPr>
        <p:spPr>
          <a:xfrm>
            <a:off x="1748790" y="1179576"/>
            <a:ext cx="2880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Ayush Singh</a:t>
            </a:r>
            <a:endParaRPr sz="1100"/>
          </a:p>
        </p:txBody>
      </p:sp>
      <p:sp>
        <p:nvSpPr>
          <p:cNvPr id="78" name="Google Shape;78;p16"/>
          <p:cNvSpPr txBox="1"/>
          <p:nvPr/>
        </p:nvSpPr>
        <p:spPr>
          <a:xfrm>
            <a:off x="1748790" y="1467612"/>
            <a:ext cx="2949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B5C5F"/>
                </a:solidFill>
              </a:rPr>
              <a:t>System Engineer || Maintainer (legacy-driver)</a:t>
            </a:r>
            <a:endParaRPr sz="1100"/>
          </a:p>
        </p:txBody>
      </p:sp>
      <p:sp>
        <p:nvSpPr>
          <p:cNvPr id="79" name="Google Shape;79;p16"/>
          <p:cNvSpPr txBox="1"/>
          <p:nvPr/>
        </p:nvSpPr>
        <p:spPr>
          <a:xfrm>
            <a:off x="1748800" y="1796800"/>
            <a:ext cx="3154800" cy="17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en" sz="1200">
                <a:solidFill>
                  <a:schemeClr val="dk1"/>
                </a:solidFill>
              </a:rPr>
              <a:t>From writing my first lines of code to maintaining real open-source projects, my journey has been about learning by building. I’m an OpenPrinting maintainer, OSS contributor at The Linux Foundation, and System Engineer with 60+ PRs merged. I also write about the things I learn, including The Last Manual Merge.</a:t>
            </a:r>
            <a:endParaRPr i="1"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18191B"/>
              </a:solidFill>
            </a:endParaRPr>
          </a:p>
        </p:txBody>
      </p:sp>
      <p:cxnSp>
        <p:nvCxnSpPr>
          <p:cNvPr id="80" name="Google Shape;80;p16"/>
          <p:cNvCxnSpPr/>
          <p:nvPr/>
        </p:nvCxnSpPr>
        <p:spPr>
          <a:xfrm>
            <a:off x="5192140" y="1064615"/>
            <a:ext cx="0" cy="322320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1" name="Google Shape;81;p16"/>
          <p:cNvSpPr/>
          <p:nvPr/>
        </p:nvSpPr>
        <p:spPr>
          <a:xfrm>
            <a:off x="5843016" y="1248156"/>
            <a:ext cx="966978" cy="966978"/>
          </a:xfrm>
          <a:prstGeom prst="ellipse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5877305" y="1649349"/>
            <a:ext cx="898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83" name="Google Shape;83;p16"/>
          <p:cNvSpPr txBox="1"/>
          <p:nvPr/>
        </p:nvSpPr>
        <p:spPr>
          <a:xfrm>
            <a:off x="6775799" y="1190076"/>
            <a:ext cx="16458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Lucky Tiwari</a:t>
            </a:r>
            <a:endParaRPr sz="1100"/>
          </a:p>
        </p:txBody>
      </p:sp>
      <p:sp>
        <p:nvSpPr>
          <p:cNvPr id="84" name="Google Shape;84;p16"/>
          <p:cNvSpPr txBox="1"/>
          <p:nvPr/>
        </p:nvSpPr>
        <p:spPr>
          <a:xfrm>
            <a:off x="6809999" y="1467612"/>
            <a:ext cx="16458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B5C5F"/>
                </a:solidFill>
              </a:rPr>
              <a:t> Network &amp; Security Engineer </a:t>
            </a:r>
            <a:endParaRPr sz="1100"/>
          </a:p>
        </p:txBody>
      </p:sp>
      <p:sp>
        <p:nvSpPr>
          <p:cNvPr id="85" name="Google Shape;85;p16"/>
          <p:cNvSpPr txBox="1"/>
          <p:nvPr/>
        </p:nvSpPr>
        <p:spPr>
          <a:xfrm>
            <a:off x="6810000" y="1796800"/>
            <a:ext cx="2194800" cy="13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/>
              <a:t>Passionate about cybersecurity and building secure systems. Working across network and security engineering while exploring real-world challenges in technology. Cybersecurity Specialist | Network &amp; Security Engineer | Co-author</a:t>
            </a:r>
            <a:endParaRPr i="1" sz="1100"/>
          </a:p>
        </p:txBody>
      </p:sp>
      <p:sp>
        <p:nvSpPr>
          <p:cNvPr id="86" name="Google Shape;86;p16"/>
          <p:cNvSpPr txBox="1"/>
          <p:nvPr/>
        </p:nvSpPr>
        <p:spPr>
          <a:xfrm>
            <a:off x="5795009" y="3511296"/>
            <a:ext cx="274320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Two people. One practical workflow.</a:t>
            </a:r>
            <a:endParaRPr sz="1100"/>
          </a:p>
        </p:txBody>
      </p:sp>
      <p:pic>
        <p:nvPicPr>
          <p:cNvPr descr="make it circular " id="87" name="Google Shape;87;p16"/>
          <p:cNvPicPr preferRelativeResize="0"/>
          <p:nvPr/>
        </p:nvPicPr>
        <p:blipFill rotWithShape="1">
          <a:blip r:embed="rId3">
            <a:alphaModFix/>
          </a:blip>
          <a:srcRect b="3447" l="3326" r="0" t="0"/>
          <a:stretch/>
        </p:blipFill>
        <p:spPr>
          <a:xfrm>
            <a:off x="5374962" y="1587775"/>
            <a:ext cx="1293900" cy="12795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8" name="Google Shape;88;p16" title="Screenshot from 2026-08-24 11-45-00.png"/>
          <p:cNvPicPr preferRelativeResize="0"/>
          <p:nvPr/>
        </p:nvPicPr>
        <p:blipFill rotWithShape="1">
          <a:blip r:embed="rId4">
            <a:alphaModFix/>
          </a:blip>
          <a:srcRect b="2506" l="5631" r="9183" t="0"/>
          <a:stretch/>
        </p:blipFill>
        <p:spPr>
          <a:xfrm>
            <a:off x="175275" y="1587775"/>
            <a:ext cx="1352700" cy="1356600"/>
          </a:xfrm>
          <a:prstGeom prst="ellipse">
            <a:avLst/>
          </a:prstGeom>
          <a:solidFill>
            <a:srgbClr val="F8F7F4"/>
          </a:solidFill>
          <a:ln>
            <a:noFill/>
          </a:ln>
        </p:spPr>
      </p:pic>
      <p:pic>
        <p:nvPicPr>
          <p:cNvPr id="89" name="Google Shape;89;p16" title="Screenshot from 2026-08-24 14-23-1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31650" y="3555688"/>
            <a:ext cx="271462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A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/>
          <p:nvPr/>
        </p:nvSpPr>
        <p:spPr>
          <a:xfrm>
            <a:off x="113" y="8269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THE ORIGIN STORY</a:t>
            </a:r>
            <a:endParaRPr sz="1100"/>
          </a:p>
        </p:txBody>
      </p:sp>
      <p:sp>
        <p:nvSpPr>
          <p:cNvPr id="97" name="Google Shape;97;p17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98" name="Google Shape;98;p17"/>
          <p:cNvSpPr txBox="1"/>
          <p:nvPr/>
        </p:nvSpPr>
        <p:spPr>
          <a:xfrm>
            <a:off x="493775" y="822950"/>
            <a:ext cx="51540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9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“A year ago, I sat</a:t>
            </a:r>
            <a:br>
              <a:rPr b="1" i="0" lang="en" sz="29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9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where you’re sitting now.”</a:t>
            </a:r>
            <a:endParaRPr sz="1100"/>
          </a:p>
        </p:txBody>
      </p:sp>
      <p:sp>
        <p:nvSpPr>
          <p:cNvPr id="99" name="Google Shape;99;p17"/>
          <p:cNvSpPr txBox="1"/>
          <p:nvPr/>
        </p:nvSpPr>
        <p:spPr>
          <a:xfrm>
            <a:off x="534925" y="2438225"/>
            <a:ext cx="51957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I attended Opportunity Open Source as a participant — inspired by the people building and maintaining the software we all rely on, but with almost no contribution experience of my own.</a:t>
            </a:r>
            <a:endParaRPr sz="1100"/>
          </a:p>
        </p:txBody>
      </p:sp>
      <p:sp>
        <p:nvSpPr>
          <p:cNvPr id="100" name="Google Shape;100;p17"/>
          <p:cNvSpPr txBox="1"/>
          <p:nvPr/>
        </p:nvSpPr>
        <p:spPr>
          <a:xfrm>
            <a:off x="534918" y="3938075"/>
            <a:ext cx="56388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“I had questions.</a:t>
            </a:r>
            <a:r>
              <a:rPr b="1" lang="en" sz="1500">
                <a:solidFill>
                  <a:srgbClr val="18191B"/>
                </a:solidFill>
              </a:rPr>
              <a:t> </a:t>
            </a:r>
            <a:r>
              <a:rPr b="1" i="0" lang="en" sz="15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I didn’t have context.”</a:t>
            </a:r>
            <a:endParaRPr sz="1100"/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0225" y="763112"/>
            <a:ext cx="2773526" cy="104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9500" y="2099950"/>
            <a:ext cx="1480275" cy="1480275"/>
          </a:xfrm>
          <a:prstGeom prst="rect">
            <a:avLst/>
          </a:prstGeom>
          <a:solidFill>
            <a:srgbClr val="F8F7F4"/>
          </a:solidFill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01875" y="3744675"/>
            <a:ext cx="1218225" cy="1218225"/>
          </a:xfrm>
          <a:prstGeom prst="rect">
            <a:avLst/>
          </a:prstGeom>
          <a:solidFill>
            <a:srgbClr val="F8F7F4"/>
          </a:solidFill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/>
          <p:nvPr/>
        </p:nvSpPr>
        <p:spPr>
          <a:xfrm>
            <a:off x="138" y="-36000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rgbClr val="18191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rgbClr val="18191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5100">
                <a:solidFill>
                  <a:srgbClr val="18191B"/>
                </a:solidFill>
              </a:rPr>
              <a:t>	</a:t>
            </a:r>
            <a:endParaRPr b="1" sz="5100">
              <a:solidFill>
                <a:srgbClr val="18191B"/>
              </a:solidFill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ONE YEAR LATER</a:t>
            </a:r>
            <a:endParaRPr sz="1100"/>
          </a:p>
        </p:txBody>
      </p:sp>
      <p:sp>
        <p:nvSpPr>
          <p:cNvPr id="111" name="Google Shape;111;p18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/>
          </a:p>
        </p:txBody>
      </p:sp>
      <p:sp>
        <p:nvSpPr>
          <p:cNvPr id="112" name="Google Shape;112;p18"/>
          <p:cNvSpPr txBox="1"/>
          <p:nvPr/>
        </p:nvSpPr>
        <p:spPr>
          <a:xfrm>
            <a:off x="411480" y="630936"/>
            <a:ext cx="438912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What changed in twelve months</a:t>
            </a:r>
            <a:endParaRPr sz="1100"/>
          </a:p>
        </p:txBody>
      </p:sp>
      <p:sp>
        <p:nvSpPr>
          <p:cNvPr id="113" name="Google Shape;113;p18"/>
          <p:cNvSpPr txBox="1"/>
          <p:nvPr/>
        </p:nvSpPr>
        <p:spPr>
          <a:xfrm>
            <a:off x="514350" y="1337300"/>
            <a:ext cx="12138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100">
                <a:solidFill>
                  <a:srgbClr val="D33F36"/>
                </a:solidFill>
              </a:rPr>
              <a:t>9</a:t>
            </a:r>
            <a:r>
              <a:rPr b="1" i="0" lang="en" sz="51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1100"/>
          </a:p>
        </p:txBody>
      </p:sp>
      <p:sp>
        <p:nvSpPr>
          <p:cNvPr id="114" name="Google Shape;114;p18"/>
          <p:cNvSpPr txBox="1"/>
          <p:nvPr/>
        </p:nvSpPr>
        <p:spPr>
          <a:xfrm>
            <a:off x="1385316" y="1522476"/>
            <a:ext cx="178308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merged pull requests</a:t>
            </a:r>
            <a:endParaRPr sz="1100"/>
          </a:p>
        </p:txBody>
      </p:sp>
      <p:sp>
        <p:nvSpPr>
          <p:cNvPr id="115" name="Google Shape;115;p18"/>
          <p:cNvSpPr txBox="1"/>
          <p:nvPr/>
        </p:nvSpPr>
        <p:spPr>
          <a:xfrm>
            <a:off x="1385316" y="1803654"/>
            <a:ext cx="20574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OpenPrinting · Linux Foundation</a:t>
            </a:r>
            <a:endParaRPr sz="1100"/>
          </a:p>
        </p:txBody>
      </p:sp>
      <p:sp>
        <p:nvSpPr>
          <p:cNvPr id="116" name="Google Shape;116;p18"/>
          <p:cNvSpPr txBox="1"/>
          <p:nvPr/>
        </p:nvSpPr>
        <p:spPr>
          <a:xfrm>
            <a:off x="572250" y="2129399"/>
            <a:ext cx="5937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100"/>
          </a:p>
        </p:txBody>
      </p:sp>
      <p:sp>
        <p:nvSpPr>
          <p:cNvPr id="117" name="Google Shape;117;p18"/>
          <p:cNvSpPr txBox="1"/>
          <p:nvPr/>
        </p:nvSpPr>
        <p:spPr>
          <a:xfrm>
            <a:off x="1385316" y="2331725"/>
            <a:ext cx="19203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Hacktoberfest 2025</a:t>
            </a:r>
            <a:b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Super Contributor</a:t>
            </a:r>
            <a:endParaRPr sz="1100"/>
          </a:p>
        </p:txBody>
      </p:sp>
      <p:sp>
        <p:nvSpPr>
          <p:cNvPr id="118" name="Google Shape;118;p18"/>
          <p:cNvSpPr txBox="1"/>
          <p:nvPr/>
        </p:nvSpPr>
        <p:spPr>
          <a:xfrm>
            <a:off x="4197050" y="1371600"/>
            <a:ext cx="17088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2B5B4B"/>
                </a:solidFill>
                <a:latin typeface="Arial"/>
                <a:ea typeface="Arial"/>
                <a:cs typeface="Arial"/>
                <a:sym typeface="Arial"/>
              </a:rPr>
              <a:t>LFC102</a:t>
            </a:r>
            <a:endParaRPr sz="1100"/>
          </a:p>
        </p:txBody>
      </p:sp>
      <p:sp>
        <p:nvSpPr>
          <p:cNvPr id="119" name="Google Shape;119;p18"/>
          <p:cNvSpPr txBox="1"/>
          <p:nvPr/>
        </p:nvSpPr>
        <p:spPr>
          <a:xfrm>
            <a:off x="4207346" y="1896851"/>
            <a:ext cx="1577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Linux Foundation</a:t>
            </a:r>
            <a:b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certified</a:t>
            </a:r>
            <a:endParaRPr sz="1100"/>
          </a:p>
        </p:txBody>
      </p:sp>
      <p:sp>
        <p:nvSpPr>
          <p:cNvPr id="120" name="Google Shape;120;p18"/>
          <p:cNvSpPr/>
          <p:nvPr/>
        </p:nvSpPr>
        <p:spPr>
          <a:xfrm>
            <a:off x="6446520" y="1152144"/>
            <a:ext cx="1885950" cy="2571750"/>
          </a:xfrm>
          <a:prstGeom prst="rect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6660175" y="1333875"/>
            <a:ext cx="9600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100"/>
          </a:p>
        </p:txBody>
      </p:sp>
      <p:sp>
        <p:nvSpPr>
          <p:cNvPr id="122" name="Google Shape;122;p18"/>
          <p:cNvSpPr txBox="1"/>
          <p:nvPr/>
        </p:nvSpPr>
        <p:spPr>
          <a:xfrm>
            <a:off x="6707124" y="2023110"/>
            <a:ext cx="109728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talk today</a:t>
            </a:r>
            <a:endParaRPr sz="1100"/>
          </a:p>
        </p:txBody>
      </p:sp>
      <p:sp>
        <p:nvSpPr>
          <p:cNvPr id="123" name="Google Shape;123;p18"/>
          <p:cNvSpPr txBox="1"/>
          <p:nvPr/>
        </p:nvSpPr>
        <p:spPr>
          <a:xfrm>
            <a:off x="6665976" y="2434590"/>
            <a:ext cx="133731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Same conference.</a:t>
            </a:r>
            <a:b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Same room.</a:t>
            </a:r>
            <a:b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completely different relationship with open source.</a:t>
            </a:r>
            <a:endParaRPr sz="1100"/>
          </a:p>
        </p:txBody>
      </p:sp>
      <p:sp>
        <p:nvSpPr>
          <p:cNvPr id="124" name="Google Shape;124;p18"/>
          <p:cNvSpPr txBox="1"/>
          <p:nvPr/>
        </p:nvSpPr>
        <p:spPr>
          <a:xfrm>
            <a:off x="1932519" y="3183125"/>
            <a:ext cx="15102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100">
                <a:solidFill>
                  <a:srgbClr val="18191B"/>
                </a:solidFill>
              </a:rPr>
              <a:t>60+</a:t>
            </a:r>
            <a:endParaRPr sz="1100"/>
          </a:p>
        </p:txBody>
      </p:sp>
      <p:sp>
        <p:nvSpPr>
          <p:cNvPr id="125" name="Google Shape;125;p18"/>
          <p:cNvSpPr txBox="1"/>
          <p:nvPr/>
        </p:nvSpPr>
        <p:spPr>
          <a:xfrm>
            <a:off x="3305626" y="3356375"/>
            <a:ext cx="19536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18191B"/>
                </a:solidFill>
              </a:rPr>
              <a:t>Overall </a:t>
            </a: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merged pull requests</a:t>
            </a:r>
            <a:endParaRPr sz="1100"/>
          </a:p>
        </p:txBody>
      </p:sp>
      <p:sp>
        <p:nvSpPr>
          <p:cNvPr id="126" name="Google Shape;126;p18"/>
          <p:cNvSpPr txBox="1"/>
          <p:nvPr/>
        </p:nvSpPr>
        <p:spPr>
          <a:xfrm>
            <a:off x="3305624" y="3600224"/>
            <a:ext cx="1783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OpenPrinting · Linux </a:t>
            </a:r>
            <a:r>
              <a:rPr lang="en" sz="800">
                <a:solidFill>
                  <a:srgbClr val="5B5C5F"/>
                </a:solidFill>
              </a:rPr>
              <a:t>Foundation</a:t>
            </a:r>
            <a:r>
              <a:rPr lang="en" sz="800">
                <a:solidFill>
                  <a:srgbClr val="5B5C5F"/>
                </a:solidFill>
              </a:rPr>
              <a:t> · Medic · wpring </a:t>
            </a:r>
            <a:endParaRPr sz="800">
              <a:solidFill>
                <a:srgbClr val="5B5C5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7A45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MEANWHILE</a:t>
            </a:r>
            <a:endParaRPr sz="1100"/>
          </a:p>
        </p:txBody>
      </p:sp>
      <p:sp>
        <p:nvSpPr>
          <p:cNvPr id="134" name="Google Shape;134;p19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100"/>
          </a:p>
        </p:txBody>
      </p:sp>
      <p:sp>
        <p:nvSpPr>
          <p:cNvPr id="135" name="Google Shape;135;p19"/>
          <p:cNvSpPr txBox="1"/>
          <p:nvPr/>
        </p:nvSpPr>
        <p:spPr>
          <a:xfrm>
            <a:off x="480060" y="809244"/>
            <a:ext cx="5006340" cy="10629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AI coding assistants</a:t>
            </a:r>
            <a:br>
              <a:rPr b="1" i="0" lang="en" sz="3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3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went mainstream.</a:t>
            </a:r>
            <a:endParaRPr sz="1100"/>
          </a:p>
        </p:txBody>
      </p:sp>
      <p:sp>
        <p:nvSpPr>
          <p:cNvPr id="136" name="Google Shape;136;p19"/>
          <p:cNvSpPr txBox="1"/>
          <p:nvPr/>
        </p:nvSpPr>
        <p:spPr>
          <a:xfrm>
            <a:off x="514350" y="2160270"/>
            <a:ext cx="3977640" cy="9258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They explain unfamiliar code, suggest implementations, and generate tests. But they can also encourage low-quality contributions when used without understanding the project.</a:t>
            </a:r>
            <a:endParaRPr sz="1100"/>
          </a:p>
        </p:txBody>
      </p:sp>
      <p:sp>
        <p:nvSpPr>
          <p:cNvPr id="137" name="Google Shape;137;p19"/>
          <p:cNvSpPr/>
          <p:nvPr/>
        </p:nvSpPr>
        <p:spPr>
          <a:xfrm>
            <a:off x="5657850" y="822960"/>
            <a:ext cx="2571750" cy="3188970"/>
          </a:xfrm>
          <a:prstGeom prst="rect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5980175" y="1152150"/>
            <a:ext cx="2132100" cy="10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ACCELERANT</a:t>
            </a:r>
            <a:br>
              <a:rPr b="1" i="0" lang="en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br>
              <a:rPr b="1" i="0" lang="en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NOISE?</a:t>
            </a:r>
            <a:endParaRPr sz="1100"/>
          </a:p>
        </p:txBody>
      </p:sp>
      <p:cxnSp>
        <p:nvCxnSpPr>
          <p:cNvPr id="139" name="Google Shape;139;p19"/>
          <p:cNvCxnSpPr/>
          <p:nvPr/>
        </p:nvCxnSpPr>
        <p:spPr>
          <a:xfrm>
            <a:off x="5980176" y="2551176"/>
            <a:ext cx="1920240" cy="0"/>
          </a:xfrm>
          <a:prstGeom prst="straightConnector1">
            <a:avLst/>
          </a:prstGeom>
          <a:noFill/>
          <a:ln cap="flat" cmpd="sng" w="12700">
            <a:solidFill>
              <a:srgbClr val="5A5B5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0" name="Google Shape;140;p19"/>
          <p:cNvSpPr txBox="1"/>
          <p:nvPr/>
        </p:nvSpPr>
        <p:spPr>
          <a:xfrm>
            <a:off x="5980176" y="2825496"/>
            <a:ext cx="1851660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That tension is the point of this talk.</a:t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0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THE UPSIDE</a:t>
            </a:r>
            <a:endParaRPr sz="1100"/>
          </a:p>
        </p:txBody>
      </p:sp>
      <p:sp>
        <p:nvSpPr>
          <p:cNvPr id="148" name="Google Shape;148;p20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1100"/>
          </a:p>
        </p:txBody>
      </p:sp>
      <p:sp>
        <p:nvSpPr>
          <p:cNvPr id="149" name="Google Shape;149;p20"/>
          <p:cNvSpPr txBox="1"/>
          <p:nvPr/>
        </p:nvSpPr>
        <p:spPr>
          <a:xfrm>
            <a:off x="411480" y="651510"/>
            <a:ext cx="390906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Where AI genuinely</a:t>
            </a:r>
            <a:b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accelerates learning</a:t>
            </a:r>
            <a:endParaRPr sz="1100"/>
          </a:p>
        </p:txBody>
      </p:sp>
      <p:sp>
        <p:nvSpPr>
          <p:cNvPr id="150" name="Google Shape;150;p20"/>
          <p:cNvSpPr txBox="1"/>
          <p:nvPr/>
        </p:nvSpPr>
        <p:spPr>
          <a:xfrm>
            <a:off x="4800600" y="857250"/>
            <a:ext cx="3771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100"/>
          </a:p>
        </p:txBody>
      </p:sp>
      <p:sp>
        <p:nvSpPr>
          <p:cNvPr id="151" name="Google Shape;151;p20"/>
          <p:cNvSpPr txBox="1"/>
          <p:nvPr/>
        </p:nvSpPr>
        <p:spPr>
          <a:xfrm>
            <a:off x="5246370" y="836676"/>
            <a:ext cx="2983229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Explains unfamiliar code</a:t>
            </a:r>
            <a:endParaRPr sz="1100"/>
          </a:p>
        </p:txBody>
      </p:sp>
      <p:sp>
        <p:nvSpPr>
          <p:cNvPr id="152" name="Google Shape;152;p20"/>
          <p:cNvSpPr txBox="1"/>
          <p:nvPr/>
        </p:nvSpPr>
        <p:spPr>
          <a:xfrm>
            <a:off x="5246370" y="1117854"/>
            <a:ext cx="312039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Turns a 5,000-line codebase you've never seen into something you can reason about in minutes.</a:t>
            </a:r>
            <a:endParaRPr sz="1100"/>
          </a:p>
        </p:txBody>
      </p:sp>
      <p:cxnSp>
        <p:nvCxnSpPr>
          <p:cNvPr id="153" name="Google Shape;153;p20"/>
          <p:cNvCxnSpPr/>
          <p:nvPr/>
        </p:nvCxnSpPr>
        <p:spPr>
          <a:xfrm>
            <a:off x="4800600" y="1597914"/>
            <a:ext cx="3497580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4" name="Google Shape;154;p20"/>
          <p:cNvSpPr txBox="1"/>
          <p:nvPr/>
        </p:nvSpPr>
        <p:spPr>
          <a:xfrm>
            <a:off x="4800600" y="1728216"/>
            <a:ext cx="3771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sp>
        <p:nvSpPr>
          <p:cNvPr id="155" name="Google Shape;155;p20"/>
          <p:cNvSpPr txBox="1"/>
          <p:nvPr/>
        </p:nvSpPr>
        <p:spPr>
          <a:xfrm>
            <a:off x="5246370" y="1707642"/>
            <a:ext cx="2983229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Suggests implementations</a:t>
            </a:r>
            <a:endParaRPr sz="1100"/>
          </a:p>
        </p:txBody>
      </p:sp>
      <p:sp>
        <p:nvSpPr>
          <p:cNvPr id="156" name="Google Shape;156;p20"/>
          <p:cNvSpPr txBox="1"/>
          <p:nvPr/>
        </p:nvSpPr>
        <p:spPr>
          <a:xfrm>
            <a:off x="5246370" y="1988820"/>
            <a:ext cx="312039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Gives you a first draft to react to, instead of a blank file and a blinking cursor.</a:t>
            </a:r>
            <a:endParaRPr sz="1100"/>
          </a:p>
        </p:txBody>
      </p:sp>
      <p:cxnSp>
        <p:nvCxnSpPr>
          <p:cNvPr id="157" name="Google Shape;157;p20"/>
          <p:cNvCxnSpPr/>
          <p:nvPr/>
        </p:nvCxnSpPr>
        <p:spPr>
          <a:xfrm>
            <a:off x="4800600" y="2468880"/>
            <a:ext cx="3497580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8" name="Google Shape;158;p20"/>
          <p:cNvSpPr txBox="1"/>
          <p:nvPr/>
        </p:nvSpPr>
        <p:spPr>
          <a:xfrm>
            <a:off x="4800600" y="2599182"/>
            <a:ext cx="3771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159" name="Google Shape;159;p20"/>
          <p:cNvSpPr txBox="1"/>
          <p:nvPr/>
        </p:nvSpPr>
        <p:spPr>
          <a:xfrm>
            <a:off x="5246370" y="2578608"/>
            <a:ext cx="2983229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Generates tests</a:t>
            </a:r>
            <a:endParaRPr sz="1100"/>
          </a:p>
        </p:txBody>
      </p:sp>
      <p:sp>
        <p:nvSpPr>
          <p:cNvPr id="160" name="Google Shape;160;p20"/>
          <p:cNvSpPr txBox="1"/>
          <p:nvPr/>
        </p:nvSpPr>
        <p:spPr>
          <a:xfrm>
            <a:off x="5246370" y="2859786"/>
            <a:ext cx="312039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Lowers the activation energy for covering edge cases you might otherwise skip.</a:t>
            </a:r>
            <a:endParaRPr sz="1100"/>
          </a:p>
        </p:txBody>
      </p:sp>
      <p:cxnSp>
        <p:nvCxnSpPr>
          <p:cNvPr id="161" name="Google Shape;161;p20"/>
          <p:cNvCxnSpPr/>
          <p:nvPr/>
        </p:nvCxnSpPr>
        <p:spPr>
          <a:xfrm>
            <a:off x="4800600" y="3339846"/>
            <a:ext cx="3497580" cy="0"/>
          </a:xfrm>
          <a:prstGeom prst="straightConnector1">
            <a:avLst/>
          </a:prstGeom>
          <a:noFill/>
          <a:ln cap="flat" cmpd="sng" w="127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2" name="Google Shape;162;p20"/>
          <p:cNvSpPr txBox="1"/>
          <p:nvPr/>
        </p:nvSpPr>
        <p:spPr>
          <a:xfrm>
            <a:off x="4800600" y="3470148"/>
            <a:ext cx="3771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/>
          </a:p>
        </p:txBody>
      </p:sp>
      <p:sp>
        <p:nvSpPr>
          <p:cNvPr id="163" name="Google Shape;163;p20"/>
          <p:cNvSpPr txBox="1"/>
          <p:nvPr/>
        </p:nvSpPr>
        <p:spPr>
          <a:xfrm>
            <a:off x="5246370" y="3449573"/>
            <a:ext cx="2983229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Speeds up onboarding</a:t>
            </a:r>
            <a:endParaRPr sz="1100"/>
          </a:p>
        </p:txBody>
      </p:sp>
      <p:sp>
        <p:nvSpPr>
          <p:cNvPr id="164" name="Google Shape;164;p20"/>
          <p:cNvSpPr txBox="1"/>
          <p:nvPr/>
        </p:nvSpPr>
        <p:spPr>
          <a:xfrm>
            <a:off x="5246370" y="3730752"/>
            <a:ext cx="312039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Helps first-time contributors get productive faster on projects with steep learning curves.</a:t>
            </a:r>
            <a:endParaRPr sz="1100"/>
          </a:p>
        </p:txBody>
      </p:sp>
      <p:sp>
        <p:nvSpPr>
          <p:cNvPr id="165" name="Google Shape;165;p20"/>
          <p:cNvSpPr txBox="1"/>
          <p:nvPr/>
        </p:nvSpPr>
        <p:spPr>
          <a:xfrm flipH="1">
            <a:off x="603675" y="2859784"/>
            <a:ext cx="3026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/>
              <a:t>Be cautious, and double verify the information</a:t>
            </a:r>
            <a:endParaRPr i="1" sz="1300"/>
          </a:p>
        </p:txBody>
      </p:sp>
      <p:sp>
        <p:nvSpPr>
          <p:cNvPr id="166" name="Google Shape;166;p20"/>
          <p:cNvSpPr txBox="1"/>
          <p:nvPr/>
        </p:nvSpPr>
        <p:spPr>
          <a:xfrm>
            <a:off x="645000" y="2527425"/>
            <a:ext cx="15381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Important : 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A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1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THE RISK</a:t>
            </a:r>
            <a:endParaRPr sz="1100"/>
          </a:p>
        </p:txBody>
      </p:sp>
      <p:sp>
        <p:nvSpPr>
          <p:cNvPr id="174" name="Google Shape;174;p21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sz="1100"/>
          </a:p>
        </p:txBody>
      </p:sp>
      <p:sp>
        <p:nvSpPr>
          <p:cNvPr id="175" name="Google Shape;175;p21"/>
          <p:cNvSpPr txBox="1"/>
          <p:nvPr/>
        </p:nvSpPr>
        <p:spPr>
          <a:xfrm>
            <a:off x="411480" y="651510"/>
            <a:ext cx="507492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Where AI can mislead contributors</a:t>
            </a:r>
            <a:endParaRPr sz="1100"/>
          </a:p>
        </p:txBody>
      </p:sp>
      <p:sp>
        <p:nvSpPr>
          <p:cNvPr id="176" name="Google Shape;176;p21"/>
          <p:cNvSpPr txBox="1"/>
          <p:nvPr/>
        </p:nvSpPr>
        <p:spPr>
          <a:xfrm>
            <a:off x="445770" y="1117854"/>
            <a:ext cx="4732020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A plausible answer is not the same thing as a project-correct answer.</a:t>
            </a:r>
            <a:endParaRPr sz="1100"/>
          </a:p>
        </p:txBody>
      </p:sp>
      <p:sp>
        <p:nvSpPr>
          <p:cNvPr id="177" name="Google Shape;177;p21"/>
          <p:cNvSpPr txBox="1"/>
          <p:nvPr/>
        </p:nvSpPr>
        <p:spPr>
          <a:xfrm>
            <a:off x="493776" y="1680210"/>
            <a:ext cx="4114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100"/>
          </a:p>
        </p:txBody>
      </p:sp>
      <p:sp>
        <p:nvSpPr>
          <p:cNvPr id="178" name="Google Shape;178;p21"/>
          <p:cNvSpPr txBox="1"/>
          <p:nvPr/>
        </p:nvSpPr>
        <p:spPr>
          <a:xfrm>
            <a:off x="1062990" y="1625346"/>
            <a:ext cx="5623559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Suggests changes without understanding the project's architecture</a:t>
            </a:r>
            <a:endParaRPr sz="1100"/>
          </a:p>
        </p:txBody>
      </p:sp>
      <p:cxnSp>
        <p:nvCxnSpPr>
          <p:cNvPr id="179" name="Google Shape;179;p21"/>
          <p:cNvCxnSpPr/>
          <p:nvPr/>
        </p:nvCxnSpPr>
        <p:spPr>
          <a:xfrm>
            <a:off x="493776" y="1931927"/>
            <a:ext cx="6626100" cy="0"/>
          </a:xfrm>
          <a:prstGeom prst="straightConnector1">
            <a:avLst/>
          </a:prstGeom>
          <a:noFill/>
          <a:ln cap="flat" cmpd="sng" w="25400">
            <a:solidFill>
              <a:srgbClr val="D33F36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80" name="Google Shape;180;p21"/>
          <p:cNvSpPr txBox="1"/>
          <p:nvPr/>
        </p:nvSpPr>
        <p:spPr>
          <a:xfrm>
            <a:off x="493776" y="2345436"/>
            <a:ext cx="4114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sp>
        <p:nvSpPr>
          <p:cNvPr id="181" name="Google Shape;181;p21"/>
          <p:cNvSpPr txBox="1"/>
          <p:nvPr/>
        </p:nvSpPr>
        <p:spPr>
          <a:xfrm>
            <a:off x="1063000" y="2290575"/>
            <a:ext cx="5899800" cy="2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Ignores unwritten conventions maintainers expect contributors to know</a:t>
            </a:r>
            <a:endParaRPr sz="1100"/>
          </a:p>
        </p:txBody>
      </p:sp>
      <p:sp>
        <p:nvSpPr>
          <p:cNvPr id="182" name="Google Shape;182;p21"/>
          <p:cNvSpPr txBox="1"/>
          <p:nvPr/>
        </p:nvSpPr>
        <p:spPr>
          <a:xfrm>
            <a:off x="493776" y="3010661"/>
            <a:ext cx="4114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183" name="Google Shape;183;p21"/>
          <p:cNvSpPr txBox="1"/>
          <p:nvPr/>
        </p:nvSpPr>
        <p:spPr>
          <a:xfrm>
            <a:off x="1062990" y="2955797"/>
            <a:ext cx="5623559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Produces plausible-looking code that breaks project-specific constraints</a:t>
            </a:r>
            <a:endParaRPr sz="1100"/>
          </a:p>
        </p:txBody>
      </p:sp>
      <p:sp>
        <p:nvSpPr>
          <p:cNvPr id="184" name="Google Shape;184;p21"/>
          <p:cNvSpPr txBox="1"/>
          <p:nvPr/>
        </p:nvSpPr>
        <p:spPr>
          <a:xfrm>
            <a:off x="493776" y="3675888"/>
            <a:ext cx="4114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/>
          </a:p>
        </p:txBody>
      </p:sp>
      <p:sp>
        <p:nvSpPr>
          <p:cNvPr id="185" name="Google Shape;185;p21"/>
          <p:cNvSpPr txBox="1"/>
          <p:nvPr/>
        </p:nvSpPr>
        <p:spPr>
          <a:xfrm>
            <a:off x="1062990" y="3621024"/>
            <a:ext cx="5623559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Encourages volume over understanding — quantity of PRs over quality</a:t>
            </a:r>
            <a:endParaRPr sz="1100"/>
          </a:p>
        </p:txBody>
      </p:sp>
      <p:cxnSp>
        <p:nvCxnSpPr>
          <p:cNvPr id="186" name="Google Shape;186;p21"/>
          <p:cNvCxnSpPr/>
          <p:nvPr/>
        </p:nvCxnSpPr>
        <p:spPr>
          <a:xfrm>
            <a:off x="493776" y="2710177"/>
            <a:ext cx="6626100" cy="0"/>
          </a:xfrm>
          <a:prstGeom prst="straightConnector1">
            <a:avLst/>
          </a:prstGeom>
          <a:noFill/>
          <a:ln cap="flat" cmpd="sng" w="25400">
            <a:solidFill>
              <a:srgbClr val="D33F36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87" name="Google Shape;187;p21"/>
          <p:cNvCxnSpPr/>
          <p:nvPr/>
        </p:nvCxnSpPr>
        <p:spPr>
          <a:xfrm>
            <a:off x="493776" y="3449677"/>
            <a:ext cx="6626100" cy="0"/>
          </a:xfrm>
          <a:prstGeom prst="straightConnector1">
            <a:avLst/>
          </a:prstGeom>
          <a:noFill/>
          <a:ln cap="flat" cmpd="sng" w="25400">
            <a:solidFill>
              <a:srgbClr val="D33F36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88" name="Google Shape;188;p21"/>
          <p:cNvCxnSpPr/>
          <p:nvPr/>
        </p:nvCxnSpPr>
        <p:spPr>
          <a:xfrm>
            <a:off x="493776" y="4125677"/>
            <a:ext cx="6626100" cy="0"/>
          </a:xfrm>
          <a:prstGeom prst="straightConnector1">
            <a:avLst/>
          </a:prstGeom>
          <a:noFill/>
          <a:ln cap="flat" cmpd="sng" w="25400">
            <a:solidFill>
              <a:srgbClr val="D33F36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2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sz="1100"/>
          </a:p>
        </p:txBody>
      </p:sp>
      <p:sp>
        <p:nvSpPr>
          <p:cNvPr id="196" name="Google Shape;196;p22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sz="1100"/>
          </a:p>
        </p:txBody>
      </p:sp>
      <p:sp>
        <p:nvSpPr>
          <p:cNvPr id="197" name="Google Shape;197;p22"/>
          <p:cNvSpPr txBox="1"/>
          <p:nvPr/>
        </p:nvSpPr>
        <p:spPr>
          <a:xfrm>
            <a:off x="411480" y="651510"/>
            <a:ext cx="4732020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From an AI suggestion</a:t>
            </a:r>
            <a:b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to a merged PR</a:t>
            </a:r>
            <a:endParaRPr sz="1100"/>
          </a:p>
        </p:txBody>
      </p:sp>
      <p:sp>
        <p:nvSpPr>
          <p:cNvPr id="198" name="Google Shape;198;p22"/>
          <p:cNvSpPr txBox="1"/>
          <p:nvPr/>
        </p:nvSpPr>
        <p:spPr>
          <a:xfrm>
            <a:off x="445770" y="1474470"/>
            <a:ext cx="384048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go-mfp · discovery package · with collaborator Alex</a:t>
            </a:r>
            <a:endParaRPr sz="1100"/>
          </a:p>
        </p:txBody>
      </p:sp>
      <p:sp>
        <p:nvSpPr>
          <p:cNvPr id="199" name="Google Shape;199;p22"/>
          <p:cNvSpPr/>
          <p:nvPr/>
        </p:nvSpPr>
        <p:spPr>
          <a:xfrm>
            <a:off x="445770" y="2057400"/>
            <a:ext cx="425196" cy="425196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445770" y="2057400"/>
            <a:ext cx="425196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100"/>
          </a:p>
        </p:txBody>
      </p:sp>
      <p:sp>
        <p:nvSpPr>
          <p:cNvPr id="201" name="Google Shape;201;p22"/>
          <p:cNvSpPr txBox="1"/>
          <p:nvPr/>
        </p:nvSpPr>
        <p:spPr>
          <a:xfrm>
            <a:off x="411480" y="2619756"/>
            <a:ext cx="1234440" cy="22631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Prompt</a:t>
            </a:r>
            <a:endParaRPr sz="1100"/>
          </a:p>
        </p:txBody>
      </p:sp>
      <p:sp>
        <p:nvSpPr>
          <p:cNvPr id="202" name="Google Shape;202;p22"/>
          <p:cNvSpPr txBox="1"/>
          <p:nvPr/>
        </p:nvSpPr>
        <p:spPr>
          <a:xfrm>
            <a:off x="411480" y="2935224"/>
            <a:ext cx="1371600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Asked an AI assistant to help implement a piece of discovery logic.</a:t>
            </a:r>
            <a:endParaRPr sz="1100"/>
          </a:p>
        </p:txBody>
      </p:sp>
      <p:cxnSp>
        <p:nvCxnSpPr>
          <p:cNvPr id="203" name="Google Shape;203;p22"/>
          <p:cNvCxnSpPr/>
          <p:nvPr/>
        </p:nvCxnSpPr>
        <p:spPr>
          <a:xfrm>
            <a:off x="994410" y="2269998"/>
            <a:ext cx="822960" cy="0"/>
          </a:xfrm>
          <a:prstGeom prst="straightConnector1">
            <a:avLst/>
          </a:prstGeom>
          <a:noFill/>
          <a:ln cap="flat" cmpd="sng" w="254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4" name="Google Shape;204;p22"/>
          <p:cNvSpPr/>
          <p:nvPr/>
        </p:nvSpPr>
        <p:spPr>
          <a:xfrm>
            <a:off x="2091690" y="2057400"/>
            <a:ext cx="425196" cy="425196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2"/>
          <p:cNvSpPr txBox="1"/>
          <p:nvPr/>
        </p:nvSpPr>
        <p:spPr>
          <a:xfrm>
            <a:off x="2091690" y="2057400"/>
            <a:ext cx="425196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sp>
        <p:nvSpPr>
          <p:cNvPr id="206" name="Google Shape;206;p22"/>
          <p:cNvSpPr txBox="1"/>
          <p:nvPr/>
        </p:nvSpPr>
        <p:spPr>
          <a:xfrm>
            <a:off x="2057400" y="2619756"/>
            <a:ext cx="1234440" cy="22631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AI draft</a:t>
            </a:r>
            <a:endParaRPr sz="1100"/>
          </a:p>
        </p:txBody>
      </p:sp>
      <p:sp>
        <p:nvSpPr>
          <p:cNvPr id="207" name="Google Shape;207;p22"/>
          <p:cNvSpPr txBox="1"/>
          <p:nvPr/>
        </p:nvSpPr>
        <p:spPr>
          <a:xfrm>
            <a:off x="2057400" y="2935224"/>
            <a:ext cx="1371600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Plausible first pass. Wrong assumptions about the package.</a:t>
            </a:r>
            <a:endParaRPr sz="1100"/>
          </a:p>
        </p:txBody>
      </p:sp>
      <p:cxnSp>
        <p:nvCxnSpPr>
          <p:cNvPr id="208" name="Google Shape;208;p22"/>
          <p:cNvCxnSpPr/>
          <p:nvPr/>
        </p:nvCxnSpPr>
        <p:spPr>
          <a:xfrm>
            <a:off x="2640329" y="2269998"/>
            <a:ext cx="822961" cy="0"/>
          </a:xfrm>
          <a:prstGeom prst="straightConnector1">
            <a:avLst/>
          </a:prstGeom>
          <a:noFill/>
          <a:ln cap="flat" cmpd="sng" w="254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9" name="Google Shape;209;p22"/>
          <p:cNvSpPr/>
          <p:nvPr/>
        </p:nvSpPr>
        <p:spPr>
          <a:xfrm>
            <a:off x="3737610" y="2057400"/>
            <a:ext cx="425196" cy="425196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3737610" y="2057400"/>
            <a:ext cx="425196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211" name="Google Shape;211;p22"/>
          <p:cNvSpPr txBox="1"/>
          <p:nvPr/>
        </p:nvSpPr>
        <p:spPr>
          <a:xfrm>
            <a:off x="3703320" y="2619756"/>
            <a:ext cx="1234440" cy="22631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Verify</a:t>
            </a:r>
            <a:endParaRPr sz="1100"/>
          </a:p>
        </p:txBody>
      </p:sp>
      <p:sp>
        <p:nvSpPr>
          <p:cNvPr id="212" name="Google Shape;212;p22"/>
          <p:cNvSpPr txBox="1"/>
          <p:nvPr/>
        </p:nvSpPr>
        <p:spPr>
          <a:xfrm>
            <a:off x="3703320" y="2935224"/>
            <a:ext cx="1371600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Cross-checked code, tests, and maintainer conventions.</a:t>
            </a:r>
            <a:endParaRPr sz="1100"/>
          </a:p>
        </p:txBody>
      </p:sp>
      <p:cxnSp>
        <p:nvCxnSpPr>
          <p:cNvPr id="213" name="Google Shape;213;p22"/>
          <p:cNvCxnSpPr/>
          <p:nvPr/>
        </p:nvCxnSpPr>
        <p:spPr>
          <a:xfrm>
            <a:off x="4286250" y="2269998"/>
            <a:ext cx="822960" cy="0"/>
          </a:xfrm>
          <a:prstGeom prst="straightConnector1">
            <a:avLst/>
          </a:prstGeom>
          <a:noFill/>
          <a:ln cap="flat" cmpd="sng" w="254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4" name="Google Shape;214;p22"/>
          <p:cNvSpPr/>
          <p:nvPr/>
        </p:nvSpPr>
        <p:spPr>
          <a:xfrm>
            <a:off x="5383530" y="2057400"/>
            <a:ext cx="425196" cy="425196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2"/>
          <p:cNvSpPr txBox="1"/>
          <p:nvPr/>
        </p:nvSpPr>
        <p:spPr>
          <a:xfrm>
            <a:off x="5383530" y="2057400"/>
            <a:ext cx="425196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/>
          </a:p>
        </p:txBody>
      </p:sp>
      <p:sp>
        <p:nvSpPr>
          <p:cNvPr id="216" name="Google Shape;216;p22"/>
          <p:cNvSpPr txBox="1"/>
          <p:nvPr/>
        </p:nvSpPr>
        <p:spPr>
          <a:xfrm>
            <a:off x="5349240" y="2619756"/>
            <a:ext cx="1234440" cy="22631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endParaRPr sz="1100"/>
          </a:p>
        </p:txBody>
      </p:sp>
      <p:sp>
        <p:nvSpPr>
          <p:cNvPr id="217" name="Google Shape;217;p22"/>
          <p:cNvSpPr txBox="1"/>
          <p:nvPr/>
        </p:nvSpPr>
        <p:spPr>
          <a:xfrm>
            <a:off x="5349240" y="2935224"/>
            <a:ext cx="1371600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Feedback reshaped the contribution to fit the project.</a:t>
            </a:r>
            <a:endParaRPr sz="1100"/>
          </a:p>
        </p:txBody>
      </p:sp>
      <p:cxnSp>
        <p:nvCxnSpPr>
          <p:cNvPr id="218" name="Google Shape;218;p22"/>
          <p:cNvCxnSpPr/>
          <p:nvPr/>
        </p:nvCxnSpPr>
        <p:spPr>
          <a:xfrm>
            <a:off x="5932170" y="2269998"/>
            <a:ext cx="822960" cy="0"/>
          </a:xfrm>
          <a:prstGeom prst="straightConnector1">
            <a:avLst/>
          </a:prstGeom>
          <a:noFill/>
          <a:ln cap="flat" cmpd="sng" w="25400">
            <a:solidFill>
              <a:srgbClr val="D6D3CC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9" name="Google Shape;219;p22"/>
          <p:cNvSpPr/>
          <p:nvPr/>
        </p:nvSpPr>
        <p:spPr>
          <a:xfrm>
            <a:off x="7029450" y="2057400"/>
            <a:ext cx="425196" cy="425196"/>
          </a:xfrm>
          <a:prstGeom prst="ellipse">
            <a:avLst/>
          </a:prstGeom>
          <a:solidFill>
            <a:srgbClr val="18191B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2"/>
          <p:cNvSpPr txBox="1"/>
          <p:nvPr/>
        </p:nvSpPr>
        <p:spPr>
          <a:xfrm>
            <a:off x="7029450" y="2057400"/>
            <a:ext cx="425196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00" lIns="13700" spcFirstLastPara="1" rIns="13700" wrap="square" tIns="13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100"/>
          </a:p>
        </p:txBody>
      </p:sp>
      <p:sp>
        <p:nvSpPr>
          <p:cNvPr id="221" name="Google Shape;221;p22"/>
          <p:cNvSpPr txBox="1"/>
          <p:nvPr/>
        </p:nvSpPr>
        <p:spPr>
          <a:xfrm>
            <a:off x="6995160" y="2619756"/>
            <a:ext cx="1234440" cy="226314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Merged</a:t>
            </a:r>
            <a:endParaRPr sz="1100"/>
          </a:p>
        </p:txBody>
      </p:sp>
      <p:sp>
        <p:nvSpPr>
          <p:cNvPr id="222" name="Google Shape;222;p22"/>
          <p:cNvSpPr txBox="1"/>
          <p:nvPr/>
        </p:nvSpPr>
        <p:spPr>
          <a:xfrm>
            <a:off x="6995160" y="2935224"/>
            <a:ext cx="1371600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The final PR looked meaningfully different from the AI draft.</a:t>
            </a:r>
            <a:endParaRPr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3"/>
          <p:cNvSpPr/>
          <p:nvPr/>
        </p:nvSpPr>
        <p:spPr>
          <a:xfrm>
            <a:off x="150" y="0"/>
            <a:ext cx="9143700" cy="5143500"/>
          </a:xfrm>
          <a:prstGeom prst="rect">
            <a:avLst/>
          </a:prstGeom>
          <a:solidFill>
            <a:srgbClr val="F8F7F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3"/>
          <p:cNvSpPr txBox="1"/>
          <p:nvPr/>
        </p:nvSpPr>
        <p:spPr>
          <a:xfrm>
            <a:off x="377190" y="274320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COMMON PITFALLS</a:t>
            </a:r>
            <a:endParaRPr sz="1100"/>
          </a:p>
        </p:txBody>
      </p:sp>
      <p:sp>
        <p:nvSpPr>
          <p:cNvPr id="230" name="Google Shape;230;p23"/>
          <p:cNvSpPr txBox="1"/>
          <p:nvPr/>
        </p:nvSpPr>
        <p:spPr>
          <a:xfrm>
            <a:off x="7989570" y="260604"/>
            <a:ext cx="480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sz="1100"/>
          </a:p>
        </p:txBody>
      </p:sp>
      <p:sp>
        <p:nvSpPr>
          <p:cNvPr id="231" name="Google Shape;231;p23"/>
          <p:cNvSpPr txBox="1"/>
          <p:nvPr/>
        </p:nvSpPr>
        <p:spPr>
          <a:xfrm>
            <a:off x="411480" y="651510"/>
            <a:ext cx="4046220" cy="72009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Why AI-generated PRs</a:t>
            </a:r>
            <a:b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3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get rejected</a:t>
            </a:r>
            <a:endParaRPr sz="1100"/>
          </a:p>
        </p:txBody>
      </p:sp>
      <p:sp>
        <p:nvSpPr>
          <p:cNvPr id="232" name="Google Shape;232;p23"/>
          <p:cNvSpPr txBox="1"/>
          <p:nvPr/>
        </p:nvSpPr>
        <p:spPr>
          <a:xfrm>
            <a:off x="445770" y="1536192"/>
            <a:ext cx="3977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The failure is rarely “AI wrote code.”</a:t>
            </a:r>
            <a:br>
              <a:rPr b="0" i="0" lang="en" sz="12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200" u="none" cap="none" strike="noStrike">
                <a:solidFill>
                  <a:srgbClr val="5B5C5F"/>
                </a:solidFill>
                <a:latin typeface="Arial"/>
                <a:ea typeface="Arial"/>
                <a:cs typeface="Arial"/>
                <a:sym typeface="Arial"/>
              </a:rPr>
              <a:t>It is “the contributor stopped owning the work.”</a:t>
            </a:r>
            <a:endParaRPr sz="1100"/>
          </a:p>
        </p:txBody>
      </p:sp>
      <p:sp>
        <p:nvSpPr>
          <p:cNvPr id="233" name="Google Shape;233;p23"/>
          <p:cNvSpPr txBox="1"/>
          <p:nvPr/>
        </p:nvSpPr>
        <p:spPr>
          <a:xfrm>
            <a:off x="4937760" y="822960"/>
            <a:ext cx="308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sz="1100"/>
          </a:p>
        </p:txBody>
      </p:sp>
      <p:sp>
        <p:nvSpPr>
          <p:cNvPr id="234" name="Google Shape;234;p23"/>
          <p:cNvSpPr txBox="1"/>
          <p:nvPr/>
        </p:nvSpPr>
        <p:spPr>
          <a:xfrm>
            <a:off x="5294376" y="850392"/>
            <a:ext cx="2914650" cy="35661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No linked issue or unclear motivation</a:t>
            </a:r>
            <a:endParaRPr sz="1100"/>
          </a:p>
        </p:txBody>
      </p:sp>
      <p:sp>
        <p:nvSpPr>
          <p:cNvPr id="235" name="Google Shape;235;p23"/>
          <p:cNvSpPr txBox="1"/>
          <p:nvPr/>
        </p:nvSpPr>
        <p:spPr>
          <a:xfrm>
            <a:off x="4937760" y="1385316"/>
            <a:ext cx="308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sz="1100"/>
          </a:p>
        </p:txBody>
      </p:sp>
      <p:sp>
        <p:nvSpPr>
          <p:cNvPr id="236" name="Google Shape;236;p23"/>
          <p:cNvSpPr txBox="1"/>
          <p:nvPr/>
        </p:nvSpPr>
        <p:spPr>
          <a:xfrm>
            <a:off x="5294376" y="1412748"/>
            <a:ext cx="2914650" cy="35661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Style and formatting don't match the project's conventions</a:t>
            </a:r>
            <a:endParaRPr sz="1100"/>
          </a:p>
        </p:txBody>
      </p:sp>
      <p:sp>
        <p:nvSpPr>
          <p:cNvPr id="237" name="Google Shape;237;p23"/>
          <p:cNvSpPr txBox="1"/>
          <p:nvPr/>
        </p:nvSpPr>
        <p:spPr>
          <a:xfrm>
            <a:off x="4937760" y="1947672"/>
            <a:ext cx="308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sz="1100"/>
          </a:p>
        </p:txBody>
      </p:sp>
      <p:sp>
        <p:nvSpPr>
          <p:cNvPr id="238" name="Google Shape;238;p23"/>
          <p:cNvSpPr txBox="1"/>
          <p:nvPr/>
        </p:nvSpPr>
        <p:spPr>
          <a:xfrm>
            <a:off x="5294376" y="1975104"/>
            <a:ext cx="2914650" cy="35661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Missing or superficial tests</a:t>
            </a:r>
            <a:endParaRPr sz="1100"/>
          </a:p>
        </p:txBody>
      </p:sp>
      <p:sp>
        <p:nvSpPr>
          <p:cNvPr id="239" name="Google Shape;239;p23"/>
          <p:cNvSpPr txBox="1"/>
          <p:nvPr/>
        </p:nvSpPr>
        <p:spPr>
          <a:xfrm>
            <a:off x="4937760" y="2510028"/>
            <a:ext cx="30861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sz="1100"/>
          </a:p>
        </p:txBody>
      </p:sp>
      <p:sp>
        <p:nvSpPr>
          <p:cNvPr id="240" name="Google Shape;240;p23"/>
          <p:cNvSpPr txBox="1"/>
          <p:nvPr/>
        </p:nvSpPr>
        <p:spPr>
          <a:xfrm>
            <a:off x="5294376" y="2537460"/>
            <a:ext cx="2914650" cy="35661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Reinvents logic that already exists elsewhere</a:t>
            </a:r>
            <a:endParaRPr sz="1100"/>
          </a:p>
        </p:txBody>
      </p:sp>
      <p:sp>
        <p:nvSpPr>
          <p:cNvPr id="241" name="Google Shape;241;p23"/>
          <p:cNvSpPr txBox="1"/>
          <p:nvPr/>
        </p:nvSpPr>
        <p:spPr>
          <a:xfrm>
            <a:off x="4937760" y="3072383"/>
            <a:ext cx="30861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sz="1100"/>
          </a:p>
        </p:txBody>
      </p:sp>
      <p:sp>
        <p:nvSpPr>
          <p:cNvPr id="242" name="Google Shape;242;p23"/>
          <p:cNvSpPr txBox="1"/>
          <p:nvPr/>
        </p:nvSpPr>
        <p:spPr>
          <a:xfrm>
            <a:off x="5294376" y="3099815"/>
            <a:ext cx="2914650" cy="35661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Commit messages don't explain the why</a:t>
            </a:r>
            <a:endParaRPr sz="1100"/>
          </a:p>
        </p:txBody>
      </p:sp>
      <p:sp>
        <p:nvSpPr>
          <p:cNvPr id="243" name="Google Shape;243;p23"/>
          <p:cNvSpPr txBox="1"/>
          <p:nvPr/>
        </p:nvSpPr>
        <p:spPr>
          <a:xfrm>
            <a:off x="4937760" y="3634740"/>
            <a:ext cx="30861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D33F36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sz="1100"/>
          </a:p>
        </p:txBody>
      </p:sp>
      <p:sp>
        <p:nvSpPr>
          <p:cNvPr id="244" name="Google Shape;244;p23"/>
          <p:cNvSpPr txBox="1"/>
          <p:nvPr/>
        </p:nvSpPr>
        <p:spPr>
          <a:xfrm>
            <a:off x="5294376" y="3662172"/>
            <a:ext cx="2914650" cy="356616"/>
          </a:xfrm>
          <a:prstGeom prst="rect">
            <a:avLst/>
          </a:prstGeom>
          <a:noFill/>
          <a:ln>
            <a:noFill/>
          </a:ln>
        </p:spPr>
        <p:txBody>
          <a:bodyPr anchorCtr="0" anchor="t" bIns="13700" lIns="13700" spcFirstLastPara="1" rIns="13700" wrap="square" tIns="13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8191B"/>
                </a:solidFill>
                <a:latin typeface="Arial"/>
                <a:ea typeface="Arial"/>
                <a:cs typeface="Arial"/>
                <a:sym typeface="Arial"/>
              </a:rPr>
              <a:t>Contributor can't answer follow-up questions</a:t>
            </a:r>
            <a:endParaRPr sz="1100"/>
          </a:p>
        </p:txBody>
      </p:sp>
      <p:pic>
        <p:nvPicPr>
          <p:cNvPr id="245" name="Google Shape;24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846" y="2784349"/>
            <a:ext cx="1271378" cy="1796800"/>
          </a:xfrm>
          <a:prstGeom prst="rect">
            <a:avLst/>
          </a:prstGeom>
          <a:solidFill>
            <a:srgbClr val="F8F7F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23000" fadeDir="5400012" kx="0" rotWithShape="0" algn="bl" stA="50000" stPos="0" sy="-100000" ky="0"/>
          </a:effectLst>
        </p:spPr>
      </p:pic>
      <p:sp>
        <p:nvSpPr>
          <p:cNvPr id="246" name="Google Shape;246;p23"/>
          <p:cNvSpPr txBox="1"/>
          <p:nvPr/>
        </p:nvSpPr>
        <p:spPr>
          <a:xfrm>
            <a:off x="2158275" y="3791150"/>
            <a:ext cx="23982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— Ayush Singh</a:t>
            </a:r>
            <a:endParaRPr b="1" sz="1300"/>
          </a:p>
        </p:txBody>
      </p:sp>
      <p:sp>
        <p:nvSpPr>
          <p:cNvPr id="247" name="Google Shape;247;p23"/>
          <p:cNvSpPr txBox="1"/>
          <p:nvPr/>
        </p:nvSpPr>
        <p:spPr>
          <a:xfrm>
            <a:off x="2158275" y="3175250"/>
            <a:ext cx="1926600" cy="6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1"/>
                </a:solidFill>
              </a:rPr>
              <a:t>“The Last Manual Merge”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3"/>
          <p:cNvSpPr txBox="1"/>
          <p:nvPr/>
        </p:nvSpPr>
        <p:spPr>
          <a:xfrm>
            <a:off x="2159204" y="4064791"/>
            <a:ext cx="2737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0000"/>
                </a:solidFill>
              </a:rPr>
              <a:t>Available on Pothi.com</a:t>
            </a:r>
            <a:endParaRPr b="1" sz="800"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