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46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1182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8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4114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OOSC 4.0 · IIIT ALLAHABAD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715000" y="41148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 29, 2026 · 6:05 PM · Room 1</a:t>
            </a:r>
            <a:endParaRPr lang="en-US" sz="1050" dirty="0"/>
          </a:p>
        </p:txBody>
      </p:sp>
      <p:sp>
        <p:nvSpPr>
          <p:cNvPr id="4" name="Text 2"/>
          <p:cNvSpPr txBox="1"/>
          <p:nvPr/>
        </p:nvSpPr>
        <p:spPr>
          <a:xfrm>
            <a:off x="352697" y="1120140"/>
            <a:ext cx="6348549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Zero to Open Source</a:t>
            </a:r>
            <a:endParaRPr lang="en-US" sz="3800" dirty="0"/>
          </a:p>
        </p:txBody>
      </p:sp>
      <p:sp>
        <p:nvSpPr>
          <p:cNvPr id="5" name="Text 3"/>
          <p:cNvSpPr txBox="1"/>
          <p:nvPr/>
        </p:nvSpPr>
        <p:spPr>
          <a:xfrm>
            <a:off x="352697" y="1837944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roadmap every beginner wishes they had</a:t>
            </a:r>
            <a:endParaRPr lang="en-US" sz="1700" dirty="0"/>
          </a:p>
        </p:txBody>
      </p:sp>
      <p:sp>
        <p:nvSpPr>
          <p:cNvPr id="6" name="Text 4"/>
          <p:cNvSpPr txBox="1"/>
          <p:nvPr/>
        </p:nvSpPr>
        <p:spPr>
          <a:xfrm>
            <a:off x="398417" y="2613878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Talk (40 min) · Community track · Beginner-friendly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02920" y="3664131"/>
            <a:ext cx="8138160" cy="0"/>
          </a:xfrm>
          <a:prstGeom prst="line">
            <a:avLst/>
          </a:prstGeom>
          <a:noFill/>
          <a:ln w="12700">
            <a:solidFill>
              <a:srgbClr val="D9D5CC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 txBox="1"/>
          <p:nvPr/>
        </p:nvSpPr>
        <p:spPr>
          <a:xfrm>
            <a:off x="502920" y="379476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Speakers</a:t>
            </a:r>
            <a:endParaRPr lang="en-US" sz="900" dirty="0"/>
          </a:p>
        </p:txBody>
      </p:sp>
      <p:sp>
        <p:nvSpPr>
          <p:cNvPr id="9" name="Text 7"/>
          <p:cNvSpPr txBox="1"/>
          <p:nvPr/>
        </p:nvSpPr>
        <p:spPr>
          <a:xfrm>
            <a:off x="502920" y="4041648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Saksham Tiwari   ·   Aman Mishra   ·   Ayush Singh   ·   Shivam Gupta</a:t>
            </a:r>
            <a:endParaRPr lang="en-US" sz="1300" dirty="0"/>
          </a:p>
        </p:txBody>
      </p:sp>
      <p:pic>
        <p:nvPicPr>
          <p:cNvPr id="10" name="Image 0" descr="assets/openprinting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7109" y="1879092"/>
            <a:ext cx="2596823" cy="15224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2004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 </a:t>
            </a:r>
            <a:r>
              <a:rPr lang="en-US" sz="1100" b="1" kern="0" spc="1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TAKEAWAYS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658368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you’ll leave with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673352"/>
            <a:ext cx="82296" cy="82296"/>
          </a:xfrm>
          <a:prstGeom prst="ellipse">
            <a:avLst/>
          </a:prstGeom>
          <a:solidFill>
            <a:srgbClr val="D33F3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 txBox="1"/>
          <p:nvPr/>
        </p:nvSpPr>
        <p:spPr>
          <a:xfrm>
            <a:off x="731520" y="1527048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choose the right project as a beginner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709160" y="1673352"/>
            <a:ext cx="82296" cy="82296"/>
          </a:xfrm>
          <a:prstGeom prst="ellipse">
            <a:avLst/>
          </a:prstGeom>
          <a:solidFill>
            <a:srgbClr val="D33F3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 txBox="1"/>
          <p:nvPr/>
        </p:nvSpPr>
        <p:spPr>
          <a:xfrm>
            <a:off x="4937760" y="1527048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Understanding Git, GitHub &amp; OSS workflows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02920" y="2331720"/>
            <a:ext cx="82296" cy="82296"/>
          </a:xfrm>
          <a:prstGeom prst="ellipse">
            <a:avLst/>
          </a:prstGeom>
          <a:solidFill>
            <a:srgbClr val="D33F3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 txBox="1"/>
          <p:nvPr/>
        </p:nvSpPr>
        <p:spPr>
          <a:xfrm>
            <a:off x="731520" y="2185416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Finding beginner-friendly issues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709160" y="2331720"/>
            <a:ext cx="82296" cy="82296"/>
          </a:xfrm>
          <a:prstGeom prst="ellipse">
            <a:avLst/>
          </a:prstGeom>
          <a:solidFill>
            <a:srgbClr val="D33F3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 txBox="1"/>
          <p:nvPr/>
        </p:nvSpPr>
        <p:spPr>
          <a:xfrm>
            <a:off x="4937760" y="2185416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Communicating with maintainers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02920" y="2990088"/>
            <a:ext cx="82296" cy="82296"/>
          </a:xfrm>
          <a:prstGeom prst="ellipse">
            <a:avLst/>
          </a:prstGeom>
          <a:solidFill>
            <a:srgbClr val="D33F3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 txBox="1"/>
          <p:nvPr/>
        </p:nvSpPr>
        <p:spPr>
          <a:xfrm>
            <a:off x="731520" y="2843784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Overcoming common beginner challenges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709160" y="2990088"/>
            <a:ext cx="82296" cy="82296"/>
          </a:xfrm>
          <a:prstGeom prst="ellipse">
            <a:avLst/>
          </a:prstGeom>
          <a:solidFill>
            <a:srgbClr val="D33F3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 txBox="1"/>
          <p:nvPr/>
        </p:nvSpPr>
        <p:spPr>
          <a:xfrm>
            <a:off x="4937760" y="2843784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Habits for long-term OSS success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502920" y="47594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OOSC 4.0 · IIIT ALLAHABAD</a:t>
            </a:r>
            <a:endParaRPr lang="en-US" sz="800" dirty="0"/>
          </a:p>
        </p:txBody>
      </p:sp>
      <p:sp>
        <p:nvSpPr>
          <p:cNvPr id="17" name="Text 15"/>
          <p:cNvSpPr txBox="1"/>
          <p:nvPr/>
        </p:nvSpPr>
        <p:spPr>
          <a:xfrm>
            <a:off x="8092440" y="47594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3B91FEB-445F-6C57-1B00-E2D792C84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7389" y="914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1371600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you.</a:t>
            </a:r>
            <a:endParaRPr lang="en-US" sz="32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205740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experienced contributor once started from zero.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02920" y="2697480"/>
            <a:ext cx="8138160" cy="0"/>
          </a:xfrm>
          <a:prstGeom prst="line">
            <a:avLst/>
          </a:prstGeom>
          <a:noFill/>
          <a:ln w="12700">
            <a:solidFill>
              <a:srgbClr val="D9D5CC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 txBox="1"/>
          <p:nvPr/>
        </p:nvSpPr>
        <p:spPr>
          <a:xfrm>
            <a:off x="502920" y="288036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Speakers</a:t>
            </a:r>
            <a:endParaRPr lang="en-US" sz="900" dirty="0"/>
          </a:p>
        </p:txBody>
      </p:sp>
      <p:sp>
        <p:nvSpPr>
          <p:cNvPr id="6" name="Text 4"/>
          <p:cNvSpPr txBox="1"/>
          <p:nvPr/>
        </p:nvSpPr>
        <p:spPr>
          <a:xfrm>
            <a:off x="502920" y="3966209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Saksham Tiwari   ·   Aman Mishra   ·   Ayush Singh   ·   Shivam Gupta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502920" y="3474720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00" dirty="0"/>
          </a:p>
        </p:txBody>
      </p:sp>
      <p:pic>
        <p:nvPicPr>
          <p:cNvPr id="8" name="Image 0" descr="assets/openprinting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19" y="316447"/>
            <a:ext cx="1561757" cy="986571"/>
          </a:xfrm>
          <a:prstGeom prst="rect">
            <a:avLst/>
          </a:prstGeom>
        </p:spPr>
      </p:pic>
      <p:pic>
        <p:nvPicPr>
          <p:cNvPr id="9" name="Image 1" descr="assets/oosc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880" y="4320540"/>
            <a:ext cx="457200" cy="457200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600892" y="474344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OOSC 4.0 · IIIT Allahabad</a:t>
            </a:r>
            <a:endParaRPr lang="en-US" sz="9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1F91071-122E-A385-B928-9FAEAACFDD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7389" y="91440"/>
            <a:ext cx="502920" cy="5029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4D3CD1A-8592-8E3A-7140-9375F26B0C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3" y="3224073"/>
            <a:ext cx="702947" cy="702947"/>
          </a:xfrm>
          <a:prstGeom prst="ellipse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BDD5B7B-0A7E-91D9-212C-04D62E070F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228" y="3199128"/>
            <a:ext cx="818221" cy="767081"/>
          </a:xfrm>
          <a:prstGeom prst="ellipse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1D6561-7A59-62E2-D01D-0D327F3408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25179" y="3191395"/>
            <a:ext cx="818221" cy="774814"/>
          </a:xfrm>
          <a:prstGeom prst="ellipse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776DD19-8A0E-8CB9-3718-9334266225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0131" y="3173002"/>
            <a:ext cx="766108" cy="774814"/>
          </a:xfrm>
          <a:prstGeom prst="ellipse">
            <a:avLst/>
          </a:prstGeom>
          <a:ln>
            <a:solidFill>
              <a:schemeClr val="bg1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26571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 </a:t>
            </a:r>
            <a:r>
              <a:rPr lang="en-US" sz="1100" b="1" kern="0" spc="1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ABOUT THE SPEAKERS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658368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Who's talking to you today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946404" y="1600200"/>
            <a:ext cx="960120" cy="960120"/>
          </a:xfrm>
          <a:prstGeom prst="ellipse">
            <a:avLst/>
          </a:prstGeom>
          <a:solidFill>
            <a:srgbClr val="E7E2D8"/>
          </a:solidFill>
          <a:ln w="9525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 txBox="1"/>
          <p:nvPr/>
        </p:nvSpPr>
        <p:spPr>
          <a:xfrm>
            <a:off x="946404" y="1600200"/>
            <a:ext cx="960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3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</a:t>
            </a:r>
            <a:endParaRPr lang="en-US" sz="2730" dirty="0"/>
          </a:p>
        </p:txBody>
      </p:sp>
      <p:sp>
        <p:nvSpPr>
          <p:cNvPr id="6" name="Text 4"/>
          <p:cNvSpPr txBox="1"/>
          <p:nvPr/>
        </p:nvSpPr>
        <p:spPr>
          <a:xfrm>
            <a:off x="411480" y="2688336"/>
            <a:ext cx="2029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Saksham Tiwari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411480" y="2980944"/>
            <a:ext cx="20299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850" dirty="0">
                <a:solidFill>
                  <a:srgbClr val="6B6B6B"/>
                </a:solidFill>
                <a:latin typeface="Arial" pitchFamily="34" charset="0"/>
                <a:cs typeface="Arial" pitchFamily="34" charset="-120"/>
              </a:rPr>
              <a:t>Contributor @Kornia</a:t>
            </a:r>
            <a:r>
              <a:rPr lang="en-US" sz="85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Python Developer</a:t>
            </a:r>
          </a:p>
          <a:p>
            <a:pPr algn="ctr"/>
            <a:r>
              <a:rPr lang="en-US" sz="85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· </a:t>
            </a:r>
            <a:r>
              <a:rPr lang="en-US" sz="850" dirty="0" err="1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DevSecOps</a:t>
            </a:r>
            <a:r>
              <a:rPr lang="en-US" sz="85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· Collaborator @Moodbite.ai</a:t>
            </a:r>
          </a:p>
        </p:txBody>
      </p:sp>
      <p:sp>
        <p:nvSpPr>
          <p:cNvPr id="8" name="Shape 6"/>
          <p:cNvSpPr/>
          <p:nvPr/>
        </p:nvSpPr>
        <p:spPr>
          <a:xfrm>
            <a:off x="2921508" y="1600200"/>
            <a:ext cx="960120" cy="960120"/>
          </a:xfrm>
          <a:prstGeom prst="ellipse">
            <a:avLst/>
          </a:prstGeom>
          <a:solidFill>
            <a:srgbClr val="E7E2D8"/>
          </a:solidFill>
          <a:ln w="9525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 txBox="1"/>
          <p:nvPr/>
        </p:nvSpPr>
        <p:spPr>
          <a:xfrm>
            <a:off x="2921508" y="1600200"/>
            <a:ext cx="960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3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</a:t>
            </a:r>
            <a:endParaRPr lang="en-US" sz="2730" dirty="0"/>
          </a:p>
        </p:txBody>
      </p:sp>
      <p:sp>
        <p:nvSpPr>
          <p:cNvPr id="10" name="Text 8"/>
          <p:cNvSpPr txBox="1"/>
          <p:nvPr/>
        </p:nvSpPr>
        <p:spPr>
          <a:xfrm>
            <a:off x="2386584" y="2688336"/>
            <a:ext cx="2029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Aman Mishra</a:t>
            </a:r>
            <a:endParaRPr lang="en-US" sz="1200" dirty="0"/>
          </a:p>
        </p:txBody>
      </p:sp>
      <p:sp>
        <p:nvSpPr>
          <p:cNvPr id="11" name="Text 9"/>
          <p:cNvSpPr txBox="1"/>
          <p:nvPr/>
        </p:nvSpPr>
        <p:spPr>
          <a:xfrm>
            <a:off x="2386584" y="2980944"/>
            <a:ext cx="20299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85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CS graduate · Open source contributor, OpenPrinting</a:t>
            </a:r>
            <a:endParaRPr lang="en-US" sz="850" dirty="0"/>
          </a:p>
        </p:txBody>
      </p:sp>
      <p:pic>
        <p:nvPicPr>
          <p:cNvPr id="12" name="Image 0" descr="assets/ayus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612" y="1600200"/>
            <a:ext cx="960120" cy="960120"/>
          </a:xfrm>
          <a:prstGeom prst="ellipse">
            <a:avLst/>
          </a:prstGeom>
        </p:spPr>
      </p:pic>
      <p:sp>
        <p:nvSpPr>
          <p:cNvPr id="13" name="Text 10"/>
          <p:cNvSpPr txBox="1"/>
          <p:nvPr/>
        </p:nvSpPr>
        <p:spPr>
          <a:xfrm>
            <a:off x="4361688" y="2688336"/>
            <a:ext cx="2029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Ayush Singh</a:t>
            </a:r>
            <a:endParaRPr lang="en-US" sz="1200" dirty="0"/>
          </a:p>
        </p:txBody>
      </p:sp>
      <p:sp>
        <p:nvSpPr>
          <p:cNvPr id="14" name="Text 11"/>
          <p:cNvSpPr txBox="1"/>
          <p:nvPr/>
        </p:nvSpPr>
        <p:spPr>
          <a:xfrm>
            <a:off x="4361688" y="2980944"/>
            <a:ext cx="20299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85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Maintainer @OpenPrinting · OSS @The Linux Foundation · System Engineer · 60+ PRs · Author, “The Last Manual Merge”</a:t>
            </a:r>
            <a:endParaRPr lang="en-US" sz="850" dirty="0"/>
          </a:p>
        </p:txBody>
      </p:sp>
      <p:sp>
        <p:nvSpPr>
          <p:cNvPr id="15" name="Shape 12"/>
          <p:cNvSpPr/>
          <p:nvPr/>
        </p:nvSpPr>
        <p:spPr>
          <a:xfrm>
            <a:off x="6871716" y="1600200"/>
            <a:ext cx="960120" cy="960120"/>
          </a:xfrm>
          <a:prstGeom prst="ellipse">
            <a:avLst/>
          </a:prstGeom>
          <a:solidFill>
            <a:srgbClr val="E7E2D8"/>
          </a:solidFill>
          <a:ln w="9525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6" name="Text 13"/>
          <p:cNvSpPr txBox="1"/>
          <p:nvPr/>
        </p:nvSpPr>
        <p:spPr>
          <a:xfrm>
            <a:off x="6871716" y="1600200"/>
            <a:ext cx="960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3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SG</a:t>
            </a:r>
            <a:endParaRPr lang="en-US" sz="2730" dirty="0"/>
          </a:p>
        </p:txBody>
      </p:sp>
      <p:sp>
        <p:nvSpPr>
          <p:cNvPr id="17" name="Text 14"/>
          <p:cNvSpPr txBox="1"/>
          <p:nvPr/>
        </p:nvSpPr>
        <p:spPr>
          <a:xfrm>
            <a:off x="6336792" y="2688336"/>
            <a:ext cx="2029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 Shivam Gupta</a:t>
            </a:r>
            <a:endParaRPr lang="en-US" sz="1200" dirty="0"/>
          </a:p>
        </p:txBody>
      </p:sp>
      <p:sp>
        <p:nvSpPr>
          <p:cNvPr id="18" name="Text 15"/>
          <p:cNvSpPr txBox="1"/>
          <p:nvPr/>
        </p:nvSpPr>
        <p:spPr>
          <a:xfrm>
            <a:off x="6336792" y="2980944"/>
            <a:ext cx="20299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85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Source Contributor </a:t>
            </a:r>
          </a:p>
          <a:p>
            <a:pPr algn="ctr"/>
            <a:r>
              <a:rPr lang="en-US" sz="85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@OpenPrinting, @legacy-driver</a:t>
            </a:r>
            <a:endParaRPr lang="en-US" sz="850" dirty="0"/>
          </a:p>
        </p:txBody>
      </p:sp>
      <p:sp>
        <p:nvSpPr>
          <p:cNvPr id="19" name="Text 16"/>
          <p:cNvSpPr txBox="1"/>
          <p:nvPr/>
        </p:nvSpPr>
        <p:spPr>
          <a:xfrm>
            <a:off x="502920" y="47594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OOSC 4.0 · IIIT ALLAHABAD</a:t>
            </a:r>
            <a:endParaRPr lang="en-US" sz="800" dirty="0"/>
          </a:p>
        </p:txBody>
      </p:sp>
      <p:sp>
        <p:nvSpPr>
          <p:cNvPr id="20" name="Text 17"/>
          <p:cNvSpPr txBox="1"/>
          <p:nvPr/>
        </p:nvSpPr>
        <p:spPr>
          <a:xfrm>
            <a:off x="8092440" y="47594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8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9CE32FE-7959-7B1C-BC76-452106E27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403" y="1600199"/>
            <a:ext cx="960121" cy="960121"/>
          </a:xfrm>
          <a:prstGeom prst="ellipse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7D3E416-8192-97B1-5CD2-4F4C9C90B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0615" y="1516867"/>
            <a:ext cx="1175719" cy="1102236"/>
          </a:xfrm>
          <a:prstGeom prst="ellipse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DDD2C0F-B9A7-9D0B-ACC9-B8F17501CA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4786" y="1512717"/>
            <a:ext cx="1175718" cy="1113345"/>
          </a:xfrm>
          <a:prstGeom prst="ellipse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DD56C9E-AEB7-A39F-0446-FC80123A9F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1716" y="1579784"/>
            <a:ext cx="989702" cy="1000949"/>
          </a:xfrm>
          <a:prstGeom prst="ellipse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B0A7D17-AE15-730B-B0C9-62D769AEEF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7389" y="914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2004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 </a:t>
            </a:r>
            <a:r>
              <a:rPr lang="en-US" sz="1100" b="1" kern="0" spc="1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CHALLENGE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658368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most beginners get stuck</a:t>
            </a:r>
            <a:endParaRPr lang="en-US" sz="26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417320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year, thousands of students discover open source with excitement — then abandon their journey after hitting the same wall.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2221992"/>
            <a:ext cx="82296" cy="82296"/>
          </a:xfrm>
          <a:prstGeom prst="ellipse">
            <a:avLst/>
          </a:prstGeom>
          <a:solidFill>
            <a:srgbClr val="D33F3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 txBox="1"/>
          <p:nvPr/>
        </p:nvSpPr>
        <p:spPr>
          <a:xfrm>
            <a:off x="731520" y="2093976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Confusing documentation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4572000" y="2221992"/>
            <a:ext cx="82296" cy="82296"/>
          </a:xfrm>
          <a:prstGeom prst="ellipse">
            <a:avLst/>
          </a:prstGeom>
          <a:solidFill>
            <a:srgbClr val="D33F3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 txBox="1"/>
          <p:nvPr/>
        </p:nvSpPr>
        <p:spPr>
          <a:xfrm>
            <a:off x="4800600" y="2093976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Unfamiliar tools &amp; workflows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02920" y="2724912"/>
            <a:ext cx="82296" cy="82296"/>
          </a:xfrm>
          <a:prstGeom prst="ellipse">
            <a:avLst/>
          </a:prstGeom>
          <a:solidFill>
            <a:srgbClr val="D33F3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0" name="Text 8"/>
          <p:cNvSpPr txBox="1"/>
          <p:nvPr/>
        </p:nvSpPr>
        <p:spPr>
          <a:xfrm>
            <a:off x="731520" y="2596896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Large, intimidating codebases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572000" y="2724912"/>
            <a:ext cx="82296" cy="82296"/>
          </a:xfrm>
          <a:prstGeom prst="ellipse">
            <a:avLst/>
          </a:prstGeom>
          <a:solidFill>
            <a:srgbClr val="D33F3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Text 10"/>
          <p:cNvSpPr txBox="1"/>
          <p:nvPr/>
        </p:nvSpPr>
        <p:spPr>
          <a:xfrm>
            <a:off x="4800600" y="2596896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Fear of making mistakes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02920" y="3337560"/>
            <a:ext cx="8138160" cy="868680"/>
          </a:xfrm>
          <a:prstGeom prst="rect">
            <a:avLst/>
          </a:prstGeom>
          <a:solidFill>
            <a:srgbClr val="EFEDE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 txBox="1"/>
          <p:nvPr/>
        </p:nvSpPr>
        <p:spPr>
          <a:xfrm>
            <a:off x="777240" y="3337560"/>
            <a:ext cx="7589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i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“The biggest challenge isn’t writing code — it’s knowing where to begin.”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502920" y="47594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OOSC 4.0 · IIIT ALLAHABAD</a:t>
            </a:r>
            <a:endParaRPr lang="en-US" sz="800" dirty="0"/>
          </a:p>
        </p:txBody>
      </p:sp>
      <p:sp>
        <p:nvSpPr>
          <p:cNvPr id="16" name="Text 14"/>
          <p:cNvSpPr txBox="1"/>
          <p:nvPr/>
        </p:nvSpPr>
        <p:spPr>
          <a:xfrm>
            <a:off x="8092440" y="47594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8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03A7417-E2AA-A490-C055-737CA03EF7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7389" y="914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2004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 </a:t>
            </a:r>
            <a:r>
              <a:rPr lang="en-US" sz="1100" b="1" kern="0" spc="1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ROADMAP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658368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milestones from zero to your first PR</a:t>
            </a:r>
            <a:endParaRPr lang="en-US" sz="26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600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000" dirty="0"/>
          </a:p>
        </p:txBody>
      </p:sp>
      <p:sp>
        <p:nvSpPr>
          <p:cNvPr id="5" name="Text 3"/>
          <p:cNvSpPr txBox="1"/>
          <p:nvPr/>
        </p:nvSpPr>
        <p:spPr>
          <a:xfrm>
            <a:off x="1051560" y="164592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up Git &amp; GitHub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4709160" y="1600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000" dirty="0"/>
          </a:p>
        </p:txBody>
      </p:sp>
      <p:sp>
        <p:nvSpPr>
          <p:cNvPr id="7" name="Text 5"/>
          <p:cNvSpPr txBox="1"/>
          <p:nvPr/>
        </p:nvSpPr>
        <p:spPr>
          <a:xfrm>
            <a:off x="5257800" y="164592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the right project</a:t>
            </a:r>
            <a:endParaRPr lang="en-US" sz="1300" dirty="0"/>
          </a:p>
        </p:txBody>
      </p:sp>
      <p:sp>
        <p:nvSpPr>
          <p:cNvPr id="8" name="Text 6"/>
          <p:cNvSpPr txBox="1"/>
          <p:nvPr/>
        </p:nvSpPr>
        <p:spPr>
          <a:xfrm>
            <a:off x="502920" y="23774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000" dirty="0"/>
          </a:p>
        </p:txBody>
      </p:sp>
      <p:sp>
        <p:nvSpPr>
          <p:cNvPr id="9" name="Text 7"/>
          <p:cNvSpPr txBox="1"/>
          <p:nvPr/>
        </p:nvSpPr>
        <p:spPr>
          <a:xfrm>
            <a:off x="1051560" y="242316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Understand the repo structure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4709160" y="23774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000" dirty="0"/>
          </a:p>
        </p:txBody>
      </p:sp>
      <p:sp>
        <p:nvSpPr>
          <p:cNvPr id="11" name="Text 9"/>
          <p:cNvSpPr txBox="1"/>
          <p:nvPr/>
        </p:nvSpPr>
        <p:spPr>
          <a:xfrm>
            <a:off x="5257800" y="242316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a beginner-friendly issue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502920" y="31546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2000" dirty="0"/>
          </a:p>
        </p:txBody>
      </p:sp>
      <p:sp>
        <p:nvSpPr>
          <p:cNvPr id="13" name="Text 11"/>
          <p:cNvSpPr txBox="1"/>
          <p:nvPr/>
        </p:nvSpPr>
        <p:spPr>
          <a:xfrm>
            <a:off x="1051560" y="320040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Submit your first pull request</a:t>
            </a:r>
            <a:endParaRPr lang="en-US" sz="1300" dirty="0"/>
          </a:p>
        </p:txBody>
      </p:sp>
      <p:sp>
        <p:nvSpPr>
          <p:cNvPr id="14" name="Text 12"/>
          <p:cNvSpPr txBox="1"/>
          <p:nvPr/>
        </p:nvSpPr>
        <p:spPr>
          <a:xfrm>
            <a:off x="4709160" y="31546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2000" dirty="0"/>
          </a:p>
        </p:txBody>
      </p:sp>
      <p:sp>
        <p:nvSpPr>
          <p:cNvPr id="15" name="Text 13"/>
          <p:cNvSpPr txBox="1"/>
          <p:nvPr/>
        </p:nvSpPr>
        <p:spPr>
          <a:xfrm>
            <a:off x="5257800" y="320040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Collaborate with maintainers</a:t>
            </a:r>
            <a:endParaRPr lang="en-US" sz="1300" dirty="0"/>
          </a:p>
        </p:txBody>
      </p:sp>
      <p:sp>
        <p:nvSpPr>
          <p:cNvPr id="16" name="Text 14"/>
          <p:cNvSpPr txBox="1"/>
          <p:nvPr/>
        </p:nvSpPr>
        <p:spPr>
          <a:xfrm>
            <a:off x="502920" y="47594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OOSC 4.0 · IIIT ALLAHABAD</a:t>
            </a:r>
            <a:endParaRPr lang="en-US" sz="800" dirty="0"/>
          </a:p>
        </p:txBody>
      </p:sp>
      <p:sp>
        <p:nvSpPr>
          <p:cNvPr id="17" name="Text 15"/>
          <p:cNvSpPr txBox="1"/>
          <p:nvPr/>
        </p:nvSpPr>
        <p:spPr>
          <a:xfrm>
            <a:off x="8092440" y="47594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2761516-DDBA-E414-DDBE-3E4BDCF07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7389" y="914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2004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 </a:t>
            </a:r>
            <a:r>
              <a:rPr lang="en-US" sz="1100" b="1" kern="0" spc="1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1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658368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Git, GitHub &amp; repository basics</a:t>
            </a:r>
            <a:endParaRPr lang="en-US" sz="26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6002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Setting up Git &amp; GitHub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502920" y="1965960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Install Git, configure your identity, and create a GitHub account — the two tools every contribution starts with.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502920" y="265176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Reading a repository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502920" y="3017520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 to navigate a README, folder structure, issues, and pull requests before touching any code.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502920" y="47594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OOSC 4.0 · IIIT ALLAHABAD</a:t>
            </a:r>
            <a:endParaRPr lang="en-US" sz="800" dirty="0"/>
          </a:p>
        </p:txBody>
      </p:sp>
      <p:sp>
        <p:nvSpPr>
          <p:cNvPr id="9" name="Text 7"/>
          <p:cNvSpPr txBox="1"/>
          <p:nvPr/>
        </p:nvSpPr>
        <p:spPr>
          <a:xfrm>
            <a:off x="8092440" y="47594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1D9D536-D982-E0ED-7974-0BBFB54925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7389" y="914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2004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 </a:t>
            </a:r>
            <a:r>
              <a:rPr lang="en-US" sz="1100" b="1" kern="0" spc="1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658368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Choosing a project &amp; finding your first issue</a:t>
            </a:r>
            <a:endParaRPr lang="en-US" sz="26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6002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Choosing the right project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502920" y="1965960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Pick a project that matches your interests and skill level — not the biggest or most popular one.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502920" y="265176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Finding beginner-friendly issues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502920" y="3017520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 for “good first issue” and “help wanted” labels to find meaningful, low-risk entry points.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502920" y="47594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OOSC 4.0 · IIIT ALLAHABAD</a:t>
            </a:r>
            <a:endParaRPr lang="en-US" sz="800" dirty="0"/>
          </a:p>
        </p:txBody>
      </p:sp>
      <p:sp>
        <p:nvSpPr>
          <p:cNvPr id="9" name="Text 7"/>
          <p:cNvSpPr txBox="1"/>
          <p:nvPr/>
        </p:nvSpPr>
        <p:spPr>
          <a:xfrm>
            <a:off x="8092440" y="47594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675AF18-B5F9-2A6D-6F19-6A526F1187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7389" y="914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2004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 </a:t>
            </a:r>
            <a:r>
              <a:rPr lang="en-US" sz="1100" b="1" kern="0" spc="1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3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658368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pull request to merged contribution</a:t>
            </a:r>
            <a:endParaRPr lang="en-US" sz="26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6002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Submitting your first PR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502920" y="1965960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Write a clear description, keep the change small, and link the issue it resolves.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502920" y="265176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Collaborating with maintainers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502920" y="3017520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Respond to code review like a conversation — ask questions, iterate, and stay engaged until it merges.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502920" y="47594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OOSC 4.0 · IIIT ALLAHABAD</a:t>
            </a:r>
            <a:endParaRPr lang="en-US" sz="800" dirty="0"/>
          </a:p>
        </p:txBody>
      </p:sp>
      <p:sp>
        <p:nvSpPr>
          <p:cNvPr id="9" name="Text 7"/>
          <p:cNvSpPr txBox="1"/>
          <p:nvPr/>
        </p:nvSpPr>
        <p:spPr>
          <a:xfrm>
            <a:off x="8092440" y="47594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53164A-64CB-6483-D7BD-73FBAD6AA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7389" y="914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2004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 </a:t>
            </a:r>
            <a:r>
              <a:rPr lang="en-US" sz="1100" b="1" kern="0" spc="1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 STUDY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658368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OpenPrinting: zero to valued contributor</a:t>
            </a:r>
            <a:endParaRPr lang="en-US" sz="26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463040"/>
            <a:ext cx="6126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real-world example of the roadmap in action — showing how consistent learning, curiosity, and community engagement turn a complete beginner into a valuable contributor.</a:t>
            </a:r>
            <a:endParaRPr lang="en-US" sz="1250" dirty="0"/>
          </a:p>
        </p:txBody>
      </p:sp>
      <p:pic>
        <p:nvPicPr>
          <p:cNvPr id="5" name="Image 0" descr="assets/openprinting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2280" y="1103811"/>
            <a:ext cx="2072640" cy="1296489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2743200"/>
            <a:ext cx="2496312" cy="777240"/>
          </a:xfrm>
          <a:prstGeom prst="rect">
            <a:avLst/>
          </a:prstGeom>
          <a:solidFill>
            <a:srgbClr val="EFEDE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4"/>
          <p:cNvSpPr txBox="1"/>
          <p:nvPr/>
        </p:nvSpPr>
        <p:spPr>
          <a:xfrm>
            <a:off x="502920" y="2743200"/>
            <a:ext cx="2496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Consistent learning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3182112" y="2743200"/>
            <a:ext cx="2496312" cy="777240"/>
          </a:xfrm>
          <a:prstGeom prst="rect">
            <a:avLst/>
          </a:prstGeom>
          <a:solidFill>
            <a:srgbClr val="EFEDE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" name="Text 6"/>
          <p:cNvSpPr txBox="1"/>
          <p:nvPr/>
        </p:nvSpPr>
        <p:spPr>
          <a:xfrm>
            <a:off x="3182112" y="2743200"/>
            <a:ext cx="2496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Curiosity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5861304" y="2743200"/>
            <a:ext cx="2496312" cy="777240"/>
          </a:xfrm>
          <a:prstGeom prst="rect">
            <a:avLst/>
          </a:prstGeom>
          <a:solidFill>
            <a:srgbClr val="EFEDE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Text 8"/>
          <p:cNvSpPr txBox="1"/>
          <p:nvPr/>
        </p:nvSpPr>
        <p:spPr>
          <a:xfrm>
            <a:off x="5861304" y="2743200"/>
            <a:ext cx="2496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engagement</a:t>
            </a:r>
            <a:endParaRPr lang="en-US" sz="1250" dirty="0"/>
          </a:p>
        </p:txBody>
      </p:sp>
      <p:sp>
        <p:nvSpPr>
          <p:cNvPr id="12" name="Text 9"/>
          <p:cNvSpPr txBox="1"/>
          <p:nvPr/>
        </p:nvSpPr>
        <p:spPr>
          <a:xfrm>
            <a:off x="502920" y="47594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OOSC 4.0 · IIIT ALLAHABAD</a:t>
            </a:r>
            <a:endParaRPr lang="en-US" sz="800" dirty="0"/>
          </a:p>
        </p:txBody>
      </p:sp>
      <p:sp>
        <p:nvSpPr>
          <p:cNvPr id="13" name="Text 10"/>
          <p:cNvSpPr txBox="1"/>
          <p:nvPr/>
        </p:nvSpPr>
        <p:spPr>
          <a:xfrm>
            <a:off x="8092440" y="47594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8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72351F4-2D7C-A28E-C242-1E76DCCAE4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7389" y="91440"/>
            <a:ext cx="502920" cy="50292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1C9740D-D1E3-ACD2-D6C3-0C90C6A75ACE}"/>
              </a:ext>
            </a:extLst>
          </p:cNvPr>
          <p:cNvSpPr txBox="1"/>
          <p:nvPr/>
        </p:nvSpPr>
        <p:spPr>
          <a:xfrm>
            <a:off x="2821577" y="373340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https://github.com/openprinting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32004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 </a:t>
            </a:r>
            <a:r>
              <a:rPr lang="en-US" sz="1100" b="1" kern="0" spc="1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MINDSET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658368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It’s not about tools. It’s about habits.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920240"/>
            <a:ext cx="1847088" cy="1371600"/>
          </a:xfrm>
          <a:prstGeom prst="rect">
            <a:avLst/>
          </a:prstGeom>
          <a:solidFill>
            <a:srgbClr val="EFEDE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 txBox="1"/>
          <p:nvPr/>
        </p:nvSpPr>
        <p:spPr>
          <a:xfrm>
            <a:off x="640080" y="2057400"/>
            <a:ext cx="15727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2788920"/>
            <a:ext cx="1572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Mindset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2478024" y="1920240"/>
            <a:ext cx="1847088" cy="1371600"/>
          </a:xfrm>
          <a:prstGeom prst="rect">
            <a:avLst/>
          </a:prstGeom>
          <a:solidFill>
            <a:srgbClr val="EFEDE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 txBox="1"/>
          <p:nvPr/>
        </p:nvSpPr>
        <p:spPr>
          <a:xfrm>
            <a:off x="2615184" y="2057400"/>
            <a:ext cx="15727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400" dirty="0"/>
          </a:p>
        </p:txBody>
      </p:sp>
      <p:sp>
        <p:nvSpPr>
          <p:cNvPr id="9" name="Text 7"/>
          <p:cNvSpPr txBox="1"/>
          <p:nvPr/>
        </p:nvSpPr>
        <p:spPr>
          <a:xfrm>
            <a:off x="2615184" y="2788920"/>
            <a:ext cx="1572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Communication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453128" y="1920240"/>
            <a:ext cx="1847088" cy="1371600"/>
          </a:xfrm>
          <a:prstGeom prst="rect">
            <a:avLst/>
          </a:prstGeom>
          <a:solidFill>
            <a:srgbClr val="EFEDE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 txBox="1"/>
          <p:nvPr/>
        </p:nvSpPr>
        <p:spPr>
          <a:xfrm>
            <a:off x="4590288" y="2057400"/>
            <a:ext cx="15727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400" dirty="0"/>
          </a:p>
        </p:txBody>
      </p:sp>
      <p:sp>
        <p:nvSpPr>
          <p:cNvPr id="12" name="Text 10"/>
          <p:cNvSpPr txBox="1"/>
          <p:nvPr/>
        </p:nvSpPr>
        <p:spPr>
          <a:xfrm>
            <a:off x="4590288" y="2788920"/>
            <a:ext cx="1572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Problem-solving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428232" y="1920240"/>
            <a:ext cx="1847088" cy="1371600"/>
          </a:xfrm>
          <a:prstGeom prst="rect">
            <a:avLst/>
          </a:prstGeom>
          <a:solidFill>
            <a:srgbClr val="EFEDE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 txBox="1"/>
          <p:nvPr/>
        </p:nvSpPr>
        <p:spPr>
          <a:xfrm>
            <a:off x="6565392" y="2057400"/>
            <a:ext cx="15727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3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400" dirty="0"/>
          </a:p>
        </p:txBody>
      </p:sp>
      <p:sp>
        <p:nvSpPr>
          <p:cNvPr id="15" name="Text 13"/>
          <p:cNvSpPr txBox="1"/>
          <p:nvPr/>
        </p:nvSpPr>
        <p:spPr>
          <a:xfrm>
            <a:off x="6565392" y="2788920"/>
            <a:ext cx="1572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Consistency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502920" y="3520440"/>
            <a:ext cx="8138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Rather than complex tools or advanced programming, long-term success in open source comes from these habits.</a:t>
            </a:r>
            <a:endParaRPr lang="en-US" sz="1150" dirty="0"/>
          </a:p>
        </p:txBody>
      </p:sp>
      <p:sp>
        <p:nvSpPr>
          <p:cNvPr id="17" name="Text 15"/>
          <p:cNvSpPr txBox="1"/>
          <p:nvPr/>
        </p:nvSpPr>
        <p:spPr>
          <a:xfrm>
            <a:off x="502920" y="47594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OOSC 4.0 · IIIT ALLAHABAD</a:t>
            </a:r>
            <a:endParaRPr lang="en-US" sz="800" dirty="0"/>
          </a:p>
        </p:txBody>
      </p:sp>
      <p:sp>
        <p:nvSpPr>
          <p:cNvPr id="18" name="Text 16"/>
          <p:cNvSpPr txBox="1"/>
          <p:nvPr/>
        </p:nvSpPr>
        <p:spPr>
          <a:xfrm>
            <a:off x="8092440" y="47594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805394C-1788-00F2-AB88-7CED2D285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7389" y="914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612</Words>
  <Application>Microsoft Office PowerPoint</Application>
  <PresentationFormat>On-screen Show (16:9)</PresentationFormat>
  <Paragraphs>122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v5831</cp:lastModifiedBy>
  <cp:revision>3</cp:revision>
  <dcterms:created xsi:type="dcterms:W3CDTF">2026-08-27T10:15:30Z</dcterms:created>
  <dcterms:modified xsi:type="dcterms:W3CDTF">2026-08-27T10:50:07Z</dcterms:modified>
</cp:coreProperties>
</file>