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8a1bc58bc_2_75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7" name="Google Shape;127;g3f8a1bc58bc_2_7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“How many of you use AI while coding?”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“Today, we are not saying AI is bad.”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“We want to ask a different question: when does AI assistance become a problem?”</a:t>
            </a:r>
            <a:endParaRPr/>
          </a:p>
        </p:txBody>
      </p:sp>
      <p:sp>
        <p:nvSpPr>
          <p:cNvPr id="128" name="Google Shape;128;g3f8a1bc58bc_2_7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f8a1bc58bc_2_282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7" name="Google Shape;347;g3f8a1bc58bc_2_28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“Which one have you seen before?”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ASK AUDIENCE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 a few quick reactions.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“These are warning signs, not proof that AI was used.”</a:t>
            </a:r>
            <a:endParaRPr/>
          </a:p>
        </p:txBody>
      </p:sp>
      <p:sp>
        <p:nvSpPr>
          <p:cNvPr id="348" name="Google Shape;348;g3f8a1bc58bc_2_28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8a1bc58bc_2_308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4" name="Google Shape;374;g3f8a1bc58bc_2_30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“It is funny until it becomes a review problem.”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“If the contributor cannot explain the change, trust drops quickly.”</a:t>
            </a:r>
            <a:endParaRPr/>
          </a:p>
        </p:txBody>
      </p:sp>
      <p:sp>
        <p:nvSpPr>
          <p:cNvPr id="375" name="Google Shape;375;g3f8a1bc58bc_2_30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f8a1bc58bc_2_335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2" name="Google Shape;402;g3f8a1bc58bc_2_33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“There is no magic percentage.”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ASK AUDIENCE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Ask for two or three answers.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 better question is: does AI help you understand, or replace understanding?”</a:t>
            </a:r>
            <a:endParaRPr/>
          </a:p>
        </p:txBody>
      </p:sp>
      <p:sp>
        <p:nvSpPr>
          <p:cNvPr id="403" name="Google Shape;403;g3f8a1bc58bc_2_33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f8a1bc58bc_2_361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9" name="Google Shape;429;g3f8a1bc58bc_2_36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“I lean toward disclosure when AI materially shapes the change.”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ASK AUDIENCE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Vote: YES / NO / IT DEPENDS.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“I think project policy matters. But the contributor still owns the result.”</a:t>
            </a:r>
            <a:endParaRPr/>
          </a:p>
        </p:txBody>
      </p:sp>
      <p:sp>
        <p:nvSpPr>
          <p:cNvPr id="430" name="Google Shape;430;g3f8a1bc58bc_2_36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f8a1bc58bc_2_376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5" name="Google Shape;445;g3f8a1bc58bc_2_37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“AI may generate the code.”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“But the PR still has your name. Responsibility stays with you.”</a:t>
            </a:r>
            <a:endParaRPr/>
          </a:p>
        </p:txBody>
      </p:sp>
      <p:sp>
        <p:nvSpPr>
          <p:cNvPr id="446" name="Google Shape;446;g3f8a1bc58bc_2_37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f8a1bc58bc_2_389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9" name="Google Shape;459;g3f8a1bc58bc_2_38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“Start with the issue and the codebase.”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“Then use AI where it saves time — and review the result yourself.”</a:t>
            </a:r>
            <a:endParaRPr/>
          </a:p>
        </p:txBody>
      </p:sp>
      <p:sp>
        <p:nvSpPr>
          <p:cNvPr id="460" name="Google Shape;460;g3f8a1bc58bc_2_38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f8a1bc58bc_2_423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4" name="Google Shape;494;g3f8a1bc58bc_2_42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“Notice what these prompts have in common.”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“They ask AI to explain, explore, and challenge our thinking.”</a:t>
            </a:r>
            <a:endParaRPr/>
          </a:p>
        </p:txBody>
      </p:sp>
      <p:sp>
        <p:nvSpPr>
          <p:cNvPr id="495" name="Google Shape;495;g3f8a1bc58bc_2_42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f8a1bc58bc_2_444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6" name="Google Shape;516;g3f8a1bc58bc_2_44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“These prompts are not always wrong.”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 problem is when generation becomes the whole workflow.”</a:t>
            </a:r>
            <a:endParaRPr/>
          </a:p>
        </p:txBody>
      </p:sp>
      <p:sp>
        <p:nvSpPr>
          <p:cNvPr id="517" name="Google Shape;517;g3f8a1bc58bc_2_44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f8a1bc58bc_2_468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1" name="Google Shape;541;g3f8a1bc58bc_2_46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“This is the checklist we want you to remember.”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“If one answer is no, pause before opening the PR.”</a:t>
            </a:r>
            <a:endParaRPr/>
          </a:p>
        </p:txBody>
      </p:sp>
      <p:sp>
        <p:nvSpPr>
          <p:cNvPr id="542" name="Google Shape;542;g3f8a1bc58bc_2_46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3f8a1bc58bc_2_489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3" name="Google Shape;563;g3f8a1bc58bc_2_48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“Imagine a maintainer asks you this.”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ASK AUDIENCE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Silently think about your last PR and answer it in your head.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“If you cannot answer, that is a signal to understand the change better.”</a:t>
            </a:r>
            <a:endParaRPr/>
          </a:p>
        </p:txBody>
      </p:sp>
      <p:sp>
        <p:nvSpPr>
          <p:cNvPr id="564" name="Google Shape;564;g3f8a1bc58bc_2_48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8a1bc58bc_2_87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6" name="Google Shape;146;g3f8a1bc58bc_2_8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“Quick show of hands.”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ASK AUDIENCE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Raise your hand: Never / Sometimes / Often / Almost always.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“There is no right answer.”</a:t>
            </a:r>
            <a:endParaRPr/>
          </a:p>
        </p:txBody>
      </p:sp>
      <p:sp>
        <p:nvSpPr>
          <p:cNvPr id="147" name="Google Shape;147;g3f8a1bc58bc_2_8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f8a1bc58bc_2_502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7" name="Google Shape;577;g3f8a1bc58bc_2_50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“Three simple points.”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“AI helps. You own the contribution. Understanding stays with you.”</a:t>
            </a:r>
            <a:endParaRPr/>
          </a:p>
        </p:txBody>
      </p:sp>
      <p:sp>
        <p:nvSpPr>
          <p:cNvPr id="578" name="Google Shape;578;g3f8a1bc58bc_2_50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f8a1bc58bc_2_520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6" name="Google Shape;596;g3f8a1bc58bc_2_52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“AI can write code faster than us. Use AI.”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“But faster code is not always a better contribution. Question it. Review it.”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“Own your contribution.”</a:t>
            </a:r>
            <a:endParaRPr/>
          </a:p>
        </p:txBody>
      </p:sp>
      <p:sp>
        <p:nvSpPr>
          <p:cNvPr id="597" name="Google Shape;597;g3f8a1bc58bc_2_52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8a1bc58bc_2_106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4" name="Google Shape;164;g3f8a1bc58bc_2_10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“This is the question for the whole talk.”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 tool can generate. The contributor still owns the change.”</a:t>
            </a:r>
            <a:endParaRPr/>
          </a:p>
        </p:txBody>
      </p:sp>
      <p:sp>
        <p:nvSpPr>
          <p:cNvPr id="165" name="Google Shape;165;g3f8a1bc58bc_2_10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8a1bc58bc_2_118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7" name="Google Shape;177;g3f8a1bc58bc_2_11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“Which one looks faster?”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ASK AUDIENCE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 two quick answers.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“And which one keeps more understanding with the contributor?”</a:t>
            </a:r>
            <a:endParaRPr/>
          </a:p>
        </p:txBody>
      </p:sp>
      <p:sp>
        <p:nvSpPr>
          <p:cNvPr id="178" name="Google Shape;178;g3f8a1bc58bc_2_11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8a1bc58bc_2_163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3" name="Google Shape;223;g3f8a1bc58bc_2_16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“AI is useful for learning and productivity.”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 risk starts when we stop checking and start submitting.”</a:t>
            </a:r>
            <a:endParaRPr/>
          </a:p>
        </p:txBody>
      </p:sp>
      <p:sp>
        <p:nvSpPr>
          <p:cNvPr id="224" name="Google Shape;224;g3f8a1bc58bc_2_16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8a1bc58bc_2_183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4" name="Google Shape;244;g3f8a1bc58bc_2_18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“As contributors, we often stop at: it works.”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“Maintainers also think about the project around the change.”</a:t>
            </a:r>
            <a:endParaRPr/>
          </a:p>
        </p:txBody>
      </p:sp>
      <p:sp>
        <p:nvSpPr>
          <p:cNvPr id="245" name="Google Shape;245;g3f8a1bc58bc_2_18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8a1bc58bc_2_206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8" name="Google Shape;268;g3f8a1bc58bc_2_20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“First look only. Would you merge this?”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ASK AUDIENCE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Raise hands: YES / NO.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“Just vote from what you can see.”</a:t>
            </a:r>
            <a:endParaRPr/>
          </a:p>
        </p:txBody>
      </p:sp>
      <p:sp>
        <p:nvSpPr>
          <p:cNvPr id="269" name="Google Shape;269;g3f8a1bc58bc_2_20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f8a1bc58bc_2_233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6" name="Google Shape;296;g3f8a1bc58bc_2_23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“At first glance, it looks fine.”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“But scope, project patterns, and tests tell a different story.”</a:t>
            </a:r>
            <a:endParaRPr/>
          </a:p>
        </p:txBody>
      </p:sp>
      <p:sp>
        <p:nvSpPr>
          <p:cNvPr id="297" name="Google Shape;297;g3f8a1bc58bc_2_23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8a1bc58bc_2_262:notes"/>
          <p:cNvSpPr/>
          <p:nvPr>
            <p:ph idx="2" type="sldImg"/>
          </p:nvPr>
        </p:nvSpPr>
        <p:spPr>
          <a:xfrm>
            <a:off x="-40" y="0"/>
            <a:ext cx="300008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6" name="Google Shape;326;g3f8a1bc58bc_2_26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AYUSH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“Correctness matters.”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PANKAJ — SAY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“But open source also needs context, fit, and maintainability.”</a:t>
            </a:r>
            <a:endParaRPr/>
          </a:p>
        </p:txBody>
      </p:sp>
      <p:sp>
        <p:nvSpPr>
          <p:cNvPr id="327" name="Google Shape;327;g3f8a1bc58bc_2_26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514364" y="1597819"/>
            <a:ext cx="5829455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1028727" y="2914650"/>
            <a:ext cx="4800728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342909" y="205978"/>
            <a:ext cx="6172365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342909" y="1200150"/>
            <a:ext cx="6172365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541749" y="3305175"/>
            <a:ext cx="5829455" cy="102155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b="1" sz="3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541749" y="2180035"/>
            <a:ext cx="5829455" cy="112514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342909" y="205978"/>
            <a:ext cx="6172365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342909" y="1200150"/>
            <a:ext cx="3029031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3486243" y="1200150"/>
            <a:ext cx="3029031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1pPr>
            <a:lvl2pPr indent="-3429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2pPr>
            <a:lvl3pPr indent="-32385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342909" y="205978"/>
            <a:ext cx="6172365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342909" y="1151335"/>
            <a:ext cx="3030222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342909" y="1631156"/>
            <a:ext cx="3030222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3048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3483862" y="1151335"/>
            <a:ext cx="3031412" cy="479822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3483862" y="1631156"/>
            <a:ext cx="3031412" cy="296346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2385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3048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indent="-3048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indent="-3048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indent="-3048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indent="-3048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indent="-3048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342909" y="205978"/>
            <a:ext cx="6172365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342909" y="204788"/>
            <a:ext cx="2256295" cy="871538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2681359" y="204788"/>
            <a:ext cx="3833915" cy="438983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2pPr>
            <a:lvl3pPr indent="-3429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indent="-32385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indent="-32385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342909" y="1076325"/>
            <a:ext cx="2256295" cy="351829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344252" y="3600450"/>
            <a:ext cx="4114910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b="1" sz="1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344252" y="459581"/>
            <a:ext cx="411491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344252" y="4025503"/>
            <a:ext cx="4114910" cy="603647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342909" y="205978"/>
            <a:ext cx="6172365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731855" y="-188796"/>
            <a:ext cx="3394472" cy="617236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3549406" y="1628755"/>
            <a:ext cx="4388644" cy="1543091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406072" y="142815"/>
            <a:ext cx="4388644" cy="451497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indent="-317500" lvl="4" marL="22860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indent="-317500" lvl="5" marL="2743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42909" y="205978"/>
            <a:ext cx="6172365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42909" y="1200150"/>
            <a:ext cx="6172365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195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23850" lvl="3" marL="1828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23850" lvl="4" marL="22860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342909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2343212" y="4767263"/>
            <a:ext cx="2171758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4915031" y="4767263"/>
            <a:ext cx="1600243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5.jpg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7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/>
        </p:nvSpPr>
        <p:spPr>
          <a:xfrm>
            <a:off x="514375" y="377226"/>
            <a:ext cx="3744300" cy="2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OOSC 4.0  •  IIIT ALLAHABAD</a:t>
            </a:r>
            <a:endParaRPr sz="1900"/>
          </a:p>
        </p:txBody>
      </p:sp>
      <p:sp>
        <p:nvSpPr>
          <p:cNvPr id="131" name="Google Shape;131;p25"/>
          <p:cNvSpPr txBox="1"/>
          <p:nvPr/>
        </p:nvSpPr>
        <p:spPr>
          <a:xfrm>
            <a:off x="514364" y="1028700"/>
            <a:ext cx="8092656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AI Overload</a:t>
            </a:r>
            <a:endParaRPr sz="1100"/>
          </a:p>
        </p:txBody>
      </p:sp>
      <p:sp>
        <p:nvSpPr>
          <p:cNvPr id="132" name="Google Shape;132;p25"/>
          <p:cNvSpPr txBox="1"/>
          <p:nvPr/>
        </p:nvSpPr>
        <p:spPr>
          <a:xfrm>
            <a:off x="514364" y="1563623"/>
            <a:ext cx="8092656" cy="75438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4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How careless AI usage is</a:t>
            </a:r>
            <a:br>
              <a:rPr b="1" i="0" lang="en" sz="24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24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quietly hurting pull request quality</a:t>
            </a:r>
            <a:endParaRPr sz="1100"/>
          </a:p>
        </p:txBody>
      </p:sp>
      <p:sp>
        <p:nvSpPr>
          <p:cNvPr id="133" name="Google Shape;133;p25"/>
          <p:cNvSpPr txBox="1"/>
          <p:nvPr/>
        </p:nvSpPr>
        <p:spPr>
          <a:xfrm>
            <a:off x="534875" y="3767910"/>
            <a:ext cx="5278500" cy="2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B636E"/>
                </a:solidFill>
              </a:rPr>
              <a:t>Aman Mishra</a:t>
            </a:r>
            <a:r>
              <a:rPr lang="en" sz="1200">
                <a:solidFill>
                  <a:srgbClr val="5B636E"/>
                </a:solidFill>
              </a:rPr>
              <a:t>   |     Saksham Tiwari  |     Shivam Gupta   |      Pankaj Kumar</a:t>
            </a:r>
            <a:endParaRPr sz="1100"/>
          </a:p>
        </p:txBody>
      </p:sp>
      <p:sp>
        <p:nvSpPr>
          <p:cNvPr id="134" name="Google Shape;134;p25"/>
          <p:cNvSpPr txBox="1"/>
          <p:nvPr/>
        </p:nvSpPr>
        <p:spPr>
          <a:xfrm>
            <a:off x="534876" y="4627820"/>
            <a:ext cx="48006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August 30, 2026  •  40 minutes</a:t>
            </a:r>
            <a:endParaRPr sz="1100"/>
          </a:p>
        </p:txBody>
      </p:sp>
      <p:sp>
        <p:nvSpPr>
          <p:cNvPr id="135" name="Google Shape;135;p25"/>
          <p:cNvSpPr/>
          <p:nvPr/>
        </p:nvSpPr>
        <p:spPr>
          <a:xfrm>
            <a:off x="6515274" y="2846070"/>
            <a:ext cx="1886000" cy="82296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5"/>
          <p:cNvSpPr txBox="1"/>
          <p:nvPr/>
        </p:nvSpPr>
        <p:spPr>
          <a:xfrm>
            <a:off x="6618146" y="3127843"/>
            <a:ext cx="1680300" cy="2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AI + OPEN SOURCE</a:t>
            </a:r>
            <a:endParaRPr/>
          </a:p>
        </p:txBody>
      </p:sp>
      <p:sp>
        <p:nvSpPr>
          <p:cNvPr id="137" name="Google Shape;137;p25"/>
          <p:cNvSpPr txBox="1"/>
          <p:nvPr/>
        </p:nvSpPr>
        <p:spPr>
          <a:xfrm>
            <a:off x="512700" y="2385000"/>
            <a:ext cx="24060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Speakers of This Panel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25" title="Screenshot from 2026-08-29 12-52-29.png"/>
          <p:cNvPicPr preferRelativeResize="0"/>
          <p:nvPr/>
        </p:nvPicPr>
        <p:blipFill rotWithShape="1">
          <a:blip r:embed="rId3">
            <a:alphaModFix/>
          </a:blip>
          <a:srcRect b="10660" l="7133" r="7133" t="4059"/>
          <a:stretch/>
        </p:blipFill>
        <p:spPr>
          <a:xfrm>
            <a:off x="4687000" y="2814511"/>
            <a:ext cx="840600" cy="7896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39" name="Google Shape;139;p25" title="IMG-20260829-WA0005.jpg"/>
          <p:cNvPicPr preferRelativeResize="0"/>
          <p:nvPr/>
        </p:nvPicPr>
        <p:blipFill rotWithShape="1">
          <a:blip r:embed="rId4">
            <a:alphaModFix/>
          </a:blip>
          <a:srcRect b="24675" l="22496" r="43542" t="48475"/>
          <a:stretch/>
        </p:blipFill>
        <p:spPr>
          <a:xfrm>
            <a:off x="3413358" y="2824617"/>
            <a:ext cx="803100" cy="823200"/>
          </a:xfrm>
          <a:prstGeom prst="ellipse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0" name="Google Shape;140;p25" title="Screenshot from 2026-08-29 13-14-28.png"/>
          <p:cNvPicPr preferRelativeResize="0"/>
          <p:nvPr/>
        </p:nvPicPr>
        <p:blipFill rotWithShape="1">
          <a:blip r:embed="rId5">
            <a:alphaModFix/>
          </a:blip>
          <a:srcRect b="3618" l="0" r="0" t="3618"/>
          <a:stretch/>
        </p:blipFill>
        <p:spPr>
          <a:xfrm>
            <a:off x="2054419" y="2814499"/>
            <a:ext cx="803100" cy="824400"/>
          </a:xfrm>
          <a:prstGeom prst="ellipse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1" name="Google Shape;141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73300" y="589225"/>
            <a:ext cx="1825150" cy="182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5" title="Screenshot 2026-08-30 121216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0948" y="2868400"/>
            <a:ext cx="861300" cy="789600"/>
          </a:xfrm>
          <a:prstGeom prst="ellipse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43" name="Google Shape;143;p25"/>
          <p:cNvCxnSpPr/>
          <p:nvPr/>
        </p:nvCxnSpPr>
        <p:spPr>
          <a:xfrm>
            <a:off x="610950" y="2424725"/>
            <a:ext cx="5609700" cy="144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ot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4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PR LAB</a:t>
            </a:r>
            <a:endParaRPr sz="1100"/>
          </a:p>
        </p:txBody>
      </p:sp>
      <p:sp>
        <p:nvSpPr>
          <p:cNvPr id="351" name="Google Shape;351;p34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1100"/>
          </a:p>
        </p:txBody>
      </p:sp>
      <p:sp>
        <p:nvSpPr>
          <p:cNvPr id="352" name="Google Shape;352;p34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353" name="Google Shape;353;p34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354" name="Google Shape;354;p34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Have you seen any of these?</a:t>
            </a:r>
            <a:endParaRPr sz="1100"/>
          </a:p>
        </p:txBody>
      </p:sp>
      <p:sp>
        <p:nvSpPr>
          <p:cNvPr id="355" name="Google Shape;355;p34"/>
          <p:cNvSpPr/>
          <p:nvPr/>
        </p:nvSpPr>
        <p:spPr>
          <a:xfrm>
            <a:off x="548655" y="1303020"/>
            <a:ext cx="8024074" cy="42519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34"/>
          <p:cNvSpPr txBox="1"/>
          <p:nvPr/>
        </p:nvSpPr>
        <p:spPr>
          <a:xfrm>
            <a:off x="720109" y="1303020"/>
            <a:ext cx="2263200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Huge change</a:t>
            </a:r>
            <a:endParaRPr sz="1100"/>
          </a:p>
        </p:txBody>
      </p:sp>
      <p:sp>
        <p:nvSpPr>
          <p:cNvPr id="357" name="Google Shape;357;p34"/>
          <p:cNvSpPr txBox="1"/>
          <p:nvPr/>
        </p:nvSpPr>
        <p:spPr>
          <a:xfrm>
            <a:off x="2914728" y="1303020"/>
            <a:ext cx="5417964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for a small issue</a:t>
            </a:r>
            <a:endParaRPr sz="1100"/>
          </a:p>
        </p:txBody>
      </p:sp>
      <p:sp>
        <p:nvSpPr>
          <p:cNvPr id="358" name="Google Shape;358;p34"/>
          <p:cNvSpPr/>
          <p:nvPr/>
        </p:nvSpPr>
        <p:spPr>
          <a:xfrm>
            <a:off x="548655" y="1865376"/>
            <a:ext cx="8024074" cy="42519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34"/>
          <p:cNvSpPr txBox="1"/>
          <p:nvPr/>
        </p:nvSpPr>
        <p:spPr>
          <a:xfrm>
            <a:off x="720109" y="1865376"/>
            <a:ext cx="2263200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Generic comments</a:t>
            </a:r>
            <a:endParaRPr sz="1100"/>
          </a:p>
        </p:txBody>
      </p:sp>
      <p:sp>
        <p:nvSpPr>
          <p:cNvPr id="360" name="Google Shape;360;p34"/>
          <p:cNvSpPr txBox="1"/>
          <p:nvPr/>
        </p:nvSpPr>
        <p:spPr>
          <a:xfrm>
            <a:off x="2914728" y="1865376"/>
            <a:ext cx="5417964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everywhere</a:t>
            </a:r>
            <a:endParaRPr sz="1100"/>
          </a:p>
        </p:txBody>
      </p:sp>
      <p:sp>
        <p:nvSpPr>
          <p:cNvPr id="361" name="Google Shape;361;p34"/>
          <p:cNvSpPr/>
          <p:nvPr/>
        </p:nvSpPr>
        <p:spPr>
          <a:xfrm>
            <a:off x="548655" y="2427732"/>
            <a:ext cx="8024074" cy="42519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34"/>
          <p:cNvSpPr txBox="1"/>
          <p:nvPr/>
        </p:nvSpPr>
        <p:spPr>
          <a:xfrm>
            <a:off x="720109" y="2427732"/>
            <a:ext cx="2263200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New abstraction</a:t>
            </a:r>
            <a:endParaRPr sz="1100"/>
          </a:p>
        </p:txBody>
      </p:sp>
      <p:sp>
        <p:nvSpPr>
          <p:cNvPr id="363" name="Google Shape;363;p34"/>
          <p:cNvSpPr txBox="1"/>
          <p:nvPr/>
        </p:nvSpPr>
        <p:spPr>
          <a:xfrm>
            <a:off x="2914728" y="2427732"/>
            <a:ext cx="5417964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without a clear need</a:t>
            </a:r>
            <a:endParaRPr sz="1100"/>
          </a:p>
        </p:txBody>
      </p:sp>
      <p:sp>
        <p:nvSpPr>
          <p:cNvPr id="364" name="Google Shape;364;p34"/>
          <p:cNvSpPr/>
          <p:nvPr/>
        </p:nvSpPr>
        <p:spPr>
          <a:xfrm>
            <a:off x="548655" y="2990087"/>
            <a:ext cx="8024074" cy="42519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34"/>
          <p:cNvSpPr txBox="1"/>
          <p:nvPr/>
        </p:nvSpPr>
        <p:spPr>
          <a:xfrm>
            <a:off x="720109" y="2990087"/>
            <a:ext cx="2263200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Different style</a:t>
            </a:r>
            <a:endParaRPr sz="1100"/>
          </a:p>
        </p:txBody>
      </p:sp>
      <p:sp>
        <p:nvSpPr>
          <p:cNvPr id="366" name="Google Shape;366;p34"/>
          <p:cNvSpPr txBox="1"/>
          <p:nvPr/>
        </p:nvSpPr>
        <p:spPr>
          <a:xfrm>
            <a:off x="2914728" y="2990087"/>
            <a:ext cx="5417964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from nearby code</a:t>
            </a:r>
            <a:endParaRPr sz="1100"/>
          </a:p>
        </p:txBody>
      </p:sp>
      <p:sp>
        <p:nvSpPr>
          <p:cNvPr id="367" name="Google Shape;367;p34"/>
          <p:cNvSpPr/>
          <p:nvPr/>
        </p:nvSpPr>
        <p:spPr>
          <a:xfrm>
            <a:off x="548655" y="3552444"/>
            <a:ext cx="8024074" cy="42519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34"/>
          <p:cNvSpPr txBox="1"/>
          <p:nvPr/>
        </p:nvSpPr>
        <p:spPr>
          <a:xfrm>
            <a:off x="720109" y="3552444"/>
            <a:ext cx="2263200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PR text</a:t>
            </a:r>
            <a:endParaRPr sz="1100"/>
          </a:p>
        </p:txBody>
      </p:sp>
      <p:sp>
        <p:nvSpPr>
          <p:cNvPr id="369" name="Google Shape;369;p34"/>
          <p:cNvSpPr txBox="1"/>
          <p:nvPr/>
        </p:nvSpPr>
        <p:spPr>
          <a:xfrm>
            <a:off x="2914728" y="3552444"/>
            <a:ext cx="5417964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does not match the diff</a:t>
            </a:r>
            <a:endParaRPr sz="1100"/>
          </a:p>
        </p:txBody>
      </p:sp>
      <p:sp>
        <p:nvSpPr>
          <p:cNvPr id="370" name="Google Shape;370;p34"/>
          <p:cNvSpPr/>
          <p:nvPr/>
        </p:nvSpPr>
        <p:spPr>
          <a:xfrm>
            <a:off x="3120473" y="4217670"/>
            <a:ext cx="2880437" cy="274320"/>
          </a:xfrm>
          <a:prstGeom prst="roundRect">
            <a:avLst>
              <a:gd fmla="val 16667" name="adj"/>
            </a:avLst>
          </a:prstGeom>
          <a:solidFill>
            <a:srgbClr val="D07E22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34"/>
          <p:cNvSpPr txBox="1"/>
          <p:nvPr/>
        </p:nvSpPr>
        <p:spPr>
          <a:xfrm>
            <a:off x="3120473" y="4217670"/>
            <a:ext cx="2880437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WHO HAS SEEN THIS?</a:t>
            </a:r>
            <a:endParaRPr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5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PR LAB</a:t>
            </a:r>
            <a:endParaRPr sz="1100"/>
          </a:p>
        </p:txBody>
      </p:sp>
      <p:sp>
        <p:nvSpPr>
          <p:cNvPr id="378" name="Google Shape;378;p35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sz="1100"/>
          </a:p>
        </p:txBody>
      </p:sp>
      <p:sp>
        <p:nvSpPr>
          <p:cNvPr id="379" name="Google Shape;379;p35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380" name="Google Shape;380;p35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381" name="Google Shape;381;p35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The PR that makes everyone ask: “Why?”</a:t>
            </a:r>
            <a:endParaRPr sz="1100"/>
          </a:p>
        </p:txBody>
      </p:sp>
      <p:sp>
        <p:nvSpPr>
          <p:cNvPr id="382" name="Google Shape;382;p35"/>
          <p:cNvSpPr/>
          <p:nvPr/>
        </p:nvSpPr>
        <p:spPr>
          <a:xfrm>
            <a:off x="377200" y="1885950"/>
            <a:ext cx="1248189" cy="92583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35"/>
          <p:cNvSpPr txBox="1"/>
          <p:nvPr/>
        </p:nvSpPr>
        <p:spPr>
          <a:xfrm>
            <a:off x="377200" y="1885950"/>
            <a:ext cx="1248189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PROMPT</a:t>
            </a:r>
            <a:endParaRPr sz="1100"/>
          </a:p>
        </p:txBody>
      </p:sp>
      <p:sp>
        <p:nvSpPr>
          <p:cNvPr id="384" name="Google Shape;384;p35"/>
          <p:cNvSpPr txBox="1"/>
          <p:nvPr/>
        </p:nvSpPr>
        <p:spPr>
          <a:xfrm>
            <a:off x="1625389" y="2228850"/>
            <a:ext cx="240036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385" name="Google Shape;385;p35"/>
          <p:cNvSpPr/>
          <p:nvPr/>
        </p:nvSpPr>
        <p:spPr>
          <a:xfrm>
            <a:off x="1783127" y="1885950"/>
            <a:ext cx="1248189" cy="92583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35"/>
          <p:cNvSpPr txBox="1"/>
          <p:nvPr/>
        </p:nvSpPr>
        <p:spPr>
          <a:xfrm>
            <a:off x="1783127" y="1885950"/>
            <a:ext cx="1248189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200 lines</a:t>
            </a:r>
            <a:b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generated</a:t>
            </a:r>
            <a:endParaRPr sz="1100"/>
          </a:p>
        </p:txBody>
      </p:sp>
      <p:sp>
        <p:nvSpPr>
          <p:cNvPr id="387" name="Google Shape;387;p35"/>
          <p:cNvSpPr txBox="1"/>
          <p:nvPr/>
        </p:nvSpPr>
        <p:spPr>
          <a:xfrm>
            <a:off x="3031317" y="2228850"/>
            <a:ext cx="240036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388" name="Google Shape;388;p35"/>
          <p:cNvSpPr/>
          <p:nvPr/>
        </p:nvSpPr>
        <p:spPr>
          <a:xfrm>
            <a:off x="3189054" y="1885950"/>
            <a:ext cx="1248189" cy="92583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288B5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5"/>
          <p:cNvSpPr txBox="1"/>
          <p:nvPr/>
        </p:nvSpPr>
        <p:spPr>
          <a:xfrm>
            <a:off x="3189054" y="1885950"/>
            <a:ext cx="1248189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Tests</a:t>
            </a:r>
            <a:b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pass</a:t>
            </a:r>
            <a:endParaRPr sz="1100"/>
          </a:p>
        </p:txBody>
      </p:sp>
      <p:sp>
        <p:nvSpPr>
          <p:cNvPr id="390" name="Google Shape;390;p35"/>
          <p:cNvSpPr txBox="1"/>
          <p:nvPr/>
        </p:nvSpPr>
        <p:spPr>
          <a:xfrm>
            <a:off x="4437244" y="2228850"/>
            <a:ext cx="240036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391" name="Google Shape;391;p35"/>
          <p:cNvSpPr/>
          <p:nvPr/>
        </p:nvSpPr>
        <p:spPr>
          <a:xfrm>
            <a:off x="4594982" y="1885950"/>
            <a:ext cx="1248189" cy="92583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35"/>
          <p:cNvSpPr txBox="1"/>
          <p:nvPr/>
        </p:nvSpPr>
        <p:spPr>
          <a:xfrm>
            <a:off x="4594982" y="1885950"/>
            <a:ext cx="1248189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b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opened</a:t>
            </a:r>
            <a:endParaRPr sz="1100"/>
          </a:p>
        </p:txBody>
      </p:sp>
      <p:sp>
        <p:nvSpPr>
          <p:cNvPr id="393" name="Google Shape;393;p35"/>
          <p:cNvSpPr txBox="1"/>
          <p:nvPr/>
        </p:nvSpPr>
        <p:spPr>
          <a:xfrm>
            <a:off x="5843172" y="2228850"/>
            <a:ext cx="240036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394" name="Google Shape;394;p35"/>
          <p:cNvSpPr/>
          <p:nvPr/>
        </p:nvSpPr>
        <p:spPr>
          <a:xfrm>
            <a:off x="6000910" y="1885950"/>
            <a:ext cx="1248189" cy="92583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35"/>
          <p:cNvSpPr txBox="1"/>
          <p:nvPr/>
        </p:nvSpPr>
        <p:spPr>
          <a:xfrm>
            <a:off x="6000910" y="1885950"/>
            <a:ext cx="1248189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Maintainer:</a:t>
            </a:r>
            <a:b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Why?</a:t>
            </a:r>
            <a:endParaRPr sz="1100"/>
          </a:p>
        </p:txBody>
      </p:sp>
      <p:sp>
        <p:nvSpPr>
          <p:cNvPr id="396" name="Google Shape;396;p35"/>
          <p:cNvSpPr txBox="1"/>
          <p:nvPr/>
        </p:nvSpPr>
        <p:spPr>
          <a:xfrm>
            <a:off x="7249099" y="2228850"/>
            <a:ext cx="240036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397" name="Google Shape;397;p35"/>
          <p:cNvSpPr/>
          <p:nvPr/>
        </p:nvSpPr>
        <p:spPr>
          <a:xfrm>
            <a:off x="7406837" y="1885950"/>
            <a:ext cx="1248189" cy="92583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35"/>
          <p:cNvSpPr txBox="1"/>
          <p:nvPr/>
        </p:nvSpPr>
        <p:spPr>
          <a:xfrm>
            <a:off x="7406837" y="1885950"/>
            <a:ext cx="1248189" cy="92583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AI said so</a:t>
            </a:r>
            <a:endParaRPr sz="1100"/>
          </a:p>
        </p:txBody>
      </p:sp>
      <p:sp>
        <p:nvSpPr>
          <p:cNvPr id="399" name="Google Shape;399;p35"/>
          <p:cNvSpPr txBox="1"/>
          <p:nvPr/>
        </p:nvSpPr>
        <p:spPr>
          <a:xfrm>
            <a:off x="891564" y="3429000"/>
            <a:ext cx="7406837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6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The warning sign: the contributor cannot explain the change.</a:t>
            </a:r>
            <a:endParaRPr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6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THE LINE</a:t>
            </a:r>
            <a:endParaRPr sz="1100"/>
          </a:p>
        </p:txBody>
      </p:sp>
      <p:sp>
        <p:nvSpPr>
          <p:cNvPr id="406" name="Google Shape;406;p36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sz="1100"/>
          </a:p>
        </p:txBody>
      </p:sp>
      <p:sp>
        <p:nvSpPr>
          <p:cNvPr id="407" name="Google Shape;407;p36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408" name="Google Shape;408;p36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409" name="Google Shape;409;p36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How much AI is too much?</a:t>
            </a:r>
            <a:endParaRPr sz="1100"/>
          </a:p>
        </p:txBody>
      </p:sp>
      <p:sp>
        <p:nvSpPr>
          <p:cNvPr id="410" name="Google Shape;410;p36"/>
          <p:cNvSpPr txBox="1"/>
          <p:nvPr/>
        </p:nvSpPr>
        <p:spPr>
          <a:xfrm>
            <a:off x="548655" y="1268730"/>
            <a:ext cx="1371637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LEARNING</a:t>
            </a:r>
            <a:endParaRPr sz="1100"/>
          </a:p>
        </p:txBody>
      </p:sp>
      <p:sp>
        <p:nvSpPr>
          <p:cNvPr id="411" name="Google Shape;411;p36"/>
          <p:cNvSpPr txBox="1"/>
          <p:nvPr/>
        </p:nvSpPr>
        <p:spPr>
          <a:xfrm>
            <a:off x="7338256" y="1268730"/>
            <a:ext cx="1371637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BE3C3C"/>
                </a:solidFill>
                <a:latin typeface="Arial"/>
                <a:ea typeface="Arial"/>
                <a:cs typeface="Arial"/>
                <a:sym typeface="Arial"/>
              </a:rPr>
              <a:t>SUBMISSION</a:t>
            </a:r>
            <a:endParaRPr sz="1100"/>
          </a:p>
        </p:txBody>
      </p:sp>
      <p:cxnSp>
        <p:nvCxnSpPr>
          <p:cNvPr id="412" name="Google Shape;412;p36"/>
          <p:cNvCxnSpPr/>
          <p:nvPr/>
        </p:nvCxnSpPr>
        <p:spPr>
          <a:xfrm>
            <a:off x="685818" y="1748790"/>
            <a:ext cx="7544001" cy="0"/>
          </a:xfrm>
          <a:prstGeom prst="straightConnector1">
            <a:avLst/>
          </a:prstGeom>
          <a:noFill/>
          <a:ln cap="flat" cmpd="sng" w="25400">
            <a:solidFill>
              <a:srgbClr val="5B636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413" name="Google Shape;413;p36"/>
          <p:cNvSpPr/>
          <p:nvPr/>
        </p:nvSpPr>
        <p:spPr>
          <a:xfrm>
            <a:off x="822982" y="1591056"/>
            <a:ext cx="288044" cy="288036"/>
          </a:xfrm>
          <a:prstGeom prst="roundRect">
            <a:avLst>
              <a:gd fmla="val 16667" name="adj"/>
            </a:avLst>
          </a:prstGeom>
          <a:solidFill>
            <a:srgbClr val="2368B4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36"/>
          <p:cNvSpPr txBox="1"/>
          <p:nvPr/>
        </p:nvSpPr>
        <p:spPr>
          <a:xfrm>
            <a:off x="582946" y="2091690"/>
            <a:ext cx="788691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Explain code</a:t>
            </a:r>
            <a:endParaRPr sz="1100"/>
          </a:p>
        </p:txBody>
      </p:sp>
      <p:sp>
        <p:nvSpPr>
          <p:cNvPr id="415" name="Google Shape;415;p36"/>
          <p:cNvSpPr/>
          <p:nvPr/>
        </p:nvSpPr>
        <p:spPr>
          <a:xfrm>
            <a:off x="2057455" y="1591056"/>
            <a:ext cx="288044" cy="288036"/>
          </a:xfrm>
          <a:prstGeom prst="roundRect">
            <a:avLst>
              <a:gd fmla="val 16667" name="adj"/>
            </a:avLst>
          </a:prstGeom>
          <a:solidFill>
            <a:srgbClr val="2368B4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36"/>
          <p:cNvSpPr txBox="1"/>
          <p:nvPr/>
        </p:nvSpPr>
        <p:spPr>
          <a:xfrm>
            <a:off x="1817418" y="2091690"/>
            <a:ext cx="788691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Find docs</a:t>
            </a:r>
            <a:endParaRPr sz="1100"/>
          </a:p>
        </p:txBody>
      </p:sp>
      <p:sp>
        <p:nvSpPr>
          <p:cNvPr id="417" name="Google Shape;417;p36"/>
          <p:cNvSpPr/>
          <p:nvPr/>
        </p:nvSpPr>
        <p:spPr>
          <a:xfrm>
            <a:off x="3120473" y="1591056"/>
            <a:ext cx="288044" cy="288036"/>
          </a:xfrm>
          <a:prstGeom prst="roundRect">
            <a:avLst>
              <a:gd fmla="val 16667" name="adj"/>
            </a:avLst>
          </a:prstGeom>
          <a:solidFill>
            <a:srgbClr val="288B5F"/>
          </a:solidFill>
          <a:ln cap="flat" cmpd="sng" w="9525">
            <a:solidFill>
              <a:srgbClr val="288B5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36"/>
          <p:cNvSpPr txBox="1"/>
          <p:nvPr/>
        </p:nvSpPr>
        <p:spPr>
          <a:xfrm>
            <a:off x="2880437" y="2091690"/>
            <a:ext cx="788691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Brainstorm</a:t>
            </a:r>
            <a:endParaRPr sz="1100"/>
          </a:p>
        </p:txBody>
      </p:sp>
      <p:sp>
        <p:nvSpPr>
          <p:cNvPr id="419" name="Google Shape;419;p36"/>
          <p:cNvSpPr/>
          <p:nvPr/>
        </p:nvSpPr>
        <p:spPr>
          <a:xfrm>
            <a:off x="4320655" y="1591056"/>
            <a:ext cx="288044" cy="288036"/>
          </a:xfrm>
          <a:prstGeom prst="roundRect">
            <a:avLst>
              <a:gd fmla="val 16667" name="adj"/>
            </a:avLst>
          </a:prstGeom>
          <a:solidFill>
            <a:srgbClr val="288B5F"/>
          </a:solidFill>
          <a:ln cap="flat" cmpd="sng" w="9525">
            <a:solidFill>
              <a:srgbClr val="288B5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36"/>
          <p:cNvSpPr txBox="1"/>
          <p:nvPr/>
        </p:nvSpPr>
        <p:spPr>
          <a:xfrm>
            <a:off x="4080619" y="2091690"/>
            <a:ext cx="788691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Boilerplate</a:t>
            </a:r>
            <a:endParaRPr sz="1100"/>
          </a:p>
        </p:txBody>
      </p:sp>
      <p:sp>
        <p:nvSpPr>
          <p:cNvPr id="421" name="Google Shape;421;p36"/>
          <p:cNvSpPr/>
          <p:nvPr/>
        </p:nvSpPr>
        <p:spPr>
          <a:xfrm>
            <a:off x="5623709" y="1591056"/>
            <a:ext cx="288044" cy="288036"/>
          </a:xfrm>
          <a:prstGeom prst="roundRect">
            <a:avLst>
              <a:gd fmla="val 16667" name="adj"/>
            </a:avLst>
          </a:prstGeom>
          <a:solidFill>
            <a:srgbClr val="D07E22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36"/>
          <p:cNvSpPr txBox="1"/>
          <p:nvPr/>
        </p:nvSpPr>
        <p:spPr>
          <a:xfrm>
            <a:off x="5383674" y="2091690"/>
            <a:ext cx="788691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Whole feature</a:t>
            </a:r>
            <a:endParaRPr sz="1100"/>
          </a:p>
        </p:txBody>
      </p:sp>
      <p:sp>
        <p:nvSpPr>
          <p:cNvPr id="423" name="Google Shape;423;p36"/>
          <p:cNvSpPr/>
          <p:nvPr/>
        </p:nvSpPr>
        <p:spPr>
          <a:xfrm>
            <a:off x="7098219" y="1591056"/>
            <a:ext cx="288044" cy="288036"/>
          </a:xfrm>
          <a:prstGeom prst="roundRect">
            <a:avLst>
              <a:gd fmla="val 16667" name="adj"/>
            </a:avLst>
          </a:prstGeom>
          <a:solidFill>
            <a:srgbClr val="BE3C3C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36"/>
          <p:cNvSpPr txBox="1"/>
          <p:nvPr/>
        </p:nvSpPr>
        <p:spPr>
          <a:xfrm>
            <a:off x="6858183" y="2091690"/>
            <a:ext cx="788691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Complete PR</a:t>
            </a:r>
            <a:endParaRPr sz="1100"/>
          </a:p>
        </p:txBody>
      </p:sp>
      <p:sp>
        <p:nvSpPr>
          <p:cNvPr id="425" name="Google Shape;425;p36"/>
          <p:cNvSpPr/>
          <p:nvPr/>
        </p:nvSpPr>
        <p:spPr>
          <a:xfrm>
            <a:off x="1371637" y="3120390"/>
            <a:ext cx="6378110" cy="72009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36"/>
          <p:cNvSpPr txBox="1"/>
          <p:nvPr/>
        </p:nvSpPr>
        <p:spPr>
          <a:xfrm>
            <a:off x="1371637" y="3120390"/>
            <a:ext cx="6378110" cy="72009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Where would you draw the line?</a:t>
            </a:r>
            <a:endParaRPr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7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THE DEBATE</a:t>
            </a:r>
            <a:endParaRPr sz="1100"/>
          </a:p>
        </p:txBody>
      </p:sp>
      <p:sp>
        <p:nvSpPr>
          <p:cNvPr id="433" name="Google Shape;433;p37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sz="1100"/>
          </a:p>
        </p:txBody>
      </p:sp>
      <p:sp>
        <p:nvSpPr>
          <p:cNvPr id="434" name="Google Shape;434;p37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435" name="Google Shape;435;p37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436" name="Google Shape;436;p37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Should contributors disclose AI usage?</a:t>
            </a:r>
            <a:endParaRPr sz="1100"/>
          </a:p>
        </p:txBody>
      </p:sp>
      <p:sp>
        <p:nvSpPr>
          <p:cNvPr id="437" name="Google Shape;437;p37"/>
          <p:cNvSpPr/>
          <p:nvPr/>
        </p:nvSpPr>
        <p:spPr>
          <a:xfrm>
            <a:off x="514364" y="1371600"/>
            <a:ext cx="3943455" cy="260604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37"/>
          <p:cNvSpPr/>
          <p:nvPr/>
        </p:nvSpPr>
        <p:spPr>
          <a:xfrm>
            <a:off x="4697855" y="1371600"/>
            <a:ext cx="3943455" cy="260604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37"/>
          <p:cNvSpPr txBox="1"/>
          <p:nvPr/>
        </p:nvSpPr>
        <p:spPr>
          <a:xfrm>
            <a:off x="685818" y="1611630"/>
            <a:ext cx="3429091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 sz="1100"/>
          </a:p>
        </p:txBody>
      </p:sp>
      <p:sp>
        <p:nvSpPr>
          <p:cNvPr id="440" name="Google Shape;440;p37"/>
          <p:cNvSpPr txBox="1"/>
          <p:nvPr/>
        </p:nvSpPr>
        <p:spPr>
          <a:xfrm>
            <a:off x="4869310" y="1611630"/>
            <a:ext cx="3429091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D07E22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 sz="1100"/>
          </a:p>
        </p:txBody>
      </p:sp>
      <p:sp>
        <p:nvSpPr>
          <p:cNvPr id="441" name="Google Shape;441;p37"/>
          <p:cNvSpPr txBox="1"/>
          <p:nvPr/>
        </p:nvSpPr>
        <p:spPr>
          <a:xfrm>
            <a:off x="685818" y="2091690"/>
            <a:ext cx="336051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• Can build trust</a:t>
            </a:r>
            <a:br>
              <a:rPr b="0" i="0" lang="en" sz="1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• Gives reviewers context</a:t>
            </a:r>
            <a:br>
              <a:rPr b="0" i="0" lang="en" sz="1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• Useful when AI shapes a large part of the change</a:t>
            </a:r>
            <a:endParaRPr sz="1100"/>
          </a:p>
        </p:txBody>
      </p:sp>
      <p:sp>
        <p:nvSpPr>
          <p:cNvPr id="442" name="Google Shape;442;p37"/>
          <p:cNvSpPr txBox="1"/>
          <p:nvPr/>
        </p:nvSpPr>
        <p:spPr>
          <a:xfrm>
            <a:off x="4869310" y="2091690"/>
            <a:ext cx="336051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• Tool use can be routine</a:t>
            </a:r>
            <a:br>
              <a:rPr b="0" i="0" lang="en" sz="1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• Project rules differ</a:t>
            </a:r>
            <a:br>
              <a:rPr b="0" i="0" lang="en" sz="1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• Review should focus on the result too</a:t>
            </a:r>
            <a:endParaRPr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8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THE DEBATE</a:t>
            </a:r>
            <a:endParaRPr sz="1100"/>
          </a:p>
        </p:txBody>
      </p:sp>
      <p:sp>
        <p:nvSpPr>
          <p:cNvPr id="449" name="Google Shape;449;p38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sz="1100"/>
          </a:p>
        </p:txBody>
      </p:sp>
      <p:sp>
        <p:nvSpPr>
          <p:cNvPr id="450" name="Google Shape;450;p38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451" name="Google Shape;451;p38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452" name="Google Shape;452;p38"/>
          <p:cNvSpPr txBox="1"/>
          <p:nvPr/>
        </p:nvSpPr>
        <p:spPr>
          <a:xfrm>
            <a:off x="480073" y="754380"/>
            <a:ext cx="8161238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IF AI WROTE IT</a:t>
            </a:r>
            <a:endParaRPr sz="1100"/>
          </a:p>
        </p:txBody>
      </p:sp>
      <p:sp>
        <p:nvSpPr>
          <p:cNvPr id="453" name="Google Shape;453;p38"/>
          <p:cNvSpPr txBox="1"/>
          <p:nvPr/>
        </p:nvSpPr>
        <p:spPr>
          <a:xfrm>
            <a:off x="480073" y="1131570"/>
            <a:ext cx="816123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Who owns it?</a:t>
            </a:r>
            <a:endParaRPr sz="1100"/>
          </a:p>
        </p:txBody>
      </p:sp>
      <p:sp>
        <p:nvSpPr>
          <p:cNvPr id="454" name="Google Shape;454;p38"/>
          <p:cNvSpPr/>
          <p:nvPr/>
        </p:nvSpPr>
        <p:spPr>
          <a:xfrm>
            <a:off x="3017600" y="2057400"/>
            <a:ext cx="3086182" cy="754380"/>
          </a:xfrm>
          <a:prstGeom prst="roundRect">
            <a:avLst>
              <a:gd fmla="val 16667" name="adj"/>
            </a:avLst>
          </a:prstGeom>
          <a:solidFill>
            <a:srgbClr val="1C1F24"/>
          </a:solidFill>
          <a:ln cap="flat" cmpd="sng" w="9525">
            <a:solidFill>
              <a:srgbClr val="1C1F2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38"/>
          <p:cNvSpPr txBox="1"/>
          <p:nvPr/>
        </p:nvSpPr>
        <p:spPr>
          <a:xfrm>
            <a:off x="3017600" y="2057400"/>
            <a:ext cx="3086182" cy="75438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CONTRIBUTOR</a:t>
            </a:r>
            <a:endParaRPr sz="1100"/>
          </a:p>
        </p:txBody>
      </p:sp>
      <p:sp>
        <p:nvSpPr>
          <p:cNvPr id="456" name="Google Shape;456;p38"/>
          <p:cNvSpPr txBox="1"/>
          <p:nvPr/>
        </p:nvSpPr>
        <p:spPr>
          <a:xfrm>
            <a:off x="754400" y="3120390"/>
            <a:ext cx="7612583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AI may generate the code.</a:t>
            </a:r>
            <a:br>
              <a:rPr b="0" i="0" lang="en" sz="14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4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The PR still has your name.</a:t>
            </a:r>
            <a:endParaRPr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9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BETTER WORKFLOW</a:t>
            </a:r>
            <a:endParaRPr sz="1100"/>
          </a:p>
        </p:txBody>
      </p:sp>
      <p:sp>
        <p:nvSpPr>
          <p:cNvPr id="463" name="Google Shape;463;p39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 sz="1100"/>
          </a:p>
        </p:txBody>
      </p:sp>
      <p:sp>
        <p:nvSpPr>
          <p:cNvPr id="464" name="Google Shape;464;p39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~3 min</a:t>
            </a:r>
            <a:endParaRPr sz="1100"/>
          </a:p>
        </p:txBody>
      </p:sp>
      <p:cxnSp>
        <p:nvCxnSpPr>
          <p:cNvPr id="465" name="Google Shape;465;p39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466" name="Google Shape;466;p39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Use AI. Don't outsource your thinking.</a:t>
            </a:r>
            <a:endParaRPr sz="1100"/>
          </a:p>
        </p:txBody>
      </p:sp>
      <p:sp>
        <p:nvSpPr>
          <p:cNvPr id="467" name="Google Shape;467;p39"/>
          <p:cNvSpPr/>
          <p:nvPr/>
        </p:nvSpPr>
        <p:spPr>
          <a:xfrm>
            <a:off x="514364" y="1337310"/>
            <a:ext cx="1817418" cy="69951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39"/>
          <p:cNvSpPr txBox="1"/>
          <p:nvPr/>
        </p:nvSpPr>
        <p:spPr>
          <a:xfrm>
            <a:off x="596662" y="1419605"/>
            <a:ext cx="27432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100"/>
          </a:p>
        </p:txBody>
      </p:sp>
      <p:sp>
        <p:nvSpPr>
          <p:cNvPr id="469" name="Google Shape;469;p39"/>
          <p:cNvSpPr txBox="1"/>
          <p:nvPr/>
        </p:nvSpPr>
        <p:spPr>
          <a:xfrm>
            <a:off x="596662" y="1625346"/>
            <a:ext cx="164596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Understand issue</a:t>
            </a:r>
            <a:endParaRPr sz="1100"/>
          </a:p>
        </p:txBody>
      </p:sp>
      <p:sp>
        <p:nvSpPr>
          <p:cNvPr id="470" name="Google Shape;470;p39"/>
          <p:cNvSpPr/>
          <p:nvPr/>
        </p:nvSpPr>
        <p:spPr>
          <a:xfrm>
            <a:off x="2626684" y="1337310"/>
            <a:ext cx="1817418" cy="69951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288B5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39"/>
          <p:cNvSpPr txBox="1"/>
          <p:nvPr/>
        </p:nvSpPr>
        <p:spPr>
          <a:xfrm>
            <a:off x="2708982" y="1419605"/>
            <a:ext cx="27432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288B5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100"/>
          </a:p>
        </p:txBody>
      </p:sp>
      <p:sp>
        <p:nvSpPr>
          <p:cNvPr id="472" name="Google Shape;472;p39"/>
          <p:cNvSpPr txBox="1"/>
          <p:nvPr/>
        </p:nvSpPr>
        <p:spPr>
          <a:xfrm>
            <a:off x="2708982" y="1625346"/>
            <a:ext cx="164596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Explore codebase</a:t>
            </a:r>
            <a:endParaRPr sz="1100"/>
          </a:p>
        </p:txBody>
      </p:sp>
      <p:sp>
        <p:nvSpPr>
          <p:cNvPr id="473" name="Google Shape;473;p39"/>
          <p:cNvSpPr/>
          <p:nvPr/>
        </p:nvSpPr>
        <p:spPr>
          <a:xfrm>
            <a:off x="4739004" y="1337310"/>
            <a:ext cx="1817418" cy="69951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39"/>
          <p:cNvSpPr txBox="1"/>
          <p:nvPr/>
        </p:nvSpPr>
        <p:spPr>
          <a:xfrm>
            <a:off x="4821303" y="1419605"/>
            <a:ext cx="27432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07E2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100"/>
          </a:p>
        </p:txBody>
      </p:sp>
      <p:sp>
        <p:nvSpPr>
          <p:cNvPr id="475" name="Google Shape;475;p39"/>
          <p:cNvSpPr txBox="1"/>
          <p:nvPr/>
        </p:nvSpPr>
        <p:spPr>
          <a:xfrm>
            <a:off x="4821303" y="1625346"/>
            <a:ext cx="164596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Use AI to learn</a:t>
            </a:r>
            <a:endParaRPr sz="1100"/>
          </a:p>
        </p:txBody>
      </p:sp>
      <p:sp>
        <p:nvSpPr>
          <p:cNvPr id="476" name="Google Shape;476;p39"/>
          <p:cNvSpPr/>
          <p:nvPr/>
        </p:nvSpPr>
        <p:spPr>
          <a:xfrm>
            <a:off x="6851325" y="1337310"/>
            <a:ext cx="1817418" cy="69951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1C1F2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39"/>
          <p:cNvSpPr txBox="1"/>
          <p:nvPr/>
        </p:nvSpPr>
        <p:spPr>
          <a:xfrm>
            <a:off x="6933623" y="1419605"/>
            <a:ext cx="27432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100"/>
          </a:p>
        </p:txBody>
      </p:sp>
      <p:sp>
        <p:nvSpPr>
          <p:cNvPr id="478" name="Google Shape;478;p39"/>
          <p:cNvSpPr txBox="1"/>
          <p:nvPr/>
        </p:nvSpPr>
        <p:spPr>
          <a:xfrm>
            <a:off x="6933623" y="1625346"/>
            <a:ext cx="164596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Implement</a:t>
            </a:r>
            <a:endParaRPr sz="1100"/>
          </a:p>
        </p:txBody>
      </p:sp>
      <p:sp>
        <p:nvSpPr>
          <p:cNvPr id="479" name="Google Shape;479;p39"/>
          <p:cNvSpPr/>
          <p:nvPr/>
        </p:nvSpPr>
        <p:spPr>
          <a:xfrm>
            <a:off x="514364" y="2448306"/>
            <a:ext cx="1817418" cy="69951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39"/>
          <p:cNvSpPr txBox="1"/>
          <p:nvPr/>
        </p:nvSpPr>
        <p:spPr>
          <a:xfrm>
            <a:off x="596662" y="2530602"/>
            <a:ext cx="27432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100"/>
          </a:p>
        </p:txBody>
      </p:sp>
      <p:sp>
        <p:nvSpPr>
          <p:cNvPr id="481" name="Google Shape;481;p39"/>
          <p:cNvSpPr txBox="1"/>
          <p:nvPr/>
        </p:nvSpPr>
        <p:spPr>
          <a:xfrm>
            <a:off x="596662" y="2736342"/>
            <a:ext cx="164596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Review generated code</a:t>
            </a:r>
            <a:endParaRPr sz="1100"/>
          </a:p>
        </p:txBody>
      </p:sp>
      <p:sp>
        <p:nvSpPr>
          <p:cNvPr id="482" name="Google Shape;482;p39"/>
          <p:cNvSpPr/>
          <p:nvPr/>
        </p:nvSpPr>
        <p:spPr>
          <a:xfrm>
            <a:off x="2626684" y="2448306"/>
            <a:ext cx="1817418" cy="69951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288B5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39"/>
          <p:cNvSpPr txBox="1"/>
          <p:nvPr/>
        </p:nvSpPr>
        <p:spPr>
          <a:xfrm>
            <a:off x="2708982" y="2530602"/>
            <a:ext cx="27432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288B5F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100"/>
          </a:p>
        </p:txBody>
      </p:sp>
      <p:sp>
        <p:nvSpPr>
          <p:cNvPr id="484" name="Google Shape;484;p39"/>
          <p:cNvSpPr txBox="1"/>
          <p:nvPr/>
        </p:nvSpPr>
        <p:spPr>
          <a:xfrm>
            <a:off x="2708982" y="2736342"/>
            <a:ext cx="164596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Test</a:t>
            </a:r>
            <a:endParaRPr sz="1100"/>
          </a:p>
        </p:txBody>
      </p:sp>
      <p:sp>
        <p:nvSpPr>
          <p:cNvPr id="485" name="Google Shape;485;p39"/>
          <p:cNvSpPr/>
          <p:nvPr/>
        </p:nvSpPr>
        <p:spPr>
          <a:xfrm>
            <a:off x="4739004" y="2448306"/>
            <a:ext cx="1817418" cy="69951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39"/>
          <p:cNvSpPr txBox="1"/>
          <p:nvPr/>
        </p:nvSpPr>
        <p:spPr>
          <a:xfrm>
            <a:off x="4821303" y="2530602"/>
            <a:ext cx="27432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07E2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100"/>
          </a:p>
        </p:txBody>
      </p:sp>
      <p:sp>
        <p:nvSpPr>
          <p:cNvPr id="487" name="Google Shape;487;p39"/>
          <p:cNvSpPr txBox="1"/>
          <p:nvPr/>
        </p:nvSpPr>
        <p:spPr>
          <a:xfrm>
            <a:off x="4821303" y="2736342"/>
            <a:ext cx="164596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Explain the change</a:t>
            </a:r>
            <a:endParaRPr sz="1100"/>
          </a:p>
        </p:txBody>
      </p:sp>
      <p:sp>
        <p:nvSpPr>
          <p:cNvPr id="488" name="Google Shape;488;p39"/>
          <p:cNvSpPr/>
          <p:nvPr/>
        </p:nvSpPr>
        <p:spPr>
          <a:xfrm>
            <a:off x="6851325" y="2448306"/>
            <a:ext cx="1817418" cy="69951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1C1F2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39"/>
          <p:cNvSpPr txBox="1"/>
          <p:nvPr/>
        </p:nvSpPr>
        <p:spPr>
          <a:xfrm>
            <a:off x="6933623" y="2530602"/>
            <a:ext cx="274327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100"/>
          </a:p>
        </p:txBody>
      </p:sp>
      <p:sp>
        <p:nvSpPr>
          <p:cNvPr id="490" name="Google Shape;490;p39"/>
          <p:cNvSpPr txBox="1"/>
          <p:nvPr/>
        </p:nvSpPr>
        <p:spPr>
          <a:xfrm>
            <a:off x="6933623" y="2736342"/>
            <a:ext cx="164596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Open PR</a:t>
            </a:r>
            <a:endParaRPr sz="1100"/>
          </a:p>
        </p:txBody>
      </p:sp>
      <p:sp>
        <p:nvSpPr>
          <p:cNvPr id="491" name="Google Shape;491;p39"/>
          <p:cNvSpPr txBox="1"/>
          <p:nvPr/>
        </p:nvSpPr>
        <p:spPr>
          <a:xfrm>
            <a:off x="617236" y="3874770"/>
            <a:ext cx="7818328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The key step is review.</a:t>
            </a:r>
            <a:endParaRPr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0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BETTER WORKFLOW</a:t>
            </a:r>
            <a:endParaRPr sz="1100"/>
          </a:p>
        </p:txBody>
      </p:sp>
      <p:sp>
        <p:nvSpPr>
          <p:cNvPr id="498" name="Google Shape;498;p40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sz="1100"/>
          </a:p>
        </p:txBody>
      </p:sp>
      <p:sp>
        <p:nvSpPr>
          <p:cNvPr id="499" name="Google Shape;499;p40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500" name="Google Shape;500;p40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501" name="Google Shape;501;p40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Good prompts help you understand</a:t>
            </a:r>
            <a:endParaRPr sz="1100"/>
          </a:p>
        </p:txBody>
      </p:sp>
      <p:sp>
        <p:nvSpPr>
          <p:cNvPr id="502" name="Google Shape;502;p40"/>
          <p:cNvSpPr/>
          <p:nvPr/>
        </p:nvSpPr>
        <p:spPr>
          <a:xfrm>
            <a:off x="582946" y="1303020"/>
            <a:ext cx="7955492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40"/>
          <p:cNvSpPr txBox="1"/>
          <p:nvPr/>
        </p:nvSpPr>
        <p:spPr>
          <a:xfrm>
            <a:off x="754400" y="1303020"/>
            <a:ext cx="7544001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“Explain how this module works.”</a:t>
            </a:r>
            <a:endParaRPr sz="1100"/>
          </a:p>
        </p:txBody>
      </p:sp>
      <p:sp>
        <p:nvSpPr>
          <p:cNvPr id="504" name="Google Shape;504;p40"/>
          <p:cNvSpPr/>
          <p:nvPr/>
        </p:nvSpPr>
        <p:spPr>
          <a:xfrm>
            <a:off x="582946" y="1865376"/>
            <a:ext cx="7955492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40"/>
          <p:cNvSpPr txBox="1"/>
          <p:nvPr/>
        </p:nvSpPr>
        <p:spPr>
          <a:xfrm>
            <a:off x="754400" y="1865376"/>
            <a:ext cx="7544001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“What does this function do?”</a:t>
            </a:r>
            <a:endParaRPr sz="1100"/>
          </a:p>
        </p:txBody>
      </p:sp>
      <p:sp>
        <p:nvSpPr>
          <p:cNvPr id="506" name="Google Shape;506;p40"/>
          <p:cNvSpPr/>
          <p:nvPr/>
        </p:nvSpPr>
        <p:spPr>
          <a:xfrm>
            <a:off x="582946" y="2427732"/>
            <a:ext cx="7955492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40"/>
          <p:cNvSpPr txBox="1"/>
          <p:nvPr/>
        </p:nvSpPr>
        <p:spPr>
          <a:xfrm>
            <a:off x="754400" y="2427732"/>
            <a:ext cx="7544001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“What pattern does this project already use?”</a:t>
            </a:r>
            <a:endParaRPr sz="1100"/>
          </a:p>
        </p:txBody>
      </p:sp>
      <p:sp>
        <p:nvSpPr>
          <p:cNvPr id="508" name="Google Shape;508;p40"/>
          <p:cNvSpPr/>
          <p:nvPr/>
        </p:nvSpPr>
        <p:spPr>
          <a:xfrm>
            <a:off x="582946" y="2990087"/>
            <a:ext cx="7955492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40"/>
          <p:cNvSpPr txBox="1"/>
          <p:nvPr/>
        </p:nvSpPr>
        <p:spPr>
          <a:xfrm>
            <a:off x="754400" y="2990087"/>
            <a:ext cx="7544001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“What should I understand before changing this?”</a:t>
            </a:r>
            <a:endParaRPr sz="1100"/>
          </a:p>
        </p:txBody>
      </p:sp>
      <p:sp>
        <p:nvSpPr>
          <p:cNvPr id="510" name="Google Shape;510;p40"/>
          <p:cNvSpPr/>
          <p:nvPr/>
        </p:nvSpPr>
        <p:spPr>
          <a:xfrm>
            <a:off x="582946" y="3552444"/>
            <a:ext cx="7955492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40"/>
          <p:cNvSpPr txBox="1"/>
          <p:nvPr/>
        </p:nvSpPr>
        <p:spPr>
          <a:xfrm>
            <a:off x="754400" y="3552444"/>
            <a:ext cx="7544001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“What edge cases should I test?”</a:t>
            </a:r>
            <a:endParaRPr sz="1100"/>
          </a:p>
        </p:txBody>
      </p:sp>
      <p:sp>
        <p:nvSpPr>
          <p:cNvPr id="512" name="Google Shape;512;p40"/>
          <p:cNvSpPr/>
          <p:nvPr/>
        </p:nvSpPr>
        <p:spPr>
          <a:xfrm>
            <a:off x="2811854" y="4217670"/>
            <a:ext cx="3531964" cy="274320"/>
          </a:xfrm>
          <a:prstGeom prst="roundRect">
            <a:avLst>
              <a:gd fmla="val 16667" name="adj"/>
            </a:avLst>
          </a:prstGeom>
          <a:solidFill>
            <a:srgbClr val="288B5F"/>
          </a:solidFill>
          <a:ln cap="flat" cmpd="sng" w="9525">
            <a:solidFill>
              <a:srgbClr val="288B5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40"/>
          <p:cNvSpPr txBox="1"/>
          <p:nvPr/>
        </p:nvSpPr>
        <p:spPr>
          <a:xfrm>
            <a:off x="2811854" y="4217670"/>
            <a:ext cx="35319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USE AI TO INCREASE UNDERSTANDING</a:t>
            </a:r>
            <a:endParaRPr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1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BETTER WORKFLOW</a:t>
            </a:r>
            <a:endParaRPr sz="1100"/>
          </a:p>
        </p:txBody>
      </p:sp>
      <p:sp>
        <p:nvSpPr>
          <p:cNvPr id="520" name="Google Shape;520;p41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 sz="1100"/>
          </a:p>
        </p:txBody>
      </p:sp>
      <p:sp>
        <p:nvSpPr>
          <p:cNvPr id="521" name="Google Shape;521;p41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522" name="Google Shape;522;p41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523" name="Google Shape;523;p41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The risky workflow</a:t>
            </a:r>
            <a:endParaRPr sz="1100"/>
          </a:p>
        </p:txBody>
      </p:sp>
      <p:sp>
        <p:nvSpPr>
          <p:cNvPr id="524" name="Google Shape;524;p41"/>
          <p:cNvSpPr/>
          <p:nvPr/>
        </p:nvSpPr>
        <p:spPr>
          <a:xfrm>
            <a:off x="582946" y="1337310"/>
            <a:ext cx="4320655" cy="39776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41"/>
          <p:cNvSpPr txBox="1"/>
          <p:nvPr/>
        </p:nvSpPr>
        <p:spPr>
          <a:xfrm>
            <a:off x="754400" y="1337310"/>
            <a:ext cx="3977746" cy="39776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“Implement this entire issue.”</a:t>
            </a:r>
            <a:endParaRPr sz="1100"/>
          </a:p>
        </p:txBody>
      </p:sp>
      <p:sp>
        <p:nvSpPr>
          <p:cNvPr id="526" name="Google Shape;526;p41"/>
          <p:cNvSpPr/>
          <p:nvPr/>
        </p:nvSpPr>
        <p:spPr>
          <a:xfrm>
            <a:off x="582946" y="1831086"/>
            <a:ext cx="4320655" cy="39776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41"/>
          <p:cNvSpPr txBox="1"/>
          <p:nvPr/>
        </p:nvSpPr>
        <p:spPr>
          <a:xfrm>
            <a:off x="754400" y="1831086"/>
            <a:ext cx="3977746" cy="39776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“Fix everything.”</a:t>
            </a:r>
            <a:endParaRPr sz="1100"/>
          </a:p>
        </p:txBody>
      </p:sp>
      <p:sp>
        <p:nvSpPr>
          <p:cNvPr id="528" name="Google Shape;528;p41"/>
          <p:cNvSpPr/>
          <p:nvPr/>
        </p:nvSpPr>
        <p:spPr>
          <a:xfrm>
            <a:off x="582946" y="2324861"/>
            <a:ext cx="4320655" cy="39776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41"/>
          <p:cNvSpPr txBox="1"/>
          <p:nvPr/>
        </p:nvSpPr>
        <p:spPr>
          <a:xfrm>
            <a:off x="754400" y="2324861"/>
            <a:ext cx="3977746" cy="39776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“Create the complete PR.”</a:t>
            </a:r>
            <a:endParaRPr sz="1100"/>
          </a:p>
        </p:txBody>
      </p:sp>
      <p:sp>
        <p:nvSpPr>
          <p:cNvPr id="530" name="Google Shape;530;p41"/>
          <p:cNvSpPr/>
          <p:nvPr/>
        </p:nvSpPr>
        <p:spPr>
          <a:xfrm>
            <a:off x="582946" y="2818638"/>
            <a:ext cx="4320655" cy="39776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41"/>
          <p:cNvSpPr txBox="1"/>
          <p:nvPr/>
        </p:nvSpPr>
        <p:spPr>
          <a:xfrm>
            <a:off x="754400" y="2818638"/>
            <a:ext cx="3977746" cy="39776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“Write all tests.”</a:t>
            </a:r>
            <a:endParaRPr sz="1100"/>
          </a:p>
        </p:txBody>
      </p:sp>
      <p:sp>
        <p:nvSpPr>
          <p:cNvPr id="532" name="Google Shape;532;p41"/>
          <p:cNvSpPr/>
          <p:nvPr/>
        </p:nvSpPr>
        <p:spPr>
          <a:xfrm>
            <a:off x="5486546" y="1371600"/>
            <a:ext cx="2674691" cy="49377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1"/>
          <p:cNvSpPr txBox="1"/>
          <p:nvPr/>
        </p:nvSpPr>
        <p:spPr>
          <a:xfrm>
            <a:off x="5486546" y="1371600"/>
            <a:ext cx="2674691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GENERATE</a:t>
            </a:r>
            <a:endParaRPr sz="1100"/>
          </a:p>
        </p:txBody>
      </p:sp>
      <p:sp>
        <p:nvSpPr>
          <p:cNvPr id="534" name="Google Shape;534;p41"/>
          <p:cNvSpPr/>
          <p:nvPr/>
        </p:nvSpPr>
        <p:spPr>
          <a:xfrm>
            <a:off x="5486546" y="2057400"/>
            <a:ext cx="2674691" cy="49377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41"/>
          <p:cNvSpPr txBox="1"/>
          <p:nvPr/>
        </p:nvSpPr>
        <p:spPr>
          <a:xfrm>
            <a:off x="5486546" y="2057400"/>
            <a:ext cx="2674691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COPY</a:t>
            </a:r>
            <a:endParaRPr sz="1100"/>
          </a:p>
        </p:txBody>
      </p:sp>
      <p:sp>
        <p:nvSpPr>
          <p:cNvPr id="536" name="Google Shape;536;p41"/>
          <p:cNvSpPr/>
          <p:nvPr/>
        </p:nvSpPr>
        <p:spPr>
          <a:xfrm>
            <a:off x="5486546" y="2743200"/>
            <a:ext cx="2674691" cy="49377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41"/>
          <p:cNvSpPr txBox="1"/>
          <p:nvPr/>
        </p:nvSpPr>
        <p:spPr>
          <a:xfrm>
            <a:off x="5486546" y="2743200"/>
            <a:ext cx="2674691" cy="493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SUBMIT</a:t>
            </a:r>
            <a:endParaRPr sz="1100"/>
          </a:p>
        </p:txBody>
      </p:sp>
      <p:sp>
        <p:nvSpPr>
          <p:cNvPr id="538" name="Google Shape;538;p41"/>
          <p:cNvSpPr txBox="1"/>
          <p:nvPr/>
        </p:nvSpPr>
        <p:spPr>
          <a:xfrm>
            <a:off x="5280801" y="3669030"/>
            <a:ext cx="3086182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BE3C3C"/>
                </a:solidFill>
                <a:latin typeface="Arial"/>
                <a:ea typeface="Arial"/>
                <a:cs typeface="Arial"/>
                <a:sym typeface="Arial"/>
              </a:rPr>
              <a:t>Can you explain what you just submitted?</a:t>
            </a:r>
            <a:endParaRPr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2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SELF-CHECK</a:t>
            </a:r>
            <a:endParaRPr sz="1100"/>
          </a:p>
        </p:txBody>
      </p:sp>
      <p:sp>
        <p:nvSpPr>
          <p:cNvPr id="545" name="Google Shape;545;p42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 sz="1100"/>
          </a:p>
        </p:txBody>
      </p:sp>
      <p:sp>
        <p:nvSpPr>
          <p:cNvPr id="546" name="Google Shape;546;p42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547" name="Google Shape;547;p42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548" name="Google Shape;548;p42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Before you open the PR</a:t>
            </a:r>
            <a:endParaRPr sz="1100"/>
          </a:p>
        </p:txBody>
      </p:sp>
      <p:sp>
        <p:nvSpPr>
          <p:cNvPr id="549" name="Google Shape;549;p42"/>
          <p:cNvSpPr txBox="1"/>
          <p:nvPr/>
        </p:nvSpPr>
        <p:spPr>
          <a:xfrm>
            <a:off x="617236" y="1337310"/>
            <a:ext cx="28804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□</a:t>
            </a:r>
            <a:endParaRPr sz="1100"/>
          </a:p>
        </p:txBody>
      </p:sp>
      <p:sp>
        <p:nvSpPr>
          <p:cNvPr id="550" name="Google Shape;550;p42"/>
          <p:cNvSpPr txBox="1"/>
          <p:nvPr/>
        </p:nvSpPr>
        <p:spPr>
          <a:xfrm>
            <a:off x="994437" y="1337310"/>
            <a:ext cx="3497673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Do I understand the change?</a:t>
            </a:r>
            <a:endParaRPr sz="1100"/>
          </a:p>
        </p:txBody>
      </p:sp>
      <p:sp>
        <p:nvSpPr>
          <p:cNvPr id="551" name="Google Shape;551;p42"/>
          <p:cNvSpPr txBox="1"/>
          <p:nvPr/>
        </p:nvSpPr>
        <p:spPr>
          <a:xfrm>
            <a:off x="4732146" y="1337310"/>
            <a:ext cx="28804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□</a:t>
            </a:r>
            <a:endParaRPr sz="1100"/>
          </a:p>
        </p:txBody>
      </p:sp>
      <p:sp>
        <p:nvSpPr>
          <p:cNvPr id="552" name="Google Shape;552;p42"/>
          <p:cNvSpPr txBox="1"/>
          <p:nvPr/>
        </p:nvSpPr>
        <p:spPr>
          <a:xfrm>
            <a:off x="5109346" y="1337310"/>
            <a:ext cx="3497673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Can I explain why I chose this approach?</a:t>
            </a:r>
            <a:endParaRPr sz="1100"/>
          </a:p>
        </p:txBody>
      </p:sp>
      <p:sp>
        <p:nvSpPr>
          <p:cNvPr id="553" name="Google Shape;553;p42"/>
          <p:cNvSpPr txBox="1"/>
          <p:nvPr/>
        </p:nvSpPr>
        <p:spPr>
          <a:xfrm>
            <a:off x="617236" y="2105406"/>
            <a:ext cx="28804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□</a:t>
            </a:r>
            <a:endParaRPr sz="1100"/>
          </a:p>
        </p:txBody>
      </p:sp>
      <p:sp>
        <p:nvSpPr>
          <p:cNvPr id="554" name="Google Shape;554;p42"/>
          <p:cNvSpPr txBox="1"/>
          <p:nvPr/>
        </p:nvSpPr>
        <p:spPr>
          <a:xfrm>
            <a:off x="994437" y="2105406"/>
            <a:ext cx="3497673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Does it match the project's patterns?</a:t>
            </a:r>
            <a:endParaRPr sz="1100"/>
          </a:p>
        </p:txBody>
      </p:sp>
      <p:sp>
        <p:nvSpPr>
          <p:cNvPr id="555" name="Google Shape;555;p42"/>
          <p:cNvSpPr txBox="1"/>
          <p:nvPr/>
        </p:nvSpPr>
        <p:spPr>
          <a:xfrm>
            <a:off x="4732146" y="2105406"/>
            <a:ext cx="28804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□</a:t>
            </a:r>
            <a:endParaRPr sz="1100"/>
          </a:p>
        </p:txBody>
      </p:sp>
      <p:sp>
        <p:nvSpPr>
          <p:cNvPr id="556" name="Google Shape;556;p42"/>
          <p:cNvSpPr txBox="1"/>
          <p:nvPr/>
        </p:nvSpPr>
        <p:spPr>
          <a:xfrm>
            <a:off x="5109346" y="2105406"/>
            <a:ext cx="3497673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Did I test the important cases?</a:t>
            </a:r>
            <a:endParaRPr sz="1100"/>
          </a:p>
        </p:txBody>
      </p:sp>
      <p:sp>
        <p:nvSpPr>
          <p:cNvPr id="557" name="Google Shape;557;p42"/>
          <p:cNvSpPr txBox="1"/>
          <p:nvPr/>
        </p:nvSpPr>
        <p:spPr>
          <a:xfrm>
            <a:off x="617236" y="2873502"/>
            <a:ext cx="28804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□</a:t>
            </a:r>
            <a:endParaRPr sz="1100"/>
          </a:p>
        </p:txBody>
      </p:sp>
      <p:sp>
        <p:nvSpPr>
          <p:cNvPr id="558" name="Google Shape;558;p42"/>
          <p:cNvSpPr txBox="1"/>
          <p:nvPr/>
        </p:nvSpPr>
        <p:spPr>
          <a:xfrm>
            <a:off x="994437" y="2873502"/>
            <a:ext cx="3497673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Did I review the AI-generated code?</a:t>
            </a:r>
            <a:endParaRPr sz="1100"/>
          </a:p>
        </p:txBody>
      </p:sp>
      <p:sp>
        <p:nvSpPr>
          <p:cNvPr id="559" name="Google Shape;559;p42"/>
          <p:cNvSpPr txBox="1"/>
          <p:nvPr/>
        </p:nvSpPr>
        <p:spPr>
          <a:xfrm>
            <a:off x="4732146" y="2873502"/>
            <a:ext cx="288044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□</a:t>
            </a:r>
            <a:endParaRPr sz="1100"/>
          </a:p>
        </p:txBody>
      </p:sp>
      <p:sp>
        <p:nvSpPr>
          <p:cNvPr id="560" name="Google Shape;560;p42"/>
          <p:cNvSpPr txBox="1"/>
          <p:nvPr/>
        </p:nvSpPr>
        <p:spPr>
          <a:xfrm>
            <a:off x="5109346" y="2873502"/>
            <a:ext cx="3497673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Can I defend this PR in review?</a:t>
            </a:r>
            <a:endParaRPr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43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SELF-CHECK</a:t>
            </a:r>
            <a:endParaRPr sz="1100"/>
          </a:p>
        </p:txBody>
      </p:sp>
      <p:sp>
        <p:nvSpPr>
          <p:cNvPr id="567" name="Google Shape;567;p43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 sz="1100"/>
          </a:p>
        </p:txBody>
      </p:sp>
      <p:sp>
        <p:nvSpPr>
          <p:cNvPr id="568" name="Google Shape;568;p43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569" name="Google Shape;569;p43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570" name="Google Shape;570;p43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Explain your PR in 30 seconds.</a:t>
            </a:r>
            <a:endParaRPr sz="1100"/>
          </a:p>
        </p:txBody>
      </p:sp>
      <p:sp>
        <p:nvSpPr>
          <p:cNvPr id="571" name="Google Shape;571;p43"/>
          <p:cNvSpPr txBox="1"/>
          <p:nvPr/>
        </p:nvSpPr>
        <p:spPr>
          <a:xfrm>
            <a:off x="480073" y="925830"/>
            <a:ext cx="8161238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THE 30-SECOND TEST</a:t>
            </a:r>
            <a:endParaRPr sz="1100"/>
          </a:p>
        </p:txBody>
      </p:sp>
      <p:sp>
        <p:nvSpPr>
          <p:cNvPr id="572" name="Google Shape;572;p43"/>
          <p:cNvSpPr/>
          <p:nvPr/>
        </p:nvSpPr>
        <p:spPr>
          <a:xfrm>
            <a:off x="1371637" y="2057400"/>
            <a:ext cx="6378110" cy="89154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43"/>
          <p:cNvSpPr txBox="1"/>
          <p:nvPr/>
        </p:nvSpPr>
        <p:spPr>
          <a:xfrm>
            <a:off x="1371637" y="2057400"/>
            <a:ext cx="6378110" cy="89154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“What did you change — and why?”</a:t>
            </a:r>
            <a:endParaRPr sz="1100"/>
          </a:p>
        </p:txBody>
      </p:sp>
      <p:sp>
        <p:nvSpPr>
          <p:cNvPr id="574" name="Google Shape;574;p43"/>
          <p:cNvSpPr txBox="1"/>
          <p:nvPr/>
        </p:nvSpPr>
        <p:spPr>
          <a:xfrm>
            <a:off x="685818" y="3429000"/>
            <a:ext cx="7749747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D07E22"/>
                </a:solidFill>
                <a:latin typeface="Arial"/>
                <a:ea typeface="Arial"/>
                <a:cs typeface="Arial"/>
                <a:sym typeface="Arial"/>
              </a:rPr>
              <a:t>Can you answer without opening ChatGPT?</a:t>
            </a:r>
            <a:endParaRPr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OPENING</a:t>
            </a:r>
            <a:endParaRPr sz="1100"/>
          </a:p>
        </p:txBody>
      </p:sp>
      <p:sp>
        <p:nvSpPr>
          <p:cNvPr id="150" name="Google Shape;150;p26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100"/>
          </a:p>
        </p:txBody>
      </p:sp>
      <p:cxnSp>
        <p:nvCxnSpPr>
          <p:cNvPr id="151" name="Google Shape;151;p26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152" name="Google Shape;152;p26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Do you use AI while contributing to open source?</a:t>
            </a:r>
            <a:endParaRPr sz="1100"/>
          </a:p>
        </p:txBody>
      </p:sp>
      <p:sp>
        <p:nvSpPr>
          <p:cNvPr id="153" name="Google Shape;153;p26"/>
          <p:cNvSpPr txBox="1"/>
          <p:nvPr/>
        </p:nvSpPr>
        <p:spPr>
          <a:xfrm>
            <a:off x="480073" y="1371600"/>
            <a:ext cx="8161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RAISE YOUR HAND</a:t>
            </a:r>
            <a:endParaRPr sz="1100"/>
          </a:p>
        </p:txBody>
      </p:sp>
      <p:sp>
        <p:nvSpPr>
          <p:cNvPr id="154" name="Google Shape;154;p26"/>
          <p:cNvSpPr/>
          <p:nvPr/>
        </p:nvSpPr>
        <p:spPr>
          <a:xfrm>
            <a:off x="514364" y="1988820"/>
            <a:ext cx="1865400" cy="857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5B636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6"/>
          <p:cNvSpPr txBox="1"/>
          <p:nvPr/>
        </p:nvSpPr>
        <p:spPr>
          <a:xfrm>
            <a:off x="514364" y="1988820"/>
            <a:ext cx="1865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Never</a:t>
            </a:r>
            <a:endParaRPr sz="1100"/>
          </a:p>
        </p:txBody>
      </p:sp>
      <p:sp>
        <p:nvSpPr>
          <p:cNvPr id="156" name="Google Shape;156;p26"/>
          <p:cNvSpPr/>
          <p:nvPr/>
        </p:nvSpPr>
        <p:spPr>
          <a:xfrm>
            <a:off x="2626684" y="1988820"/>
            <a:ext cx="1865400" cy="857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6"/>
          <p:cNvSpPr txBox="1"/>
          <p:nvPr/>
        </p:nvSpPr>
        <p:spPr>
          <a:xfrm>
            <a:off x="2626684" y="1988820"/>
            <a:ext cx="1865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Sometimes</a:t>
            </a:r>
            <a:endParaRPr sz="1100"/>
          </a:p>
        </p:txBody>
      </p:sp>
      <p:sp>
        <p:nvSpPr>
          <p:cNvPr id="158" name="Google Shape;158;p26"/>
          <p:cNvSpPr/>
          <p:nvPr/>
        </p:nvSpPr>
        <p:spPr>
          <a:xfrm>
            <a:off x="4739004" y="1988820"/>
            <a:ext cx="1865400" cy="857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6"/>
          <p:cNvSpPr txBox="1"/>
          <p:nvPr/>
        </p:nvSpPr>
        <p:spPr>
          <a:xfrm>
            <a:off x="4739004" y="1988820"/>
            <a:ext cx="1865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Often</a:t>
            </a:r>
            <a:endParaRPr sz="1100"/>
          </a:p>
        </p:txBody>
      </p:sp>
      <p:sp>
        <p:nvSpPr>
          <p:cNvPr id="160" name="Google Shape;160;p26"/>
          <p:cNvSpPr/>
          <p:nvPr/>
        </p:nvSpPr>
        <p:spPr>
          <a:xfrm>
            <a:off x="6851325" y="1988820"/>
            <a:ext cx="1865400" cy="857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288B5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6"/>
          <p:cNvSpPr txBox="1"/>
          <p:nvPr/>
        </p:nvSpPr>
        <p:spPr>
          <a:xfrm>
            <a:off x="6851325" y="1988820"/>
            <a:ext cx="1865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Almost always</a:t>
            </a:r>
            <a:endParaRPr sz="11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44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CLOSING</a:t>
            </a:r>
            <a:endParaRPr sz="1100"/>
          </a:p>
        </p:txBody>
      </p:sp>
      <p:sp>
        <p:nvSpPr>
          <p:cNvPr id="581" name="Google Shape;581;p44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sz="1100"/>
          </a:p>
        </p:txBody>
      </p:sp>
      <p:sp>
        <p:nvSpPr>
          <p:cNvPr id="582" name="Google Shape;582;p44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583" name="Google Shape;583;p44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584" name="Google Shape;584;p44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Three things to remember</a:t>
            </a:r>
            <a:endParaRPr sz="1100"/>
          </a:p>
        </p:txBody>
      </p:sp>
      <p:sp>
        <p:nvSpPr>
          <p:cNvPr id="585" name="Google Shape;585;p44"/>
          <p:cNvSpPr txBox="1"/>
          <p:nvPr/>
        </p:nvSpPr>
        <p:spPr>
          <a:xfrm>
            <a:off x="651527" y="1371600"/>
            <a:ext cx="445782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100"/>
          </a:p>
        </p:txBody>
      </p:sp>
      <p:sp>
        <p:nvSpPr>
          <p:cNvPr id="586" name="Google Shape;586;p44"/>
          <p:cNvSpPr txBox="1"/>
          <p:nvPr/>
        </p:nvSpPr>
        <p:spPr>
          <a:xfrm>
            <a:off x="1234473" y="1371600"/>
            <a:ext cx="6995346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AI can help you contribute.</a:t>
            </a:r>
            <a:endParaRPr sz="1100"/>
          </a:p>
        </p:txBody>
      </p:sp>
      <p:cxnSp>
        <p:nvCxnSpPr>
          <p:cNvPr id="587" name="Google Shape;587;p44"/>
          <p:cNvCxnSpPr/>
          <p:nvPr/>
        </p:nvCxnSpPr>
        <p:spPr>
          <a:xfrm>
            <a:off x="1234473" y="1988820"/>
            <a:ext cx="6995346" cy="0"/>
          </a:xfrm>
          <a:prstGeom prst="straightConnector1">
            <a:avLst/>
          </a:prstGeom>
          <a:noFill/>
          <a:ln cap="flat" cmpd="sng" w="10150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588" name="Google Shape;588;p44"/>
          <p:cNvSpPr txBox="1"/>
          <p:nvPr/>
        </p:nvSpPr>
        <p:spPr>
          <a:xfrm>
            <a:off x="651527" y="2249424"/>
            <a:ext cx="445782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D07E2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100"/>
          </a:p>
        </p:txBody>
      </p:sp>
      <p:sp>
        <p:nvSpPr>
          <p:cNvPr id="589" name="Google Shape;589;p44"/>
          <p:cNvSpPr txBox="1"/>
          <p:nvPr/>
        </p:nvSpPr>
        <p:spPr>
          <a:xfrm>
            <a:off x="1234473" y="2249424"/>
            <a:ext cx="6995346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AI cannot own your contribution.</a:t>
            </a:r>
            <a:endParaRPr sz="1100"/>
          </a:p>
        </p:txBody>
      </p:sp>
      <p:cxnSp>
        <p:nvCxnSpPr>
          <p:cNvPr id="590" name="Google Shape;590;p44"/>
          <p:cNvCxnSpPr/>
          <p:nvPr/>
        </p:nvCxnSpPr>
        <p:spPr>
          <a:xfrm>
            <a:off x="1234473" y="2866644"/>
            <a:ext cx="6995346" cy="0"/>
          </a:xfrm>
          <a:prstGeom prst="straightConnector1">
            <a:avLst/>
          </a:prstGeom>
          <a:noFill/>
          <a:ln cap="flat" cmpd="sng" w="10150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591" name="Google Shape;591;p44"/>
          <p:cNvSpPr txBox="1"/>
          <p:nvPr/>
        </p:nvSpPr>
        <p:spPr>
          <a:xfrm>
            <a:off x="651527" y="3127248"/>
            <a:ext cx="445782" cy="30861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288B5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100"/>
          </a:p>
        </p:txBody>
      </p:sp>
      <p:sp>
        <p:nvSpPr>
          <p:cNvPr id="592" name="Google Shape;592;p44"/>
          <p:cNvSpPr txBox="1"/>
          <p:nvPr/>
        </p:nvSpPr>
        <p:spPr>
          <a:xfrm>
            <a:off x="1234473" y="3127248"/>
            <a:ext cx="6995346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Understanding is still your responsibility.</a:t>
            </a:r>
            <a:endParaRPr sz="1100"/>
          </a:p>
        </p:txBody>
      </p:sp>
      <p:cxnSp>
        <p:nvCxnSpPr>
          <p:cNvPr id="593" name="Google Shape;593;p44"/>
          <p:cNvCxnSpPr/>
          <p:nvPr/>
        </p:nvCxnSpPr>
        <p:spPr>
          <a:xfrm>
            <a:off x="1234473" y="3744468"/>
            <a:ext cx="6995346" cy="0"/>
          </a:xfrm>
          <a:prstGeom prst="straightConnector1">
            <a:avLst/>
          </a:prstGeom>
          <a:noFill/>
          <a:ln cap="flat" cmpd="sng" w="10150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45"/>
          <p:cNvSpPr txBox="1"/>
          <p:nvPr/>
        </p:nvSpPr>
        <p:spPr>
          <a:xfrm>
            <a:off x="514364" y="377190"/>
            <a:ext cx="8161238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OOSC 4.0  •  FINAL QUESTION</a:t>
            </a:r>
            <a:endParaRPr sz="1100"/>
          </a:p>
        </p:txBody>
      </p:sp>
      <p:sp>
        <p:nvSpPr>
          <p:cNvPr id="600" name="Google Shape;600;p45"/>
          <p:cNvSpPr txBox="1"/>
          <p:nvPr/>
        </p:nvSpPr>
        <p:spPr>
          <a:xfrm>
            <a:off x="514364" y="857250"/>
            <a:ext cx="8161238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Before opening your next PR:</a:t>
            </a:r>
            <a:endParaRPr sz="1100"/>
          </a:p>
        </p:txBody>
      </p:sp>
      <p:sp>
        <p:nvSpPr>
          <p:cNvPr id="601" name="Google Shape;601;p45"/>
          <p:cNvSpPr txBox="1"/>
          <p:nvPr/>
        </p:nvSpPr>
        <p:spPr>
          <a:xfrm>
            <a:off x="514364" y="1303020"/>
            <a:ext cx="8161238" cy="61722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8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“Do I understand what I'm submitting?”</a:t>
            </a:r>
            <a:endParaRPr sz="1100"/>
          </a:p>
        </p:txBody>
      </p:sp>
      <p:cxnSp>
        <p:nvCxnSpPr>
          <p:cNvPr id="602" name="Google Shape;602;p45"/>
          <p:cNvCxnSpPr/>
          <p:nvPr/>
        </p:nvCxnSpPr>
        <p:spPr>
          <a:xfrm>
            <a:off x="2331782" y="2228850"/>
            <a:ext cx="4492110" cy="0"/>
          </a:xfrm>
          <a:prstGeom prst="straightConnector1">
            <a:avLst/>
          </a:prstGeom>
          <a:noFill/>
          <a:ln cap="flat" cmpd="sng" w="25400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603" name="Google Shape;603;p45"/>
          <p:cNvSpPr txBox="1"/>
          <p:nvPr/>
        </p:nvSpPr>
        <p:spPr>
          <a:xfrm>
            <a:off x="1371637" y="2551176"/>
            <a:ext cx="857273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AYUSH</a:t>
            </a:r>
            <a:endParaRPr sz="1100"/>
          </a:p>
        </p:txBody>
      </p:sp>
      <p:sp>
        <p:nvSpPr>
          <p:cNvPr id="604" name="Google Shape;604;p45"/>
          <p:cNvSpPr txBox="1"/>
          <p:nvPr/>
        </p:nvSpPr>
        <p:spPr>
          <a:xfrm>
            <a:off x="2194619" y="2551176"/>
            <a:ext cx="5555128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AI can write code faster than us.</a:t>
            </a:r>
            <a:endParaRPr sz="1100"/>
          </a:p>
        </p:txBody>
      </p:sp>
      <p:sp>
        <p:nvSpPr>
          <p:cNvPr id="605" name="Google Shape;605;p45"/>
          <p:cNvSpPr txBox="1"/>
          <p:nvPr/>
        </p:nvSpPr>
        <p:spPr>
          <a:xfrm>
            <a:off x="1371637" y="2825496"/>
            <a:ext cx="857273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D07E22"/>
                </a:solidFill>
                <a:latin typeface="Arial"/>
                <a:ea typeface="Arial"/>
                <a:cs typeface="Arial"/>
                <a:sym typeface="Arial"/>
              </a:rPr>
              <a:t>PANKAJ</a:t>
            </a:r>
            <a:endParaRPr sz="1100"/>
          </a:p>
        </p:txBody>
      </p:sp>
      <p:sp>
        <p:nvSpPr>
          <p:cNvPr id="606" name="Google Shape;606;p45"/>
          <p:cNvSpPr txBox="1"/>
          <p:nvPr/>
        </p:nvSpPr>
        <p:spPr>
          <a:xfrm>
            <a:off x="2194619" y="2825496"/>
            <a:ext cx="5555128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But faster code isn't always a better contribution.</a:t>
            </a:r>
            <a:endParaRPr sz="1100"/>
          </a:p>
        </p:txBody>
      </p:sp>
      <p:sp>
        <p:nvSpPr>
          <p:cNvPr id="607" name="Google Shape;607;p45"/>
          <p:cNvSpPr txBox="1"/>
          <p:nvPr/>
        </p:nvSpPr>
        <p:spPr>
          <a:xfrm>
            <a:off x="1371637" y="3099816"/>
            <a:ext cx="857273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AYUSH</a:t>
            </a:r>
            <a:endParaRPr sz="1100"/>
          </a:p>
        </p:txBody>
      </p:sp>
      <p:sp>
        <p:nvSpPr>
          <p:cNvPr id="608" name="Google Shape;608;p45"/>
          <p:cNvSpPr txBox="1"/>
          <p:nvPr/>
        </p:nvSpPr>
        <p:spPr>
          <a:xfrm>
            <a:off x="2194619" y="3099816"/>
            <a:ext cx="5555128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Use AI.</a:t>
            </a:r>
            <a:endParaRPr sz="1100"/>
          </a:p>
        </p:txBody>
      </p:sp>
      <p:sp>
        <p:nvSpPr>
          <p:cNvPr id="609" name="Google Shape;609;p45"/>
          <p:cNvSpPr txBox="1"/>
          <p:nvPr/>
        </p:nvSpPr>
        <p:spPr>
          <a:xfrm>
            <a:off x="1371637" y="3374136"/>
            <a:ext cx="857273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D07E22"/>
                </a:solidFill>
                <a:latin typeface="Arial"/>
                <a:ea typeface="Arial"/>
                <a:cs typeface="Arial"/>
                <a:sym typeface="Arial"/>
              </a:rPr>
              <a:t>PANKAJ</a:t>
            </a:r>
            <a:endParaRPr sz="1100"/>
          </a:p>
        </p:txBody>
      </p:sp>
      <p:sp>
        <p:nvSpPr>
          <p:cNvPr id="610" name="Google Shape;610;p45"/>
          <p:cNvSpPr txBox="1"/>
          <p:nvPr/>
        </p:nvSpPr>
        <p:spPr>
          <a:xfrm>
            <a:off x="2194619" y="3374136"/>
            <a:ext cx="5555128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Question it.</a:t>
            </a:r>
            <a:endParaRPr sz="1100"/>
          </a:p>
        </p:txBody>
      </p:sp>
      <p:sp>
        <p:nvSpPr>
          <p:cNvPr id="611" name="Google Shape;611;p45"/>
          <p:cNvSpPr txBox="1"/>
          <p:nvPr/>
        </p:nvSpPr>
        <p:spPr>
          <a:xfrm>
            <a:off x="1371637" y="3648456"/>
            <a:ext cx="857273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AYUSH</a:t>
            </a:r>
            <a:endParaRPr sz="1100"/>
          </a:p>
        </p:txBody>
      </p:sp>
      <p:sp>
        <p:nvSpPr>
          <p:cNvPr id="612" name="Google Shape;612;p45"/>
          <p:cNvSpPr txBox="1"/>
          <p:nvPr/>
        </p:nvSpPr>
        <p:spPr>
          <a:xfrm>
            <a:off x="2194619" y="3648456"/>
            <a:ext cx="5555128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Review it.</a:t>
            </a:r>
            <a:endParaRPr sz="1100"/>
          </a:p>
        </p:txBody>
      </p:sp>
      <p:sp>
        <p:nvSpPr>
          <p:cNvPr id="613" name="Google Shape;613;p45"/>
          <p:cNvSpPr txBox="1"/>
          <p:nvPr/>
        </p:nvSpPr>
        <p:spPr>
          <a:xfrm>
            <a:off x="1371637" y="3922776"/>
            <a:ext cx="857273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88B5F"/>
                </a:solidFill>
                <a:latin typeface="Arial"/>
                <a:ea typeface="Arial"/>
                <a:cs typeface="Arial"/>
                <a:sym typeface="Arial"/>
              </a:rPr>
              <a:t>BOTH</a:t>
            </a:r>
            <a:endParaRPr sz="1100"/>
          </a:p>
        </p:txBody>
      </p:sp>
      <p:sp>
        <p:nvSpPr>
          <p:cNvPr id="614" name="Google Shape;614;p45"/>
          <p:cNvSpPr txBox="1"/>
          <p:nvPr/>
        </p:nvSpPr>
        <p:spPr>
          <a:xfrm>
            <a:off x="2194619" y="3922776"/>
            <a:ext cx="5555128" cy="192024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Own your contribution.</a:t>
            </a:r>
            <a:endParaRPr sz="1100"/>
          </a:p>
        </p:txBody>
      </p:sp>
      <p:sp>
        <p:nvSpPr>
          <p:cNvPr id="615" name="Google Shape;615;p45"/>
          <p:cNvSpPr txBox="1"/>
          <p:nvPr/>
        </p:nvSpPr>
        <p:spPr>
          <a:xfrm>
            <a:off x="514364" y="4491990"/>
            <a:ext cx="8161238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Thank you  •  Ayush Singh &amp; Pankaj Kumar</a:t>
            </a:r>
            <a:endParaRPr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7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OPENING</a:t>
            </a:r>
            <a:endParaRPr sz="1100"/>
          </a:p>
        </p:txBody>
      </p:sp>
      <p:sp>
        <p:nvSpPr>
          <p:cNvPr id="168" name="Google Shape;168;p27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100"/>
          </a:p>
        </p:txBody>
      </p:sp>
      <p:sp>
        <p:nvSpPr>
          <p:cNvPr id="169" name="Google Shape;169;p27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~1 min</a:t>
            </a:r>
            <a:endParaRPr sz="1100"/>
          </a:p>
        </p:txBody>
      </p:sp>
      <p:cxnSp>
        <p:nvCxnSpPr>
          <p:cNvPr id="170" name="Google Shape;170;p27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171" name="Google Shape;171;p27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When does AI assistance become AI dependence?</a:t>
            </a:r>
            <a:endParaRPr sz="1100"/>
          </a:p>
        </p:txBody>
      </p:sp>
      <p:sp>
        <p:nvSpPr>
          <p:cNvPr id="172" name="Google Shape;172;p27"/>
          <p:cNvSpPr txBox="1"/>
          <p:nvPr/>
        </p:nvSpPr>
        <p:spPr>
          <a:xfrm>
            <a:off x="480073" y="1337310"/>
            <a:ext cx="8161238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THE QUESTION</a:t>
            </a:r>
            <a:endParaRPr sz="1100"/>
          </a:p>
        </p:txBody>
      </p:sp>
      <p:cxnSp>
        <p:nvCxnSpPr>
          <p:cNvPr id="173" name="Google Shape;173;p27"/>
          <p:cNvCxnSpPr/>
          <p:nvPr/>
        </p:nvCxnSpPr>
        <p:spPr>
          <a:xfrm>
            <a:off x="2400364" y="2228850"/>
            <a:ext cx="4320655" cy="0"/>
          </a:xfrm>
          <a:prstGeom prst="straightConnector1">
            <a:avLst/>
          </a:prstGeom>
          <a:noFill/>
          <a:ln cap="flat" cmpd="sng" w="25400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174" name="Google Shape;174;p27"/>
          <p:cNvSpPr txBox="1"/>
          <p:nvPr/>
        </p:nvSpPr>
        <p:spPr>
          <a:xfrm>
            <a:off x="1028727" y="2606040"/>
            <a:ext cx="70639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AI can help us write code.</a:t>
            </a:r>
            <a:br>
              <a:rPr b="0" i="0" lang="en" sz="14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4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Who is responsible for understanding it?</a:t>
            </a:r>
            <a:endParaRPr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THE PROBLEM</a:t>
            </a:r>
            <a:endParaRPr sz="1100"/>
          </a:p>
        </p:txBody>
      </p:sp>
      <p:sp>
        <p:nvSpPr>
          <p:cNvPr id="181" name="Google Shape;181;p28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100"/>
          </a:p>
        </p:txBody>
      </p:sp>
      <p:sp>
        <p:nvSpPr>
          <p:cNvPr id="182" name="Google Shape;182;p28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183" name="Google Shape;183;p28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184" name="Google Shape;184;p28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Two ways to approach the same issue</a:t>
            </a:r>
            <a:endParaRPr sz="1100"/>
          </a:p>
        </p:txBody>
      </p:sp>
      <p:sp>
        <p:nvSpPr>
          <p:cNvPr id="185" name="Google Shape;185;p28"/>
          <p:cNvSpPr/>
          <p:nvPr/>
        </p:nvSpPr>
        <p:spPr>
          <a:xfrm>
            <a:off x="480073" y="1337310"/>
            <a:ext cx="3977746" cy="257175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8"/>
          <p:cNvSpPr txBox="1"/>
          <p:nvPr/>
        </p:nvSpPr>
        <p:spPr>
          <a:xfrm>
            <a:off x="651527" y="1508760"/>
            <a:ext cx="3566255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WITHOUT MUCH AI</a:t>
            </a:r>
            <a:endParaRPr sz="1100"/>
          </a:p>
        </p:txBody>
      </p:sp>
      <p:sp>
        <p:nvSpPr>
          <p:cNvPr id="187" name="Google Shape;187;p28"/>
          <p:cNvSpPr/>
          <p:nvPr/>
        </p:nvSpPr>
        <p:spPr>
          <a:xfrm>
            <a:off x="651527" y="2160270"/>
            <a:ext cx="493789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8"/>
          <p:cNvSpPr txBox="1"/>
          <p:nvPr/>
        </p:nvSpPr>
        <p:spPr>
          <a:xfrm>
            <a:off x="651527" y="2160270"/>
            <a:ext cx="493789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Issue</a:t>
            </a:r>
            <a:endParaRPr sz="1100"/>
          </a:p>
        </p:txBody>
      </p:sp>
      <p:sp>
        <p:nvSpPr>
          <p:cNvPr id="189" name="Google Shape;189;p28"/>
          <p:cNvSpPr txBox="1"/>
          <p:nvPr/>
        </p:nvSpPr>
        <p:spPr>
          <a:xfrm>
            <a:off x="1152175" y="2269998"/>
            <a:ext cx="171455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190" name="Google Shape;190;p28"/>
          <p:cNvSpPr/>
          <p:nvPr/>
        </p:nvSpPr>
        <p:spPr>
          <a:xfrm>
            <a:off x="1330487" y="2160270"/>
            <a:ext cx="493789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8"/>
          <p:cNvSpPr txBox="1"/>
          <p:nvPr/>
        </p:nvSpPr>
        <p:spPr>
          <a:xfrm>
            <a:off x="1330487" y="2160270"/>
            <a:ext cx="493789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Research</a:t>
            </a:r>
            <a:endParaRPr sz="1100"/>
          </a:p>
        </p:txBody>
      </p:sp>
      <p:sp>
        <p:nvSpPr>
          <p:cNvPr id="192" name="Google Shape;192;p28"/>
          <p:cNvSpPr txBox="1"/>
          <p:nvPr/>
        </p:nvSpPr>
        <p:spPr>
          <a:xfrm>
            <a:off x="1831135" y="2269998"/>
            <a:ext cx="171455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193" name="Google Shape;193;p28"/>
          <p:cNvSpPr/>
          <p:nvPr/>
        </p:nvSpPr>
        <p:spPr>
          <a:xfrm>
            <a:off x="2009447" y="2160270"/>
            <a:ext cx="493789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8"/>
          <p:cNvSpPr txBox="1"/>
          <p:nvPr/>
        </p:nvSpPr>
        <p:spPr>
          <a:xfrm>
            <a:off x="2009447" y="2160270"/>
            <a:ext cx="493789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Understand</a:t>
            </a:r>
            <a:endParaRPr sz="1100"/>
          </a:p>
        </p:txBody>
      </p:sp>
      <p:sp>
        <p:nvSpPr>
          <p:cNvPr id="195" name="Google Shape;195;p28"/>
          <p:cNvSpPr txBox="1"/>
          <p:nvPr/>
        </p:nvSpPr>
        <p:spPr>
          <a:xfrm>
            <a:off x="2510094" y="2269998"/>
            <a:ext cx="171455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196" name="Google Shape;196;p28"/>
          <p:cNvSpPr/>
          <p:nvPr/>
        </p:nvSpPr>
        <p:spPr>
          <a:xfrm>
            <a:off x="2688408" y="2160270"/>
            <a:ext cx="493789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8"/>
          <p:cNvSpPr txBox="1"/>
          <p:nvPr/>
        </p:nvSpPr>
        <p:spPr>
          <a:xfrm>
            <a:off x="2688408" y="2160270"/>
            <a:ext cx="493789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Code</a:t>
            </a:r>
            <a:endParaRPr sz="1100"/>
          </a:p>
        </p:txBody>
      </p:sp>
      <p:sp>
        <p:nvSpPr>
          <p:cNvPr id="198" name="Google Shape;198;p28"/>
          <p:cNvSpPr txBox="1"/>
          <p:nvPr/>
        </p:nvSpPr>
        <p:spPr>
          <a:xfrm>
            <a:off x="3189055" y="2269998"/>
            <a:ext cx="171455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199" name="Google Shape;199;p28"/>
          <p:cNvSpPr/>
          <p:nvPr/>
        </p:nvSpPr>
        <p:spPr>
          <a:xfrm>
            <a:off x="3367368" y="2160270"/>
            <a:ext cx="493789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8"/>
          <p:cNvSpPr txBox="1"/>
          <p:nvPr/>
        </p:nvSpPr>
        <p:spPr>
          <a:xfrm>
            <a:off x="3367368" y="2160270"/>
            <a:ext cx="493789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Test</a:t>
            </a:r>
            <a:endParaRPr sz="1100"/>
          </a:p>
        </p:txBody>
      </p:sp>
      <p:sp>
        <p:nvSpPr>
          <p:cNvPr id="201" name="Google Shape;201;p28"/>
          <p:cNvSpPr txBox="1"/>
          <p:nvPr/>
        </p:nvSpPr>
        <p:spPr>
          <a:xfrm>
            <a:off x="3868015" y="2269998"/>
            <a:ext cx="171455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202" name="Google Shape;202;p28"/>
          <p:cNvSpPr/>
          <p:nvPr/>
        </p:nvSpPr>
        <p:spPr>
          <a:xfrm>
            <a:off x="4046328" y="2160270"/>
            <a:ext cx="493789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8"/>
          <p:cNvSpPr txBox="1"/>
          <p:nvPr/>
        </p:nvSpPr>
        <p:spPr>
          <a:xfrm>
            <a:off x="4046328" y="2160270"/>
            <a:ext cx="493789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endParaRPr sz="1100"/>
          </a:p>
        </p:txBody>
      </p:sp>
      <p:sp>
        <p:nvSpPr>
          <p:cNvPr id="204" name="Google Shape;204;p28"/>
          <p:cNvSpPr/>
          <p:nvPr/>
        </p:nvSpPr>
        <p:spPr>
          <a:xfrm>
            <a:off x="4663564" y="1337310"/>
            <a:ext cx="3977746" cy="257175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8"/>
          <p:cNvSpPr txBox="1"/>
          <p:nvPr/>
        </p:nvSpPr>
        <p:spPr>
          <a:xfrm>
            <a:off x="4835019" y="1508760"/>
            <a:ext cx="3566255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07E22"/>
                </a:solidFill>
                <a:latin typeface="Arial"/>
                <a:ea typeface="Arial"/>
                <a:cs typeface="Arial"/>
                <a:sym typeface="Arial"/>
              </a:rPr>
              <a:t>AI-HEAVY</a:t>
            </a:r>
            <a:endParaRPr sz="1100"/>
          </a:p>
        </p:txBody>
      </p:sp>
      <p:sp>
        <p:nvSpPr>
          <p:cNvPr id="206" name="Google Shape;206;p28"/>
          <p:cNvSpPr/>
          <p:nvPr/>
        </p:nvSpPr>
        <p:spPr>
          <a:xfrm>
            <a:off x="4835019" y="2160270"/>
            <a:ext cx="493789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8"/>
          <p:cNvSpPr txBox="1"/>
          <p:nvPr/>
        </p:nvSpPr>
        <p:spPr>
          <a:xfrm>
            <a:off x="4835019" y="2160270"/>
            <a:ext cx="493789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Issue</a:t>
            </a:r>
            <a:endParaRPr sz="1100"/>
          </a:p>
        </p:txBody>
      </p:sp>
      <p:sp>
        <p:nvSpPr>
          <p:cNvPr id="208" name="Google Shape;208;p28"/>
          <p:cNvSpPr txBox="1"/>
          <p:nvPr/>
        </p:nvSpPr>
        <p:spPr>
          <a:xfrm>
            <a:off x="5335665" y="2269998"/>
            <a:ext cx="171455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209" name="Google Shape;209;p28"/>
          <p:cNvSpPr/>
          <p:nvPr/>
        </p:nvSpPr>
        <p:spPr>
          <a:xfrm>
            <a:off x="5683719" y="2160270"/>
            <a:ext cx="493789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8"/>
          <p:cNvSpPr txBox="1"/>
          <p:nvPr/>
        </p:nvSpPr>
        <p:spPr>
          <a:xfrm>
            <a:off x="5683719" y="2160270"/>
            <a:ext cx="493789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Prompt</a:t>
            </a:r>
            <a:endParaRPr sz="1100"/>
          </a:p>
        </p:txBody>
      </p:sp>
      <p:sp>
        <p:nvSpPr>
          <p:cNvPr id="211" name="Google Shape;211;p28"/>
          <p:cNvSpPr txBox="1"/>
          <p:nvPr/>
        </p:nvSpPr>
        <p:spPr>
          <a:xfrm>
            <a:off x="6184366" y="2269998"/>
            <a:ext cx="171455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212" name="Google Shape;212;p28"/>
          <p:cNvSpPr/>
          <p:nvPr/>
        </p:nvSpPr>
        <p:spPr>
          <a:xfrm>
            <a:off x="6532419" y="2160270"/>
            <a:ext cx="493789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8"/>
          <p:cNvSpPr txBox="1"/>
          <p:nvPr/>
        </p:nvSpPr>
        <p:spPr>
          <a:xfrm>
            <a:off x="6532419" y="2160270"/>
            <a:ext cx="493789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Generate</a:t>
            </a:r>
            <a:endParaRPr sz="1100"/>
          </a:p>
        </p:txBody>
      </p:sp>
      <p:sp>
        <p:nvSpPr>
          <p:cNvPr id="214" name="Google Shape;214;p28"/>
          <p:cNvSpPr txBox="1"/>
          <p:nvPr/>
        </p:nvSpPr>
        <p:spPr>
          <a:xfrm>
            <a:off x="7033066" y="2269998"/>
            <a:ext cx="171455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215" name="Google Shape;215;p28"/>
          <p:cNvSpPr/>
          <p:nvPr/>
        </p:nvSpPr>
        <p:spPr>
          <a:xfrm>
            <a:off x="7381119" y="2160270"/>
            <a:ext cx="493789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8"/>
          <p:cNvSpPr txBox="1"/>
          <p:nvPr/>
        </p:nvSpPr>
        <p:spPr>
          <a:xfrm>
            <a:off x="7381119" y="2160270"/>
            <a:ext cx="493789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Copy</a:t>
            </a:r>
            <a:endParaRPr sz="1100"/>
          </a:p>
        </p:txBody>
      </p:sp>
      <p:sp>
        <p:nvSpPr>
          <p:cNvPr id="217" name="Google Shape;217;p28"/>
          <p:cNvSpPr txBox="1"/>
          <p:nvPr/>
        </p:nvSpPr>
        <p:spPr>
          <a:xfrm>
            <a:off x="7881767" y="2269998"/>
            <a:ext cx="171455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→</a:t>
            </a:r>
            <a:endParaRPr sz="1100"/>
          </a:p>
        </p:txBody>
      </p:sp>
      <p:sp>
        <p:nvSpPr>
          <p:cNvPr id="218" name="Google Shape;218;p28"/>
          <p:cNvSpPr/>
          <p:nvPr/>
        </p:nvSpPr>
        <p:spPr>
          <a:xfrm>
            <a:off x="8229819" y="2160270"/>
            <a:ext cx="493789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8"/>
          <p:cNvSpPr txBox="1"/>
          <p:nvPr/>
        </p:nvSpPr>
        <p:spPr>
          <a:xfrm>
            <a:off x="8229819" y="2160270"/>
            <a:ext cx="493789" cy="425196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endParaRPr sz="1100"/>
          </a:p>
        </p:txBody>
      </p:sp>
      <p:sp>
        <p:nvSpPr>
          <p:cNvPr id="220" name="Google Shape;220;p28"/>
          <p:cNvSpPr txBox="1"/>
          <p:nvPr/>
        </p:nvSpPr>
        <p:spPr>
          <a:xfrm>
            <a:off x="548655" y="4114800"/>
            <a:ext cx="8024074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Fast is useful. Context is useful too.</a:t>
            </a:r>
            <a:endParaRPr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THE PROBLEM</a:t>
            </a:r>
            <a:endParaRPr sz="1100"/>
          </a:p>
        </p:txBody>
      </p:sp>
      <p:sp>
        <p:nvSpPr>
          <p:cNvPr id="227" name="Google Shape;227;p29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1100"/>
          </a:p>
        </p:txBody>
      </p:sp>
      <p:sp>
        <p:nvSpPr>
          <p:cNvPr id="228" name="Google Shape;228;p29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229" name="Google Shape;229;p29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230" name="Google Shape;230;p29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AI is not the villain</a:t>
            </a:r>
            <a:endParaRPr sz="1100"/>
          </a:p>
        </p:txBody>
      </p:sp>
      <p:sp>
        <p:nvSpPr>
          <p:cNvPr id="231" name="Google Shape;231;p29"/>
          <p:cNvSpPr txBox="1"/>
          <p:nvPr/>
        </p:nvSpPr>
        <p:spPr>
          <a:xfrm>
            <a:off x="548655" y="1165860"/>
            <a:ext cx="8024074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The problem is careless use.</a:t>
            </a:r>
            <a:endParaRPr sz="1100"/>
          </a:p>
        </p:txBody>
      </p:sp>
      <p:sp>
        <p:nvSpPr>
          <p:cNvPr id="232" name="Google Shape;232;p29"/>
          <p:cNvSpPr/>
          <p:nvPr/>
        </p:nvSpPr>
        <p:spPr>
          <a:xfrm>
            <a:off x="548655" y="1851660"/>
            <a:ext cx="2551244" cy="150876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9"/>
          <p:cNvSpPr txBox="1"/>
          <p:nvPr/>
        </p:nvSpPr>
        <p:spPr>
          <a:xfrm>
            <a:off x="685818" y="2023110"/>
            <a:ext cx="22632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LEARN</a:t>
            </a:r>
            <a:endParaRPr sz="1100"/>
          </a:p>
        </p:txBody>
      </p:sp>
      <p:sp>
        <p:nvSpPr>
          <p:cNvPr id="234" name="Google Shape;234;p29"/>
          <p:cNvSpPr txBox="1"/>
          <p:nvPr/>
        </p:nvSpPr>
        <p:spPr>
          <a:xfrm>
            <a:off x="685818" y="2366010"/>
            <a:ext cx="2263200" cy="7886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Explain code</a:t>
            </a:r>
            <a:b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Find docs</a:t>
            </a:r>
            <a:b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Explore ideas</a:t>
            </a:r>
            <a:endParaRPr sz="1100"/>
          </a:p>
        </p:txBody>
      </p:sp>
      <p:sp>
        <p:nvSpPr>
          <p:cNvPr id="235" name="Google Shape;235;p29"/>
          <p:cNvSpPr/>
          <p:nvPr/>
        </p:nvSpPr>
        <p:spPr>
          <a:xfrm>
            <a:off x="3374226" y="1851660"/>
            <a:ext cx="2551244" cy="150876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288B5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9"/>
          <p:cNvSpPr txBox="1"/>
          <p:nvPr/>
        </p:nvSpPr>
        <p:spPr>
          <a:xfrm>
            <a:off x="3511390" y="2023110"/>
            <a:ext cx="22632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288B5F"/>
                </a:solidFill>
                <a:latin typeface="Arial"/>
                <a:ea typeface="Arial"/>
                <a:cs typeface="Arial"/>
                <a:sym typeface="Arial"/>
              </a:rPr>
              <a:t>HELP</a:t>
            </a:r>
            <a:endParaRPr sz="1100"/>
          </a:p>
        </p:txBody>
      </p:sp>
      <p:sp>
        <p:nvSpPr>
          <p:cNvPr id="237" name="Google Shape;237;p29"/>
          <p:cNvSpPr txBox="1"/>
          <p:nvPr/>
        </p:nvSpPr>
        <p:spPr>
          <a:xfrm>
            <a:off x="3511390" y="2366010"/>
            <a:ext cx="2263200" cy="7886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Boilerplate</a:t>
            </a:r>
            <a:b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Small refactors</a:t>
            </a:r>
            <a:b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Test ideas</a:t>
            </a:r>
            <a:endParaRPr sz="1100"/>
          </a:p>
        </p:txBody>
      </p:sp>
      <p:sp>
        <p:nvSpPr>
          <p:cNvPr id="238" name="Google Shape;238;p29"/>
          <p:cNvSpPr/>
          <p:nvPr/>
        </p:nvSpPr>
        <p:spPr>
          <a:xfrm>
            <a:off x="6199797" y="1851660"/>
            <a:ext cx="2551244" cy="150876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9"/>
          <p:cNvSpPr txBox="1"/>
          <p:nvPr/>
        </p:nvSpPr>
        <p:spPr>
          <a:xfrm>
            <a:off x="6336961" y="2023110"/>
            <a:ext cx="2263200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BE3C3C"/>
                </a:solidFill>
                <a:latin typeface="Arial"/>
                <a:ea typeface="Arial"/>
                <a:cs typeface="Arial"/>
                <a:sym typeface="Arial"/>
              </a:rPr>
              <a:t>SUBMIT</a:t>
            </a:r>
            <a:endParaRPr sz="1100"/>
          </a:p>
        </p:txBody>
      </p:sp>
      <p:sp>
        <p:nvSpPr>
          <p:cNvPr id="240" name="Google Shape;240;p29"/>
          <p:cNvSpPr txBox="1"/>
          <p:nvPr/>
        </p:nvSpPr>
        <p:spPr>
          <a:xfrm>
            <a:off x="6336961" y="2366010"/>
            <a:ext cx="2263200" cy="7886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Whole feature</a:t>
            </a:r>
            <a:b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Whole PR</a:t>
            </a:r>
            <a:b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“Fix everything”</a:t>
            </a:r>
            <a:endParaRPr sz="1100"/>
          </a:p>
        </p:txBody>
      </p:sp>
      <p:sp>
        <p:nvSpPr>
          <p:cNvPr id="241" name="Google Shape;241;p29"/>
          <p:cNvSpPr txBox="1"/>
          <p:nvPr/>
        </p:nvSpPr>
        <p:spPr>
          <a:xfrm>
            <a:off x="617236" y="3806190"/>
            <a:ext cx="7818328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Same tool. Very different level of responsibility.</a:t>
            </a: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0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THE PROBLEM</a:t>
            </a:r>
            <a:endParaRPr sz="1100"/>
          </a:p>
        </p:txBody>
      </p:sp>
      <p:sp>
        <p:nvSpPr>
          <p:cNvPr id="248" name="Google Shape;248;p30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sz="1100"/>
          </a:p>
        </p:txBody>
      </p:sp>
      <p:sp>
        <p:nvSpPr>
          <p:cNvPr id="249" name="Google Shape;249;p30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250" name="Google Shape;250;p30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251" name="Google Shape;251;p30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A contributor and a maintainer see different things</a:t>
            </a:r>
            <a:endParaRPr sz="1100"/>
          </a:p>
        </p:txBody>
      </p:sp>
      <p:sp>
        <p:nvSpPr>
          <p:cNvPr id="252" name="Google Shape;252;p30"/>
          <p:cNvSpPr/>
          <p:nvPr/>
        </p:nvSpPr>
        <p:spPr>
          <a:xfrm>
            <a:off x="480073" y="1303020"/>
            <a:ext cx="3977746" cy="291465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0"/>
          <p:cNvSpPr/>
          <p:nvPr/>
        </p:nvSpPr>
        <p:spPr>
          <a:xfrm>
            <a:off x="4684139" y="1303020"/>
            <a:ext cx="3977746" cy="291465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0"/>
          <p:cNvSpPr txBox="1"/>
          <p:nvPr/>
        </p:nvSpPr>
        <p:spPr>
          <a:xfrm>
            <a:off x="685818" y="1508760"/>
            <a:ext cx="3497673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CONTRIBUTOR</a:t>
            </a:r>
            <a:endParaRPr sz="1100"/>
          </a:p>
        </p:txBody>
      </p:sp>
      <p:sp>
        <p:nvSpPr>
          <p:cNvPr id="255" name="Google Shape;255;p30"/>
          <p:cNvSpPr txBox="1"/>
          <p:nvPr/>
        </p:nvSpPr>
        <p:spPr>
          <a:xfrm>
            <a:off x="4869310" y="1508760"/>
            <a:ext cx="3497673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D07E22"/>
                </a:solidFill>
                <a:latin typeface="Arial"/>
                <a:ea typeface="Arial"/>
                <a:cs typeface="Arial"/>
                <a:sym typeface="Arial"/>
              </a:rPr>
              <a:t>MAINTAINER</a:t>
            </a:r>
            <a:endParaRPr sz="1100"/>
          </a:p>
        </p:txBody>
      </p:sp>
      <p:sp>
        <p:nvSpPr>
          <p:cNvPr id="256" name="Google Shape;256;p30"/>
          <p:cNvSpPr txBox="1"/>
          <p:nvPr/>
        </p:nvSpPr>
        <p:spPr>
          <a:xfrm>
            <a:off x="685818" y="1885950"/>
            <a:ext cx="3429091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“The code works.”</a:t>
            </a:r>
            <a:endParaRPr sz="1100"/>
          </a:p>
        </p:txBody>
      </p:sp>
      <p:sp>
        <p:nvSpPr>
          <p:cNvPr id="257" name="Google Shape;257;p30"/>
          <p:cNvSpPr txBox="1"/>
          <p:nvPr/>
        </p:nvSpPr>
        <p:spPr>
          <a:xfrm>
            <a:off x="4869310" y="1885950"/>
            <a:ext cx="3429091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9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“Should this be here?”</a:t>
            </a:r>
            <a:endParaRPr sz="1100"/>
          </a:p>
        </p:txBody>
      </p:sp>
      <p:sp>
        <p:nvSpPr>
          <p:cNvPr id="258" name="Google Shape;258;p30"/>
          <p:cNvSpPr txBox="1"/>
          <p:nvPr/>
        </p:nvSpPr>
        <p:spPr>
          <a:xfrm>
            <a:off x="685818" y="2537460"/>
            <a:ext cx="3291928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• Tests pass</a:t>
            </a:r>
            <a:endParaRPr sz="1100"/>
          </a:p>
        </p:txBody>
      </p:sp>
      <p:sp>
        <p:nvSpPr>
          <p:cNvPr id="259" name="Google Shape;259;p30"/>
          <p:cNvSpPr txBox="1"/>
          <p:nvPr/>
        </p:nvSpPr>
        <p:spPr>
          <a:xfrm>
            <a:off x="685818" y="2914650"/>
            <a:ext cx="3291928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• Task completed</a:t>
            </a:r>
            <a:endParaRPr sz="1100"/>
          </a:p>
        </p:txBody>
      </p:sp>
      <p:sp>
        <p:nvSpPr>
          <p:cNvPr id="260" name="Google Shape;260;p30"/>
          <p:cNvSpPr txBox="1"/>
          <p:nvPr/>
        </p:nvSpPr>
        <p:spPr>
          <a:xfrm>
            <a:off x="685818" y="3291840"/>
            <a:ext cx="3291928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• Code works</a:t>
            </a:r>
            <a:endParaRPr sz="1100"/>
          </a:p>
        </p:txBody>
      </p:sp>
      <p:sp>
        <p:nvSpPr>
          <p:cNvPr id="261" name="Google Shape;261;p30"/>
          <p:cNvSpPr txBox="1"/>
          <p:nvPr/>
        </p:nvSpPr>
        <p:spPr>
          <a:xfrm>
            <a:off x="4869310" y="2434590"/>
            <a:ext cx="3291928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• Project style</a:t>
            </a:r>
            <a:endParaRPr sz="1100"/>
          </a:p>
        </p:txBody>
      </p:sp>
      <p:sp>
        <p:nvSpPr>
          <p:cNvPr id="262" name="Google Shape;262;p30"/>
          <p:cNvSpPr txBox="1"/>
          <p:nvPr/>
        </p:nvSpPr>
        <p:spPr>
          <a:xfrm>
            <a:off x="4869310" y="2763773"/>
            <a:ext cx="3291928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• Scope</a:t>
            </a:r>
            <a:endParaRPr sz="1100"/>
          </a:p>
        </p:txBody>
      </p:sp>
      <p:sp>
        <p:nvSpPr>
          <p:cNvPr id="263" name="Google Shape;263;p30"/>
          <p:cNvSpPr txBox="1"/>
          <p:nvPr/>
        </p:nvSpPr>
        <p:spPr>
          <a:xfrm>
            <a:off x="4869310" y="3092958"/>
            <a:ext cx="3291928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• Architecture</a:t>
            </a:r>
            <a:endParaRPr sz="1100"/>
          </a:p>
        </p:txBody>
      </p:sp>
      <p:sp>
        <p:nvSpPr>
          <p:cNvPr id="264" name="Google Shape;264;p30"/>
          <p:cNvSpPr txBox="1"/>
          <p:nvPr/>
        </p:nvSpPr>
        <p:spPr>
          <a:xfrm>
            <a:off x="4869310" y="3422142"/>
            <a:ext cx="3291928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• Maintenance</a:t>
            </a:r>
            <a:endParaRPr sz="1100"/>
          </a:p>
        </p:txBody>
      </p:sp>
      <p:sp>
        <p:nvSpPr>
          <p:cNvPr id="265" name="Google Shape;265;p30"/>
          <p:cNvSpPr txBox="1"/>
          <p:nvPr/>
        </p:nvSpPr>
        <p:spPr>
          <a:xfrm>
            <a:off x="4869310" y="3751326"/>
            <a:ext cx="3291928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• Future changes</a:t>
            </a:r>
            <a:endParaRPr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1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PR LAB</a:t>
            </a:r>
            <a:endParaRPr sz="1100"/>
          </a:p>
        </p:txBody>
      </p:sp>
      <p:sp>
        <p:nvSpPr>
          <p:cNvPr id="272" name="Google Shape;272;p31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sz="1100"/>
          </a:p>
        </p:txBody>
      </p:sp>
      <p:sp>
        <p:nvSpPr>
          <p:cNvPr id="273" name="Google Shape;273;p31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274" name="Google Shape;274;p31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275" name="Google Shape;275;p31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Would you merge this?</a:t>
            </a:r>
            <a:endParaRPr sz="1100"/>
          </a:p>
        </p:txBody>
      </p:sp>
      <p:sp>
        <p:nvSpPr>
          <p:cNvPr id="276" name="Google Shape;276;p31"/>
          <p:cNvSpPr/>
          <p:nvPr/>
        </p:nvSpPr>
        <p:spPr>
          <a:xfrm>
            <a:off x="480073" y="1303020"/>
            <a:ext cx="5075055" cy="281177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31"/>
          <p:cNvSpPr txBox="1"/>
          <p:nvPr/>
        </p:nvSpPr>
        <p:spPr>
          <a:xfrm>
            <a:off x="685818" y="1495044"/>
            <a:ext cx="46635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Fix config loading</a:t>
            </a:r>
            <a:endParaRPr sz="1100"/>
          </a:p>
        </p:txBody>
      </p:sp>
      <p:sp>
        <p:nvSpPr>
          <p:cNvPr id="278" name="Google Shape;278;p31"/>
          <p:cNvSpPr/>
          <p:nvPr/>
        </p:nvSpPr>
        <p:spPr>
          <a:xfrm>
            <a:off x="685818" y="1885950"/>
            <a:ext cx="617236" cy="274320"/>
          </a:xfrm>
          <a:prstGeom prst="roundRect">
            <a:avLst>
              <a:gd fmla="val 16667" name="adj"/>
            </a:avLst>
          </a:prstGeom>
          <a:solidFill>
            <a:srgbClr val="2368B4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1"/>
          <p:cNvSpPr txBox="1"/>
          <p:nvPr/>
        </p:nvSpPr>
        <p:spPr>
          <a:xfrm>
            <a:off x="685818" y="1885950"/>
            <a:ext cx="61723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 #184</a:t>
            </a:r>
            <a:endParaRPr sz="1100"/>
          </a:p>
        </p:txBody>
      </p:sp>
      <p:sp>
        <p:nvSpPr>
          <p:cNvPr id="280" name="Google Shape;280;p31"/>
          <p:cNvSpPr txBox="1"/>
          <p:nvPr/>
        </p:nvSpPr>
        <p:spPr>
          <a:xfrm>
            <a:off x="1371637" y="1899666"/>
            <a:ext cx="3634837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+184 −12  •  6 files changed</a:t>
            </a:r>
            <a:endParaRPr sz="1100"/>
          </a:p>
        </p:txBody>
      </p:sp>
      <p:sp>
        <p:nvSpPr>
          <p:cNvPr id="281" name="Google Shape;281;p31"/>
          <p:cNvSpPr/>
          <p:nvPr/>
        </p:nvSpPr>
        <p:spPr>
          <a:xfrm>
            <a:off x="685818" y="2228850"/>
            <a:ext cx="4629273" cy="1611630"/>
          </a:xfrm>
          <a:prstGeom prst="roundRect">
            <a:avLst>
              <a:gd fmla="val 16667" name="adj"/>
            </a:avLst>
          </a:prstGeom>
          <a:solidFill>
            <a:srgbClr val="F8F9FB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1"/>
          <p:cNvSpPr txBox="1"/>
          <p:nvPr/>
        </p:nvSpPr>
        <p:spPr>
          <a:xfrm>
            <a:off x="857273" y="2311146"/>
            <a:ext cx="4286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●  ●  ●</a:t>
            </a:r>
            <a:endParaRPr sz="1100"/>
          </a:p>
        </p:txBody>
      </p:sp>
      <p:sp>
        <p:nvSpPr>
          <p:cNvPr id="283" name="Google Shape;283;p31"/>
          <p:cNvSpPr txBox="1"/>
          <p:nvPr/>
        </p:nvSpPr>
        <p:spPr>
          <a:xfrm>
            <a:off x="857273" y="2571750"/>
            <a:ext cx="4286364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def load_config(path):</a:t>
            </a:r>
            <a:endParaRPr sz="1100"/>
          </a:p>
        </p:txBody>
      </p:sp>
      <p:sp>
        <p:nvSpPr>
          <p:cNvPr id="284" name="Google Shape;284;p31"/>
          <p:cNvSpPr txBox="1"/>
          <p:nvPr/>
        </p:nvSpPr>
        <p:spPr>
          <a:xfrm>
            <a:off x="857273" y="2818638"/>
            <a:ext cx="4286364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    config = read_file(path)</a:t>
            </a:r>
            <a:endParaRPr sz="1100"/>
          </a:p>
        </p:txBody>
      </p:sp>
      <p:sp>
        <p:nvSpPr>
          <p:cNvPr id="285" name="Google Shape;285;p31"/>
          <p:cNvSpPr txBox="1"/>
          <p:nvPr/>
        </p:nvSpPr>
        <p:spPr>
          <a:xfrm>
            <a:off x="857273" y="3065526"/>
            <a:ext cx="4286364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    if not config:</a:t>
            </a:r>
            <a:endParaRPr sz="1100"/>
          </a:p>
        </p:txBody>
      </p:sp>
      <p:sp>
        <p:nvSpPr>
          <p:cNvPr id="286" name="Google Shape;286;p31"/>
          <p:cNvSpPr txBox="1"/>
          <p:nvPr/>
        </p:nvSpPr>
        <p:spPr>
          <a:xfrm>
            <a:off x="857273" y="3312414"/>
            <a:ext cx="4286364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        return {}</a:t>
            </a:r>
            <a:endParaRPr sz="1100"/>
          </a:p>
        </p:txBody>
      </p:sp>
      <p:sp>
        <p:nvSpPr>
          <p:cNvPr id="287" name="Google Shape;287;p31"/>
          <p:cNvSpPr txBox="1"/>
          <p:nvPr/>
        </p:nvSpPr>
        <p:spPr>
          <a:xfrm>
            <a:off x="857273" y="3559302"/>
            <a:ext cx="4286364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    return normalize(config)</a:t>
            </a:r>
            <a:endParaRPr sz="1100"/>
          </a:p>
        </p:txBody>
      </p:sp>
      <p:sp>
        <p:nvSpPr>
          <p:cNvPr id="288" name="Google Shape;288;p31"/>
          <p:cNvSpPr txBox="1"/>
          <p:nvPr/>
        </p:nvSpPr>
        <p:spPr>
          <a:xfrm>
            <a:off x="857273" y="3806190"/>
            <a:ext cx="4286364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31"/>
          <p:cNvSpPr txBox="1"/>
          <p:nvPr/>
        </p:nvSpPr>
        <p:spPr>
          <a:xfrm>
            <a:off x="857273" y="4053078"/>
            <a:ext cx="4286364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# Normalize everything</a:t>
            </a:r>
            <a:endParaRPr sz="1100"/>
          </a:p>
        </p:txBody>
      </p:sp>
      <p:sp>
        <p:nvSpPr>
          <p:cNvPr id="290" name="Google Shape;290;p31"/>
          <p:cNvSpPr/>
          <p:nvPr/>
        </p:nvSpPr>
        <p:spPr>
          <a:xfrm>
            <a:off x="5829455" y="1303020"/>
            <a:ext cx="2811854" cy="2811779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1"/>
          <p:cNvSpPr txBox="1"/>
          <p:nvPr/>
        </p:nvSpPr>
        <p:spPr>
          <a:xfrm>
            <a:off x="6035201" y="1577340"/>
            <a:ext cx="2400364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9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YOUR VOTE</a:t>
            </a:r>
            <a:endParaRPr sz="1100"/>
          </a:p>
        </p:txBody>
      </p:sp>
      <p:sp>
        <p:nvSpPr>
          <p:cNvPr id="292" name="Google Shape;292;p31"/>
          <p:cNvSpPr txBox="1"/>
          <p:nvPr/>
        </p:nvSpPr>
        <p:spPr>
          <a:xfrm>
            <a:off x="6035201" y="2160270"/>
            <a:ext cx="2400364" cy="4800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YES     /     NO</a:t>
            </a:r>
            <a:endParaRPr sz="1100"/>
          </a:p>
        </p:txBody>
      </p:sp>
      <p:sp>
        <p:nvSpPr>
          <p:cNvPr id="293" name="Google Shape;293;p31"/>
          <p:cNvSpPr txBox="1"/>
          <p:nvPr/>
        </p:nvSpPr>
        <p:spPr>
          <a:xfrm>
            <a:off x="6069492" y="3051810"/>
            <a:ext cx="2331782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First look only.</a:t>
            </a:r>
            <a:br>
              <a:rPr b="0" i="0" lang="en" sz="12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" sz="12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Don't overthink it.</a:t>
            </a:r>
            <a:endParaRPr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2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PR LAB</a:t>
            </a:r>
            <a:endParaRPr sz="1100"/>
          </a:p>
        </p:txBody>
      </p:sp>
      <p:sp>
        <p:nvSpPr>
          <p:cNvPr id="300" name="Google Shape;300;p32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sz="1100"/>
          </a:p>
        </p:txBody>
      </p:sp>
      <p:sp>
        <p:nvSpPr>
          <p:cNvPr id="301" name="Google Shape;301;p32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302" name="Google Shape;302;p32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303" name="Google Shape;303;p32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3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Now look closer</a:t>
            </a:r>
            <a:endParaRPr sz="1100"/>
          </a:p>
        </p:txBody>
      </p:sp>
      <p:sp>
        <p:nvSpPr>
          <p:cNvPr id="304" name="Google Shape;304;p32"/>
          <p:cNvSpPr/>
          <p:nvPr/>
        </p:nvSpPr>
        <p:spPr>
          <a:xfrm>
            <a:off x="480073" y="1303020"/>
            <a:ext cx="4869310" cy="2880360"/>
          </a:xfrm>
          <a:prstGeom prst="roundRect">
            <a:avLst>
              <a:gd fmla="val 16667" name="adj"/>
            </a:avLst>
          </a:prstGeom>
          <a:solidFill>
            <a:srgbClr val="F8F9FB"/>
          </a:solidFill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32"/>
          <p:cNvSpPr txBox="1"/>
          <p:nvPr/>
        </p:nvSpPr>
        <p:spPr>
          <a:xfrm>
            <a:off x="651527" y="1385316"/>
            <a:ext cx="4526401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●  ●  ●</a:t>
            </a:r>
            <a:endParaRPr sz="1100"/>
          </a:p>
        </p:txBody>
      </p:sp>
      <p:sp>
        <p:nvSpPr>
          <p:cNvPr id="306" name="Google Shape;306;p32"/>
          <p:cNvSpPr txBox="1"/>
          <p:nvPr/>
        </p:nvSpPr>
        <p:spPr>
          <a:xfrm>
            <a:off x="651527" y="1645920"/>
            <a:ext cx="4526401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def load_config(path):</a:t>
            </a:r>
            <a:endParaRPr sz="1100"/>
          </a:p>
        </p:txBody>
      </p:sp>
      <p:sp>
        <p:nvSpPr>
          <p:cNvPr id="307" name="Google Shape;307;p32"/>
          <p:cNvSpPr txBox="1"/>
          <p:nvPr/>
        </p:nvSpPr>
        <p:spPr>
          <a:xfrm>
            <a:off x="651527" y="1892808"/>
            <a:ext cx="4526401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    config = read_file(path)</a:t>
            </a:r>
            <a:endParaRPr sz="1100"/>
          </a:p>
        </p:txBody>
      </p:sp>
      <p:sp>
        <p:nvSpPr>
          <p:cNvPr id="308" name="Google Shape;308;p32"/>
          <p:cNvSpPr txBox="1"/>
          <p:nvPr/>
        </p:nvSpPr>
        <p:spPr>
          <a:xfrm>
            <a:off x="651527" y="2139695"/>
            <a:ext cx="4526401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    if not config:</a:t>
            </a:r>
            <a:endParaRPr sz="1100"/>
          </a:p>
        </p:txBody>
      </p:sp>
      <p:sp>
        <p:nvSpPr>
          <p:cNvPr id="309" name="Google Shape;309;p32"/>
          <p:cNvSpPr/>
          <p:nvPr/>
        </p:nvSpPr>
        <p:spPr>
          <a:xfrm>
            <a:off x="582946" y="2366009"/>
            <a:ext cx="4663564" cy="219456"/>
          </a:xfrm>
          <a:prstGeom prst="roundRect">
            <a:avLst>
              <a:gd fmla="val 16667" name="adj"/>
            </a:avLst>
          </a:prstGeom>
          <a:solidFill>
            <a:srgbClr val="FFF3F3"/>
          </a:solidFill>
          <a:ln cap="flat" cmpd="sng" w="9525">
            <a:solidFill>
              <a:srgbClr val="FFF3F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32"/>
          <p:cNvSpPr txBox="1"/>
          <p:nvPr/>
        </p:nvSpPr>
        <p:spPr>
          <a:xfrm>
            <a:off x="651527" y="2386583"/>
            <a:ext cx="4526401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        return {}</a:t>
            </a:r>
            <a:endParaRPr sz="1100"/>
          </a:p>
        </p:txBody>
      </p:sp>
      <p:sp>
        <p:nvSpPr>
          <p:cNvPr id="311" name="Google Shape;311;p32"/>
          <p:cNvSpPr/>
          <p:nvPr/>
        </p:nvSpPr>
        <p:spPr>
          <a:xfrm>
            <a:off x="582946" y="2612897"/>
            <a:ext cx="4663564" cy="219456"/>
          </a:xfrm>
          <a:prstGeom prst="roundRect">
            <a:avLst>
              <a:gd fmla="val 16667" name="adj"/>
            </a:avLst>
          </a:prstGeom>
          <a:solidFill>
            <a:srgbClr val="FFF3F3"/>
          </a:solidFill>
          <a:ln cap="flat" cmpd="sng" w="9525">
            <a:solidFill>
              <a:srgbClr val="FFF3F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32"/>
          <p:cNvSpPr txBox="1"/>
          <p:nvPr/>
        </p:nvSpPr>
        <p:spPr>
          <a:xfrm>
            <a:off x="651527" y="2633471"/>
            <a:ext cx="4526401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    return normalize(config)</a:t>
            </a:r>
            <a:endParaRPr sz="1100"/>
          </a:p>
        </p:txBody>
      </p:sp>
      <p:sp>
        <p:nvSpPr>
          <p:cNvPr id="313" name="Google Shape;313;p32"/>
          <p:cNvSpPr txBox="1"/>
          <p:nvPr/>
        </p:nvSpPr>
        <p:spPr>
          <a:xfrm>
            <a:off x="651527" y="2880359"/>
            <a:ext cx="4526401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32"/>
          <p:cNvSpPr/>
          <p:nvPr/>
        </p:nvSpPr>
        <p:spPr>
          <a:xfrm>
            <a:off x="582946" y="3106673"/>
            <a:ext cx="4663564" cy="219456"/>
          </a:xfrm>
          <a:prstGeom prst="roundRect">
            <a:avLst>
              <a:gd fmla="val 16667" name="adj"/>
            </a:avLst>
          </a:prstGeom>
          <a:solidFill>
            <a:srgbClr val="FFF3F3"/>
          </a:solidFill>
          <a:ln cap="flat" cmpd="sng" w="9525">
            <a:solidFill>
              <a:srgbClr val="FFF3F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32"/>
          <p:cNvSpPr txBox="1"/>
          <p:nvPr/>
        </p:nvSpPr>
        <p:spPr>
          <a:xfrm>
            <a:off x="651527" y="3127247"/>
            <a:ext cx="4526401" cy="20574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none" cap="none" strike="noStrike">
                <a:solidFill>
                  <a:srgbClr val="1C1F24"/>
                </a:solidFill>
                <a:latin typeface="Courier New"/>
                <a:ea typeface="Courier New"/>
                <a:cs typeface="Courier New"/>
                <a:sym typeface="Courier New"/>
              </a:rPr>
              <a:t># Normalize everything</a:t>
            </a:r>
            <a:endParaRPr sz="1100"/>
          </a:p>
        </p:txBody>
      </p:sp>
      <p:sp>
        <p:nvSpPr>
          <p:cNvPr id="316" name="Google Shape;316;p32"/>
          <p:cNvSpPr/>
          <p:nvPr/>
        </p:nvSpPr>
        <p:spPr>
          <a:xfrm>
            <a:off x="5623709" y="1405889"/>
            <a:ext cx="2914728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32"/>
          <p:cNvSpPr txBox="1"/>
          <p:nvPr/>
        </p:nvSpPr>
        <p:spPr>
          <a:xfrm>
            <a:off x="5795164" y="1405889"/>
            <a:ext cx="2571819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Unnecessary change</a:t>
            </a:r>
            <a:endParaRPr sz="1100"/>
          </a:p>
        </p:txBody>
      </p:sp>
      <p:sp>
        <p:nvSpPr>
          <p:cNvPr id="318" name="Google Shape;318;p32"/>
          <p:cNvSpPr/>
          <p:nvPr/>
        </p:nvSpPr>
        <p:spPr>
          <a:xfrm>
            <a:off x="5623709" y="2023109"/>
            <a:ext cx="2914728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32"/>
          <p:cNvSpPr txBox="1"/>
          <p:nvPr/>
        </p:nvSpPr>
        <p:spPr>
          <a:xfrm>
            <a:off x="5795164" y="2023109"/>
            <a:ext cx="2571819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Project pattern ignored</a:t>
            </a:r>
            <a:endParaRPr sz="1100"/>
          </a:p>
        </p:txBody>
      </p:sp>
      <p:sp>
        <p:nvSpPr>
          <p:cNvPr id="320" name="Google Shape;320;p32"/>
          <p:cNvSpPr/>
          <p:nvPr/>
        </p:nvSpPr>
        <p:spPr>
          <a:xfrm>
            <a:off x="5623709" y="2640329"/>
            <a:ext cx="2914728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32"/>
          <p:cNvSpPr txBox="1"/>
          <p:nvPr/>
        </p:nvSpPr>
        <p:spPr>
          <a:xfrm>
            <a:off x="5795164" y="2640329"/>
            <a:ext cx="2571819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Generic comment</a:t>
            </a:r>
            <a:endParaRPr sz="1100"/>
          </a:p>
        </p:txBody>
      </p:sp>
      <p:sp>
        <p:nvSpPr>
          <p:cNvPr id="322" name="Google Shape;322;p32"/>
          <p:cNvSpPr/>
          <p:nvPr/>
        </p:nvSpPr>
        <p:spPr>
          <a:xfrm>
            <a:off x="5623709" y="3257550"/>
            <a:ext cx="2914728" cy="425196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32"/>
          <p:cNvSpPr txBox="1"/>
          <p:nvPr/>
        </p:nvSpPr>
        <p:spPr>
          <a:xfrm>
            <a:off x="5795164" y="3257550"/>
            <a:ext cx="2571819" cy="425196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Tests miss real behavior</a:t>
            </a:r>
            <a:endParaRPr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3"/>
          <p:cNvSpPr txBox="1"/>
          <p:nvPr/>
        </p:nvSpPr>
        <p:spPr>
          <a:xfrm>
            <a:off x="445782" y="205740"/>
            <a:ext cx="2743273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2368B4"/>
                </a:solidFill>
                <a:latin typeface="Arial"/>
                <a:ea typeface="Arial"/>
                <a:cs typeface="Arial"/>
                <a:sym typeface="Arial"/>
              </a:rPr>
              <a:t>PR LAB</a:t>
            </a:r>
            <a:endParaRPr sz="1100"/>
          </a:p>
        </p:txBody>
      </p:sp>
      <p:sp>
        <p:nvSpPr>
          <p:cNvPr id="330" name="Google Shape;330;p33"/>
          <p:cNvSpPr txBox="1"/>
          <p:nvPr/>
        </p:nvSpPr>
        <p:spPr>
          <a:xfrm>
            <a:off x="8161238" y="205740"/>
            <a:ext cx="514364" cy="17145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sz="1100"/>
          </a:p>
        </p:txBody>
      </p:sp>
      <p:sp>
        <p:nvSpPr>
          <p:cNvPr id="331" name="Google Shape;331;p33"/>
          <p:cNvSpPr txBox="1"/>
          <p:nvPr/>
        </p:nvSpPr>
        <p:spPr>
          <a:xfrm>
            <a:off x="445782" y="4855464"/>
            <a:ext cx="2057455" cy="1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~2 min</a:t>
            </a:r>
            <a:endParaRPr sz="1100"/>
          </a:p>
        </p:txBody>
      </p:sp>
      <p:cxnSp>
        <p:nvCxnSpPr>
          <p:cNvPr id="332" name="Google Shape;332;p33"/>
          <p:cNvCxnSpPr/>
          <p:nvPr/>
        </p:nvCxnSpPr>
        <p:spPr>
          <a:xfrm>
            <a:off x="445782" y="4718304"/>
            <a:ext cx="8250394" cy="0"/>
          </a:xfrm>
          <a:prstGeom prst="straightConnector1">
            <a:avLst/>
          </a:prstGeom>
          <a:noFill/>
          <a:ln cap="flat" cmpd="sng" w="9525">
            <a:solidFill>
              <a:srgbClr val="DCE0E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8039"/>
              </a:srgbClr>
            </a:outerShdw>
          </a:effectLst>
        </p:spPr>
      </p:cxnSp>
      <p:sp>
        <p:nvSpPr>
          <p:cNvPr id="333" name="Google Shape;333;p33"/>
          <p:cNvSpPr txBox="1"/>
          <p:nvPr/>
        </p:nvSpPr>
        <p:spPr>
          <a:xfrm>
            <a:off x="480073" y="582930"/>
            <a:ext cx="8161238" cy="44577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2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Working code is not the same as a good contribution</a:t>
            </a:r>
            <a:endParaRPr sz="1100"/>
          </a:p>
        </p:txBody>
      </p:sp>
      <p:sp>
        <p:nvSpPr>
          <p:cNvPr id="334" name="Google Shape;334;p33"/>
          <p:cNvSpPr/>
          <p:nvPr/>
        </p:nvSpPr>
        <p:spPr>
          <a:xfrm>
            <a:off x="548655" y="1543050"/>
            <a:ext cx="1851709" cy="82296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2368B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33"/>
          <p:cNvSpPr txBox="1"/>
          <p:nvPr/>
        </p:nvSpPr>
        <p:spPr>
          <a:xfrm>
            <a:off x="548655" y="1543050"/>
            <a:ext cx="1851709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Correctness</a:t>
            </a:r>
            <a:endParaRPr sz="1100"/>
          </a:p>
        </p:txBody>
      </p:sp>
      <p:sp>
        <p:nvSpPr>
          <p:cNvPr id="336" name="Google Shape;336;p33"/>
          <p:cNvSpPr/>
          <p:nvPr/>
        </p:nvSpPr>
        <p:spPr>
          <a:xfrm>
            <a:off x="2640400" y="1543050"/>
            <a:ext cx="1851709" cy="82296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288B5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33"/>
          <p:cNvSpPr txBox="1"/>
          <p:nvPr/>
        </p:nvSpPr>
        <p:spPr>
          <a:xfrm>
            <a:off x="2640400" y="1543050"/>
            <a:ext cx="1851709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endParaRPr sz="1100"/>
          </a:p>
        </p:txBody>
      </p:sp>
      <p:sp>
        <p:nvSpPr>
          <p:cNvPr id="338" name="Google Shape;338;p33"/>
          <p:cNvSpPr/>
          <p:nvPr/>
        </p:nvSpPr>
        <p:spPr>
          <a:xfrm>
            <a:off x="4732145" y="1543050"/>
            <a:ext cx="1851709" cy="82296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D07E2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33"/>
          <p:cNvSpPr txBox="1"/>
          <p:nvPr/>
        </p:nvSpPr>
        <p:spPr>
          <a:xfrm>
            <a:off x="4732145" y="1543050"/>
            <a:ext cx="1851709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Project conventions</a:t>
            </a:r>
            <a:endParaRPr sz="1100"/>
          </a:p>
        </p:txBody>
      </p:sp>
      <p:sp>
        <p:nvSpPr>
          <p:cNvPr id="340" name="Google Shape;340;p33"/>
          <p:cNvSpPr/>
          <p:nvPr/>
        </p:nvSpPr>
        <p:spPr>
          <a:xfrm>
            <a:off x="6823892" y="1543050"/>
            <a:ext cx="1851709" cy="822960"/>
          </a:xfrm>
          <a:prstGeom prst="roundRect">
            <a:avLst>
              <a:gd fmla="val 16667" name="adj"/>
            </a:avLst>
          </a:prstGeom>
          <a:solidFill>
            <a:srgbClr val="F6F8FA"/>
          </a:solidFill>
          <a:ln cap="flat" cmpd="sng" w="9525">
            <a:solidFill>
              <a:srgbClr val="BE3C3C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33"/>
          <p:cNvSpPr txBox="1"/>
          <p:nvPr/>
        </p:nvSpPr>
        <p:spPr>
          <a:xfrm>
            <a:off x="6823892" y="1543050"/>
            <a:ext cx="1851709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1C1F24"/>
                </a:solidFill>
                <a:latin typeface="Arial"/>
                <a:ea typeface="Arial"/>
                <a:cs typeface="Arial"/>
                <a:sym typeface="Arial"/>
              </a:rPr>
              <a:t>Maintainability</a:t>
            </a:r>
            <a:endParaRPr sz="1100"/>
          </a:p>
        </p:txBody>
      </p:sp>
      <p:sp>
        <p:nvSpPr>
          <p:cNvPr id="342" name="Google Shape;342;p33"/>
          <p:cNvSpPr/>
          <p:nvPr/>
        </p:nvSpPr>
        <p:spPr>
          <a:xfrm>
            <a:off x="1508800" y="2914650"/>
            <a:ext cx="6103783" cy="685800"/>
          </a:xfrm>
          <a:prstGeom prst="roundRect">
            <a:avLst>
              <a:gd fmla="val 16667" name="adj"/>
            </a:avLst>
          </a:prstGeom>
          <a:solidFill>
            <a:srgbClr val="1C1F24"/>
          </a:solidFill>
          <a:ln cap="flat" cmpd="sng" w="9525">
            <a:solidFill>
              <a:srgbClr val="1C1F2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33"/>
          <p:cNvSpPr txBox="1"/>
          <p:nvPr/>
        </p:nvSpPr>
        <p:spPr>
          <a:xfrm>
            <a:off x="1508800" y="2914650"/>
            <a:ext cx="6103783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7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GOOD PR</a:t>
            </a:r>
            <a:endParaRPr sz="1100"/>
          </a:p>
        </p:txBody>
      </p:sp>
      <p:sp>
        <p:nvSpPr>
          <p:cNvPr id="344" name="Google Shape;344;p33"/>
          <p:cNvSpPr txBox="1"/>
          <p:nvPr/>
        </p:nvSpPr>
        <p:spPr>
          <a:xfrm>
            <a:off x="685818" y="3909060"/>
            <a:ext cx="7749747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20575" lIns="20575" spcFirstLastPara="1" rIns="20575" wrap="square" tIns="205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5B636E"/>
                </a:solidFill>
                <a:latin typeface="Arial"/>
                <a:ea typeface="Arial"/>
                <a:cs typeface="Arial"/>
                <a:sym typeface="Arial"/>
              </a:rPr>
              <a:t>A maintainer reviews the change inside the project.</a:t>
            </a:r>
            <a:endParaRPr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