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Open cold. Do not read the slide.</a:t>
            </a:r>
            <a:br>
              <a:rPr lang="en-US"/>
            </a:br>
            <a:r>
              <a:rPr lang="en-US"/>
              <a:t>Line to land: everyone in this room has an opinion about AI. Almost nobody has an opinion about the wire it runs on. That is what I want to talk about for 20 minutes.</a:t>
            </a:r>
            <a:br>
              <a:rPr lang="en-US"/>
            </a:br>
            <a:r>
              <a:rPr lang="en-US"/>
              <a:t>Talk title is the one on the schedule, so it matches the programme.</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your project, so this is where you can be longest and most confident.</a:t>
            </a:r>
            <a:br>
              <a:rPr lang="en-US"/>
            </a:br>
            <a:r>
              <a:rPr lang="en-US"/>
              <a:t>Core constraint: a programmable switch pipeline has a fixed, small number of match-action stages and limited stateful memory. A deep decision tree needs more sequential comparisons than the pipeline has stages.</a:t>
            </a:r>
            <a:br>
              <a:rPr lang="en-US"/>
            </a:br>
            <a:r>
              <a:rPr lang="en-US"/>
              <a:t>SpliDT's answer: partitioned decision trees. Split the tree, label each subtree with a Subtree ID (SID), keep the SID in stateful memory keyed by flow, and let successive packets of the same flow walk deeper. The classification is spread across packets instead of across stages.</a:t>
            </a:r>
            <a:br>
              <a:rPr lang="en-US"/>
            </a:br>
            <a:r>
              <a:rPr lang="en-US"/>
              <a:t>Keep the deep-tree picture generic. Do not put a specific stage count on a specific chip unless someone asks and you know it.</a:t>
            </a:r>
            <a:endParaRPr/>
          </a:p>
        </p:txBody>
      </p:sp>
      <p:sp>
        <p:nvSpPr>
          <p:cNvPr id="197" name="Google Shape;19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Do not walk every box. Trace one path with your finger: dataset in on the left, target binary on the right, control plane underneath keeping the tables live.</a:t>
            </a:r>
            <a:br>
              <a:rPr lang="en-US"/>
            </a:br>
            <a:r>
              <a:rPr lang="en-US"/>
              <a:t>The one thing to say out loud: the model is not running on a CPU next to the switch. It is compiled into the switch.</a:t>
            </a:r>
            <a:br>
              <a:rPr lang="en-US"/>
            </a:br>
            <a:r>
              <a:rPr lang="en-US"/>
              <a:t>If asked what you personally built: the P4Runtime testing pipeline (Jinja2 templated, Tofino and Mininet) and the SID recirculation path.</a:t>
            </a:r>
            <a:endParaRPr/>
          </a:p>
        </p:txBody>
      </p:sp>
      <p:sp>
        <p:nvSpPr>
          <p:cNvPr id="231" name="Google Shape;23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Defensible: bpfilter is an eBPF-based packet filtering framework hosted at github.com/facebook/bpfilter, GPLv2. It translates filtering rules into BPF programs; it has a CLI (bfcli), a daemon, and a library, plus iptables and nftables front ends. It targets XDP, TC and BPF_NETFILTER program types. bpfilter was initially designed by Alexei Starovoitov.</a:t>
            </a:r>
            <a:br>
              <a:rPr lang="en-US"/>
            </a:br>
            <a:r>
              <a:rPr lang="en-US"/>
              <a:t>Your merged PR is #507 (build: clang-tidy brace config, opts.c/set.c fixes, NOLINT in dump.c). Say 'build and lint hygiene' honestly if asked, do not inflate it.</a:t>
            </a:r>
            <a:br>
              <a:rPr lang="en-US"/>
            </a:br>
            <a:r>
              <a:rPr lang="en-US"/>
              <a:t>This is the natural spot for the Bill Mulligan story if you want it. Keep it to two sentences.</a:t>
            </a:r>
            <a:endParaRPr/>
          </a:p>
        </p:txBody>
      </p:sp>
      <p:sp>
        <p:nvSpPr>
          <p:cNvPr id="240" name="Google Shape;24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Defensible: HAMi (Heterogeneous AI Computing Virtualization Middleware, formerly k8s-vGPU-scheduler) is a CNCF project, currently Incubating, listed in the CNCF and CNAI landscapes. It allocates a fraction of a device by memory, core or device count, enforces per-workload limits, and needs no application changes. It is a mutating webhook plus scheduler extender plus device plugins plus in-container virtualization.</a:t>
            </a:r>
            <a:br>
              <a:rPr lang="en-US"/>
            </a:br>
            <a:r>
              <a:rPr lang="en-US"/>
              <a:t>WasmEdge is an official CNCF sandbox project, a lightweight high-performance WebAssembly runtime for cloud native, edge and decentralized applications.</a:t>
            </a:r>
            <a:br>
              <a:rPr lang="en-US"/>
            </a:br>
            <a:r>
              <a:rPr lang="en-US"/>
              <a:t>The before/after picture is illustrative, not a benchmark. If someone asks for utilisation numbers, say it depends entirely on workload and you are showing the idea, not a measurement.</a:t>
            </a:r>
            <a:br>
              <a:rPr lang="en-US"/>
            </a:br>
            <a:r>
              <a:rPr lang="en-US"/>
              <a:t>Your own HAMi work is scheduler and device-plugin bug fixes: PRs 2292, 2307, 2259, 2204, 2221.</a:t>
            </a:r>
            <a:endParaRPr/>
          </a:p>
        </p:txBody>
      </p:sp>
      <p:sp>
        <p:nvSpPr>
          <p:cNvPr id="266" name="Google Shape;26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4:15 number is from the official P4 GSoC 2025 wrap-up: four contributors (Xiyu, Vineet, Advay, Sankalp) and fifteen mentors, three org admins.</a:t>
            </a:r>
            <a:br>
              <a:rPr lang="en-US"/>
            </a:br>
            <a:r>
              <a:rPr lang="en-US"/>
              <a:t>Say the India line plainly and then stop talking for a second. Do not soften it.</a:t>
            </a:r>
            <a:br>
              <a:rPr lang="en-US"/>
            </a:br>
            <a:r>
              <a:rPr lang="en-US"/>
              <a:t>This is where a personal story belongs if you have thirty seconds spare.</a:t>
            </a:r>
            <a:endParaRPr/>
          </a:p>
        </p:txBody>
      </p:sp>
      <p:sp>
        <p:nvSpPr>
          <p:cNvPr id="294" name="Google Shape;29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Land it and stop. Do not add a fourth point.</a:t>
            </a:r>
            <a:br>
              <a:rPr lang="en-US"/>
            </a:br>
            <a:r>
              <a:rPr lang="en-US"/>
              <a:t>If you want the Jira / agent-native rethink example, it goes here as one sentence, not as its own argument. Same move: something built for a world that no longer exists.</a:t>
            </a:r>
            <a:endParaRPr/>
          </a:p>
        </p:txBody>
      </p:sp>
      <p:sp>
        <p:nvSpPr>
          <p:cNvPr id="312" name="Google Shape;31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QR points to https://sankalpjha.dev/. Test it on your own phone before you walk on stage.</a:t>
            </a:r>
            <a:endParaRPr/>
          </a:p>
        </p:txBody>
      </p:sp>
      <p:sp>
        <p:nvSpPr>
          <p:cNvPr id="332" name="Google Shape;33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Fifteen seconds, no more. Point, do not narrate.</a:t>
            </a:r>
            <a:br>
              <a:rPr lang="en-US"/>
            </a:br>
            <a:r>
              <a:rPr lang="en-US"/>
              <a:t>Defensible claims: GSoC 2025 contributor with P4 Language Consortium (SpliDT). P4 is a Linux Foundation project (P4.org moved to ONF in 2019, ONF projects graduated to LF). SpliDT is Stanford-originated research. Intel Tofino was the target ASIC. facebook/bpfilter is Meta's eBPF packet filtering framework, PR #507 merged. Project-HAMi is CNCF (Incubating). WasmEdge is CNCF sandbox. KubeEdge is CNCF incubating.</a:t>
            </a:r>
            <a:br>
              <a:rPr lang="en-US"/>
            </a:br>
            <a:r>
              <a:rPr lang="en-US"/>
              <a:t>If asked about KubeEdge specifically, answer from your own involvement. The slide only names the project.</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f8aa48b95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g3f8aa48b95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Fifteen seconds, no more. Point, do not narrate.</a:t>
            </a:r>
            <a:br>
              <a:rPr lang="en-US"/>
            </a:br>
            <a:r>
              <a:rPr lang="en-US"/>
              <a:t>Defensible claims: GSoC 2025 contributor with P4 Language Consortium (SpliDT). P4 is a Linux Foundation project (P4.org moved to ONF in 2019, ONF projects graduated to LF). SpliDT is Stanford-originated research. Intel Tofino was the target ASIC. facebook/bpfilter is Meta's eBPF packet filtering framework, PR #507 merged. Project-HAMi is CNCF (Incubating). WasmEdge is CNCF sandbox. KubeEdge is CNCF incubating.</a:t>
            </a:r>
            <a:br>
              <a:rPr lang="en-US"/>
            </a:br>
            <a:r>
              <a:rPr lang="en-US"/>
              <a:t>If asked about KubeEdge specifically, answer from your own involvement. The slide only names the project.</a:t>
            </a:r>
            <a:endParaRPr/>
          </a:p>
        </p:txBody>
      </p:sp>
      <p:sp>
        <p:nvSpPr>
          <p:cNvPr id="61" name="Google Shape;61;g3f8aa48b95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pivot of the whole talk. Slow down here.</a:t>
            </a:r>
            <a:br>
              <a:rPr lang="en-US"/>
            </a:br>
            <a:r>
              <a:rPr lang="en-US"/>
              <a:t>Start with the room they already understand, then move the same word into a data centre. Do not defend it yet, slide 4 and 5 do that.</a:t>
            </a:r>
            <a:endParaRPr/>
          </a:p>
        </p:txBody>
      </p:sp>
      <p:sp>
        <p:nvSpPr>
          <p:cNvPr id="70" name="Google Shape;7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Draw the line with your hand, left to right, then stop on the switch.</a:t>
            </a:r>
            <a:br>
              <a:rPr lang="en-US"/>
            </a:br>
            <a:r>
              <a:rPr lang="en-US"/>
              <a:t>Point: the two ends of this picture get all the funding and all the news coverage. The middle gets neither.</a:t>
            </a:r>
            <a:endParaRPr/>
          </a:p>
        </p:txBody>
      </p:sp>
      <p:sp>
        <p:nvSpPr>
          <p:cNvPr id="84" name="Google Shape;8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 precise if challenged.</a:t>
            </a:r>
            <a:br>
              <a:rPr lang="en-US"/>
            </a:br>
            <a:r>
              <a:rPr lang="en-US"/>
              <a:t>945 TWh: IEA Energy and AI report, base case, global data centre electricity by 2030, roughly double the ~415 TWh of 2024, just under 3% of global electricity. A later IEA update gives 485 TWh (2025) to ~950 TWh (2030). Either way, doubling.</a:t>
            </a:r>
            <a:br>
              <a:rPr lang="en-US"/>
            </a:br>
            <a:r>
              <a:rPr lang="en-US"/>
              <a:t>Over half: arXiv 2411.15871 profiled Megatron-LM on a 64-card A40 cluster; for Llama-39B, tensor and context parallel communication was 55% of execution time. Meta has separately shown time-in-network reaching up to ~50% of workload time. Say 'in profiled configurations', not 'always'.</a:t>
            </a:r>
            <a:br>
              <a:rPr lang="en-US"/>
            </a:br>
            <a:r>
              <a:rPr lang="en-US"/>
              <a:t>Do not claim networking equipment is the majority of data centre power. It is not, it is roughly 5%. The argument is about wasted GPU time, not about switch wattage.</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least obvious point in the talk and the one worth the most.</a:t>
            </a:r>
            <a:br>
              <a:rPr lang="en-US"/>
            </a:br>
            <a:r>
              <a:rPr lang="en-US"/>
              <a:t>The argument is not anti-AI. It is that a decade of 'just add more machines' ended, and constraint is what makes engineering interesting again.</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Signpost slide. Tell them the next three slides are these three boxes in order.</a:t>
            </a:r>
            <a:br>
              <a:rPr lang="en-US"/>
            </a:br>
            <a:r>
              <a:rPr lang="en-US"/>
              <a:t>Do not explain each box here, you explain them next.</a:t>
            </a:r>
            <a:endParaRPr/>
          </a:p>
        </p:txBody>
      </p:sp>
      <p:sp>
        <p:nvSpPr>
          <p:cNvPr id="146" name="Google Shape;1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Claims you can defend: P4 was created in 2013; it is protocol independent and target independent by design (compiles to ASICs, FPGAs, CPUs, NPUs, software switches); P4.org joined ONF in 2019 and P4 is now an independent project under the Linux Foundation.</a:t>
            </a:r>
            <a:br>
              <a:rPr lang="en-US"/>
            </a:br>
            <a:r>
              <a:rPr lang="en-US"/>
              <a:t>The parser / match-action / deparser picture is the standard P4 pipeline abstraction (PISA). Keep it at that level, do not promise exact stage counts for a specific chip.</a:t>
            </a:r>
            <a:endParaRPr/>
          </a:p>
        </p:txBody>
      </p:sp>
      <p:sp>
        <p:nvSpPr>
          <p:cNvPr id="170" name="Google Shape;17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8.png"/><Relationship Id="rId11" Type="http://schemas.openxmlformats.org/officeDocument/2006/relationships/image" Target="../media/image11.png"/><Relationship Id="rId10" Type="http://schemas.openxmlformats.org/officeDocument/2006/relationships/image" Target="../media/image9.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71C"/>
        </a:solidFill>
      </p:bgPr>
    </p:bg>
    <p:spTree>
      <p:nvGrpSpPr>
        <p:cNvPr id="15" name="Shape 15"/>
        <p:cNvGrpSpPr/>
        <p:nvPr/>
      </p:nvGrpSpPr>
      <p:grpSpPr>
        <a:xfrm>
          <a:off x="0" y="0"/>
          <a:ext cx="0" cy="0"/>
          <a:chOff x="0" y="0"/>
          <a:chExt cx="0" cy="0"/>
        </a:xfrm>
      </p:grpSpPr>
      <p:sp>
        <p:nvSpPr>
          <p:cNvPr id="16" name="Google Shape;16;p3"/>
          <p:cNvSpPr txBox="1"/>
          <p:nvPr/>
        </p:nvSpPr>
        <p:spPr>
          <a:xfrm>
            <a:off x="685800" y="64008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100"/>
              <a:buFont typeface="Courier New"/>
              <a:buNone/>
            </a:pPr>
            <a:r>
              <a:rPr b="0" i="0" lang="en-US" sz="1100" u="none" cap="none" strike="noStrike">
                <a:solidFill>
                  <a:srgbClr val="8A929D"/>
                </a:solidFill>
                <a:latin typeface="Courier New"/>
                <a:ea typeface="Courier New"/>
                <a:cs typeface="Courier New"/>
                <a:sym typeface="Courier New"/>
              </a:rPr>
              <a:t>AUG 30, 2026   //   ROOM 1   //   </a:t>
            </a:r>
            <a:r>
              <a:rPr lang="en-US" sz="1100">
                <a:solidFill>
                  <a:srgbClr val="8A929D"/>
                </a:solidFill>
                <a:latin typeface="Courier New"/>
                <a:ea typeface="Courier New"/>
                <a:cs typeface="Courier New"/>
                <a:sym typeface="Courier New"/>
              </a:rPr>
              <a:t>some amount of </a:t>
            </a:r>
            <a:r>
              <a:rPr b="0" i="0" lang="en-US" sz="1100" u="none" cap="none" strike="noStrike">
                <a:solidFill>
                  <a:srgbClr val="8A929D"/>
                </a:solidFill>
                <a:latin typeface="Courier New"/>
                <a:ea typeface="Courier New"/>
                <a:cs typeface="Courier New"/>
                <a:sym typeface="Courier New"/>
              </a:rPr>
              <a:t>MIN</a:t>
            </a:r>
            <a:r>
              <a:rPr lang="en-US" sz="1100">
                <a:solidFill>
                  <a:srgbClr val="8A929D"/>
                </a:solidFill>
                <a:latin typeface="Courier New"/>
                <a:ea typeface="Courier New"/>
                <a:cs typeface="Courier New"/>
                <a:sym typeface="Courier New"/>
              </a:rPr>
              <a:t>UTES man </a:t>
            </a:r>
            <a:endParaRPr b="0" i="0" sz="1100" u="none" cap="none" strike="noStrike">
              <a:solidFill>
                <a:schemeClr val="dk1"/>
              </a:solidFill>
              <a:latin typeface="Calibri"/>
              <a:ea typeface="Calibri"/>
              <a:cs typeface="Calibri"/>
              <a:sym typeface="Calibri"/>
            </a:endParaRPr>
          </a:p>
        </p:txBody>
      </p:sp>
      <p:sp>
        <p:nvSpPr>
          <p:cNvPr id="17" name="Google Shape;17;p3"/>
          <p:cNvSpPr/>
          <p:nvPr/>
        </p:nvSpPr>
        <p:spPr>
          <a:xfrm>
            <a:off x="685800" y="1417320"/>
            <a:ext cx="146304" cy="14630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txBox="1"/>
          <p:nvPr/>
        </p:nvSpPr>
        <p:spPr>
          <a:xfrm>
            <a:off x="685800" y="1783080"/>
            <a:ext cx="10515600" cy="219456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FFFFFF"/>
              </a:buClr>
              <a:buSzPts val="6000"/>
              <a:buFont typeface="Arial"/>
              <a:buNone/>
            </a:pPr>
            <a:r>
              <a:rPr b="1" i="0" lang="en-US" sz="6000" u="none" cap="none" strike="noStrike">
                <a:solidFill>
                  <a:srgbClr val="FFFFFF"/>
                </a:solidFill>
                <a:latin typeface="Arial"/>
                <a:ea typeface="Arial"/>
                <a:cs typeface="Arial"/>
                <a:sym typeface="Arial"/>
              </a:rPr>
              <a:t>Viewing Beyond the</a:t>
            </a:r>
            <a:endParaRPr b="0" i="0" sz="6000" u="none" cap="none" strike="noStrike">
              <a:solidFill>
                <a:schemeClr val="dk1"/>
              </a:solidFill>
              <a:latin typeface="Calibri"/>
              <a:ea typeface="Calibri"/>
              <a:cs typeface="Calibri"/>
              <a:sym typeface="Calibri"/>
            </a:endParaRPr>
          </a:p>
          <a:p>
            <a:pPr indent="0" lvl="0" marL="0" marR="0" rtl="0" algn="l">
              <a:lnSpc>
                <a:spcPct val="102000"/>
              </a:lnSpc>
              <a:spcBef>
                <a:spcPts val="0"/>
              </a:spcBef>
              <a:spcAft>
                <a:spcPts val="0"/>
              </a:spcAft>
              <a:buClr>
                <a:srgbClr val="FFFFFF"/>
              </a:buClr>
              <a:buSzPts val="6000"/>
              <a:buFont typeface="Arial"/>
              <a:buNone/>
            </a:pPr>
            <a:r>
              <a:rPr b="1" i="0" lang="en-US" sz="6000" u="none" cap="none" strike="noStrike">
                <a:solidFill>
                  <a:srgbClr val="FFFFFF"/>
                </a:solidFill>
                <a:latin typeface="Arial"/>
                <a:ea typeface="Arial"/>
                <a:cs typeface="Arial"/>
                <a:sym typeface="Arial"/>
              </a:rPr>
              <a:t>MAD Landscape</a:t>
            </a:r>
            <a:endParaRPr b="0" i="0" sz="6000" u="none" cap="none" strike="noStrike">
              <a:solidFill>
                <a:schemeClr val="dk1"/>
              </a:solidFill>
              <a:latin typeface="Calibri"/>
              <a:ea typeface="Calibri"/>
              <a:cs typeface="Calibri"/>
              <a:sym typeface="Calibri"/>
            </a:endParaRPr>
          </a:p>
        </p:txBody>
      </p:sp>
      <p:sp>
        <p:nvSpPr>
          <p:cNvPr id="19" name="Google Shape;19;p3"/>
          <p:cNvSpPr txBox="1"/>
          <p:nvPr/>
        </p:nvSpPr>
        <p:spPr>
          <a:xfrm>
            <a:off x="685800" y="3977640"/>
            <a:ext cx="8229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1AB"/>
              </a:buClr>
              <a:buSzPts val="2200"/>
              <a:buFont typeface="Arial"/>
              <a:buNone/>
            </a:pPr>
            <a:r>
              <a:rPr b="0" i="0" lang="en-US" sz="2200" u="none" cap="none" strike="noStrike">
                <a:solidFill>
                  <a:srgbClr val="9AA1AB"/>
                </a:solidFill>
                <a:latin typeface="Arial"/>
                <a:ea typeface="Arial"/>
                <a:cs typeface="Arial"/>
                <a:sym typeface="Arial"/>
              </a:rPr>
              <a:t>with my open source journey</a:t>
            </a:r>
            <a:endParaRPr b="0" i="0" sz="2200" u="none" cap="none" strike="noStrike">
              <a:solidFill>
                <a:schemeClr val="dk1"/>
              </a:solidFill>
              <a:latin typeface="Calibri"/>
              <a:ea typeface="Calibri"/>
              <a:cs typeface="Calibri"/>
              <a:sym typeface="Calibri"/>
            </a:endParaRPr>
          </a:p>
        </p:txBody>
      </p:sp>
      <p:sp>
        <p:nvSpPr>
          <p:cNvPr id="20" name="Google Shape;20;p3"/>
          <p:cNvSpPr txBox="1"/>
          <p:nvPr/>
        </p:nvSpPr>
        <p:spPr>
          <a:xfrm>
            <a:off x="685800" y="4709160"/>
            <a:ext cx="7315200" cy="914400"/>
          </a:xfrm>
          <a:prstGeom prst="rect">
            <a:avLst/>
          </a:prstGeom>
          <a:noFill/>
          <a:ln>
            <a:noFill/>
          </a:ln>
        </p:spPr>
        <p:txBody>
          <a:bodyPr anchorCtr="0" anchor="ctr" bIns="0" lIns="0" spcFirstLastPara="1" rIns="0" wrap="square" tIns="0">
            <a:noAutofit/>
          </a:bodyPr>
          <a:lstStyle/>
          <a:p>
            <a:pPr indent="0" lvl="0" marL="0" marR="0" rtl="0" algn="l">
              <a:lnSpc>
                <a:spcPct val="125000"/>
              </a:lnSpc>
              <a:spcBef>
                <a:spcPts val="0"/>
              </a:spcBef>
              <a:spcAft>
                <a:spcPts val="0"/>
              </a:spcAft>
              <a:buClr>
                <a:srgbClr val="FF5A1F"/>
              </a:buClr>
              <a:buSzPts val="1700"/>
              <a:buFont typeface="Arial"/>
              <a:buNone/>
            </a:pPr>
            <a:r>
              <a:rPr b="0" i="0" lang="en-US" sz="1700" u="none" cap="none" strike="noStrike">
                <a:solidFill>
                  <a:srgbClr val="FF5A1F"/>
                </a:solidFill>
                <a:latin typeface="Arial"/>
                <a:ea typeface="Arial"/>
                <a:cs typeface="Arial"/>
                <a:sym typeface="Arial"/>
              </a:rPr>
              <a:t>AI got all the attention.</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rgbClr val="FF5A1F"/>
              </a:buClr>
              <a:buSzPts val="1700"/>
              <a:buFont typeface="Arial"/>
              <a:buNone/>
            </a:pPr>
            <a:r>
              <a:rPr b="0" i="0" lang="en-US" sz="1700" u="none" cap="none" strike="noStrike">
                <a:solidFill>
                  <a:srgbClr val="FF5A1F"/>
                </a:solidFill>
                <a:latin typeface="Arial"/>
                <a:ea typeface="Arial"/>
                <a:cs typeface="Arial"/>
                <a:sym typeface="Arial"/>
              </a:rPr>
              <a:t>The pipes carrying it did not.</a:t>
            </a:r>
            <a:endParaRPr b="0" i="0" sz="1700" u="none" cap="none" strike="noStrike">
              <a:solidFill>
                <a:schemeClr val="dk1"/>
              </a:solidFill>
              <a:latin typeface="Calibri"/>
              <a:ea typeface="Calibri"/>
              <a:cs typeface="Calibri"/>
              <a:sym typeface="Calibri"/>
            </a:endParaRPr>
          </a:p>
        </p:txBody>
      </p:sp>
      <p:sp>
        <p:nvSpPr>
          <p:cNvPr id="21" name="Google Shape;21;p3"/>
          <p:cNvSpPr txBox="1"/>
          <p:nvPr/>
        </p:nvSpPr>
        <p:spPr>
          <a:xfrm>
            <a:off x="685800" y="5943600"/>
            <a:ext cx="5486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Sankalp Jha</a:t>
            </a:r>
            <a:endParaRPr b="0" i="0" sz="1600" u="none" cap="none" strike="noStrike">
              <a:solidFill>
                <a:schemeClr val="dk1"/>
              </a:solidFill>
              <a:latin typeface="Calibri"/>
              <a:ea typeface="Calibri"/>
              <a:cs typeface="Calibri"/>
              <a:sym typeface="Calibri"/>
            </a:endParaRPr>
          </a:p>
        </p:txBody>
      </p:sp>
      <p:sp>
        <p:nvSpPr>
          <p:cNvPr id="22" name="Google Shape;22;p3"/>
          <p:cNvSpPr txBox="1"/>
          <p:nvPr/>
        </p:nvSpPr>
        <p:spPr>
          <a:xfrm>
            <a:off x="685800" y="6291072"/>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100"/>
              <a:buFont typeface="Courier New"/>
              <a:buNone/>
            </a:pPr>
            <a:r>
              <a:rPr b="0" i="0" lang="en-US" sz="1100" u="none" cap="none" strike="noStrike">
                <a:solidFill>
                  <a:srgbClr val="8A929D"/>
                </a:solidFill>
                <a:latin typeface="Courier New"/>
                <a:ea typeface="Courier New"/>
                <a:cs typeface="Courier New"/>
                <a:sym typeface="Courier New"/>
              </a:rPr>
              <a:t>GSoC 2025  //  P4 Language Consortium</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2"/>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GSoC 2025  //  SpliDT</a:t>
            </a:r>
            <a:endParaRPr b="0" i="0" sz="1100" u="none" cap="none" strike="noStrike">
              <a:solidFill>
                <a:schemeClr val="dk1"/>
              </a:solidFill>
              <a:latin typeface="Calibri"/>
              <a:ea typeface="Calibri"/>
              <a:cs typeface="Calibri"/>
              <a:sym typeface="Calibri"/>
            </a:endParaRPr>
          </a:p>
        </p:txBody>
      </p:sp>
      <p:sp>
        <p:nvSpPr>
          <p:cNvPr id="200" name="Google Shape;200;p12"/>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The problem: a tree does not fit in a pipeline</a:t>
            </a:r>
            <a:endParaRPr b="0" i="0" sz="3800" u="none" cap="none" strike="noStrike">
              <a:solidFill>
                <a:schemeClr val="dk1"/>
              </a:solidFill>
              <a:latin typeface="Calibri"/>
              <a:ea typeface="Calibri"/>
              <a:cs typeface="Calibri"/>
              <a:sym typeface="Calibri"/>
            </a:endParaRPr>
          </a:p>
        </p:txBody>
      </p:sp>
      <p:sp>
        <p:nvSpPr>
          <p:cNvPr id="201" name="Google Shape;201;p12"/>
          <p:cNvSpPr txBox="1"/>
          <p:nvPr/>
        </p:nvSpPr>
        <p:spPr>
          <a:xfrm>
            <a:off x="777240" y="2148840"/>
            <a:ext cx="4846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WHAT ML WANTS</a:t>
            </a:r>
            <a:endParaRPr b="0" i="0" sz="1050" u="none" cap="none" strike="noStrike">
              <a:solidFill>
                <a:schemeClr val="dk1"/>
              </a:solidFill>
              <a:latin typeface="Calibri"/>
              <a:ea typeface="Calibri"/>
              <a:cs typeface="Calibri"/>
              <a:sym typeface="Calibri"/>
            </a:endParaRPr>
          </a:p>
        </p:txBody>
      </p:sp>
      <p:sp>
        <p:nvSpPr>
          <p:cNvPr id="202" name="Google Shape;202;p12"/>
          <p:cNvSpPr/>
          <p:nvPr/>
        </p:nvSpPr>
        <p:spPr>
          <a:xfrm>
            <a:off x="2980944" y="260604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2"/>
          <p:cNvSpPr/>
          <p:nvPr/>
        </p:nvSpPr>
        <p:spPr>
          <a:xfrm>
            <a:off x="1769364" y="338328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4" name="Google Shape;204;p12"/>
          <p:cNvCxnSpPr/>
          <p:nvPr/>
        </p:nvCxnSpPr>
        <p:spPr>
          <a:xfrm flipH="1">
            <a:off x="1988820" y="3044952"/>
            <a:ext cx="1211580" cy="338328"/>
          </a:xfrm>
          <a:prstGeom prst="straightConnector1">
            <a:avLst/>
          </a:prstGeom>
          <a:noFill/>
          <a:ln cap="flat" cmpd="sng" w="12700">
            <a:solidFill>
              <a:srgbClr val="9AA1AB"/>
            </a:solidFill>
            <a:prstDash val="solid"/>
            <a:round/>
            <a:headEnd len="sm" w="sm" type="none"/>
            <a:tailEnd len="sm" w="sm" type="none"/>
          </a:ln>
        </p:spPr>
      </p:cxnSp>
      <p:sp>
        <p:nvSpPr>
          <p:cNvPr id="205" name="Google Shape;205;p12"/>
          <p:cNvSpPr/>
          <p:nvPr/>
        </p:nvSpPr>
        <p:spPr>
          <a:xfrm>
            <a:off x="4192524" y="338328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6" name="Google Shape;206;p12"/>
          <p:cNvCxnSpPr/>
          <p:nvPr/>
        </p:nvCxnSpPr>
        <p:spPr>
          <a:xfrm>
            <a:off x="3200400" y="3044952"/>
            <a:ext cx="1211580" cy="338328"/>
          </a:xfrm>
          <a:prstGeom prst="straightConnector1">
            <a:avLst/>
          </a:prstGeom>
          <a:noFill/>
          <a:ln cap="flat" cmpd="sng" w="12700">
            <a:solidFill>
              <a:srgbClr val="9AA1AB"/>
            </a:solidFill>
            <a:prstDash val="solid"/>
            <a:round/>
            <a:headEnd len="sm" w="sm" type="none"/>
            <a:tailEnd len="sm" w="sm" type="none"/>
          </a:ln>
        </p:spPr>
      </p:cxnSp>
      <p:sp>
        <p:nvSpPr>
          <p:cNvPr id="207" name="Google Shape;207;p12"/>
          <p:cNvSpPr/>
          <p:nvPr/>
        </p:nvSpPr>
        <p:spPr>
          <a:xfrm>
            <a:off x="1163574" y="416052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8" name="Google Shape;208;p12"/>
          <p:cNvCxnSpPr/>
          <p:nvPr/>
        </p:nvCxnSpPr>
        <p:spPr>
          <a:xfrm flipH="1">
            <a:off x="1383030" y="3822192"/>
            <a:ext cx="605790" cy="338328"/>
          </a:xfrm>
          <a:prstGeom prst="straightConnector1">
            <a:avLst/>
          </a:prstGeom>
          <a:noFill/>
          <a:ln cap="flat" cmpd="sng" w="12700">
            <a:solidFill>
              <a:srgbClr val="9AA1AB"/>
            </a:solidFill>
            <a:prstDash val="solid"/>
            <a:round/>
            <a:headEnd len="sm" w="sm" type="none"/>
            <a:tailEnd len="sm" w="sm" type="none"/>
          </a:ln>
        </p:spPr>
      </p:cxnSp>
      <p:sp>
        <p:nvSpPr>
          <p:cNvPr id="209" name="Google Shape;209;p12"/>
          <p:cNvSpPr/>
          <p:nvPr/>
        </p:nvSpPr>
        <p:spPr>
          <a:xfrm>
            <a:off x="2375154" y="416052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0" name="Google Shape;210;p12"/>
          <p:cNvCxnSpPr/>
          <p:nvPr/>
        </p:nvCxnSpPr>
        <p:spPr>
          <a:xfrm>
            <a:off x="1988820" y="3822192"/>
            <a:ext cx="605790" cy="338328"/>
          </a:xfrm>
          <a:prstGeom prst="straightConnector1">
            <a:avLst/>
          </a:prstGeom>
          <a:noFill/>
          <a:ln cap="flat" cmpd="sng" w="12700">
            <a:solidFill>
              <a:srgbClr val="9AA1AB"/>
            </a:solidFill>
            <a:prstDash val="solid"/>
            <a:round/>
            <a:headEnd len="sm" w="sm" type="none"/>
            <a:tailEnd len="sm" w="sm" type="none"/>
          </a:ln>
        </p:spPr>
      </p:cxnSp>
      <p:sp>
        <p:nvSpPr>
          <p:cNvPr id="211" name="Google Shape;211;p12"/>
          <p:cNvSpPr/>
          <p:nvPr/>
        </p:nvSpPr>
        <p:spPr>
          <a:xfrm>
            <a:off x="3586734" y="416052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2" name="Google Shape;212;p12"/>
          <p:cNvCxnSpPr/>
          <p:nvPr/>
        </p:nvCxnSpPr>
        <p:spPr>
          <a:xfrm flipH="1">
            <a:off x="3806190" y="3822192"/>
            <a:ext cx="605790" cy="338328"/>
          </a:xfrm>
          <a:prstGeom prst="straightConnector1">
            <a:avLst/>
          </a:prstGeom>
          <a:noFill/>
          <a:ln cap="flat" cmpd="sng" w="12700">
            <a:solidFill>
              <a:srgbClr val="9AA1AB"/>
            </a:solidFill>
            <a:prstDash val="solid"/>
            <a:round/>
            <a:headEnd len="sm" w="sm" type="none"/>
            <a:tailEnd len="sm" w="sm" type="none"/>
          </a:ln>
        </p:spPr>
      </p:cxnSp>
      <p:sp>
        <p:nvSpPr>
          <p:cNvPr id="213" name="Google Shape;213;p12"/>
          <p:cNvSpPr/>
          <p:nvPr/>
        </p:nvSpPr>
        <p:spPr>
          <a:xfrm>
            <a:off x="4798314" y="4160520"/>
            <a:ext cx="438912" cy="438912"/>
          </a:xfrm>
          <a:prstGeom prst="ellipse">
            <a:avLst/>
          </a:prstGeom>
          <a:solidFill>
            <a:srgbClr val="F4F5F7"/>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4" name="Google Shape;214;p12"/>
          <p:cNvCxnSpPr/>
          <p:nvPr/>
        </p:nvCxnSpPr>
        <p:spPr>
          <a:xfrm>
            <a:off x="4411980" y="3822192"/>
            <a:ext cx="605790" cy="338328"/>
          </a:xfrm>
          <a:prstGeom prst="straightConnector1">
            <a:avLst/>
          </a:prstGeom>
          <a:noFill/>
          <a:ln cap="flat" cmpd="sng" w="12700">
            <a:solidFill>
              <a:srgbClr val="9AA1AB"/>
            </a:solidFill>
            <a:prstDash val="solid"/>
            <a:round/>
            <a:headEnd len="sm" w="sm" type="none"/>
            <a:tailEnd len="sm" w="sm" type="none"/>
          </a:ln>
        </p:spPr>
      </p:cxnSp>
      <p:sp>
        <p:nvSpPr>
          <p:cNvPr id="215" name="Google Shape;215;p12"/>
          <p:cNvSpPr txBox="1"/>
          <p:nvPr/>
        </p:nvSpPr>
        <p:spPr>
          <a:xfrm>
            <a:off x="777240" y="4983480"/>
            <a:ext cx="4846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depth keeps growing</a:t>
            </a:r>
            <a:endParaRPr b="0" i="0" sz="1000" u="none" cap="none" strike="noStrike">
              <a:solidFill>
                <a:schemeClr val="dk1"/>
              </a:solidFill>
              <a:latin typeface="Calibri"/>
              <a:ea typeface="Calibri"/>
              <a:cs typeface="Calibri"/>
              <a:sym typeface="Calibri"/>
            </a:endParaRPr>
          </a:p>
        </p:txBody>
      </p:sp>
      <p:sp>
        <p:nvSpPr>
          <p:cNvPr id="216" name="Google Shape;216;p12"/>
          <p:cNvSpPr txBox="1"/>
          <p:nvPr/>
        </p:nvSpPr>
        <p:spPr>
          <a:xfrm>
            <a:off x="6537960" y="2148840"/>
            <a:ext cx="4846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5A1F"/>
              </a:buClr>
              <a:buSzPts val="1050"/>
              <a:buFont typeface="Courier New"/>
              <a:buNone/>
            </a:pPr>
            <a:r>
              <a:rPr b="0" i="0" lang="en-US" sz="1050" u="none" cap="none" strike="noStrike">
                <a:solidFill>
                  <a:srgbClr val="FF5A1F"/>
                </a:solidFill>
                <a:latin typeface="Courier New"/>
                <a:ea typeface="Courier New"/>
                <a:cs typeface="Courier New"/>
                <a:sym typeface="Courier New"/>
              </a:rPr>
              <a:t>WHAT THE ASIC HAS</a:t>
            </a:r>
            <a:endParaRPr b="0" i="0" sz="1050" u="none" cap="none" strike="noStrike">
              <a:solidFill>
                <a:schemeClr val="dk1"/>
              </a:solidFill>
              <a:latin typeface="Calibri"/>
              <a:ea typeface="Calibri"/>
              <a:cs typeface="Calibri"/>
              <a:sym typeface="Calibri"/>
            </a:endParaRPr>
          </a:p>
        </p:txBody>
      </p:sp>
      <p:sp>
        <p:nvSpPr>
          <p:cNvPr id="217" name="Google Shape;217;p12"/>
          <p:cNvSpPr/>
          <p:nvPr/>
        </p:nvSpPr>
        <p:spPr>
          <a:xfrm>
            <a:off x="6537960" y="2606040"/>
            <a:ext cx="4846320" cy="438912"/>
          </a:xfrm>
          <a:prstGeom prst="rect">
            <a:avLst/>
          </a:prstGeom>
          <a:solidFill>
            <a:srgbClr val="FFFFFF"/>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2"/>
          <p:cNvSpPr txBox="1"/>
          <p:nvPr/>
        </p:nvSpPr>
        <p:spPr>
          <a:xfrm>
            <a:off x="6537960" y="2606040"/>
            <a:ext cx="4846320" cy="4389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71C"/>
              </a:buClr>
              <a:buSzPts val="1100"/>
              <a:buFont typeface="Courier New"/>
              <a:buNone/>
            </a:pPr>
            <a:r>
              <a:rPr b="0" i="0" lang="en-US" sz="1100" u="none" cap="none" strike="noStrike">
                <a:solidFill>
                  <a:srgbClr val="14171C"/>
                </a:solidFill>
                <a:latin typeface="Courier New"/>
                <a:ea typeface="Courier New"/>
                <a:cs typeface="Courier New"/>
                <a:sym typeface="Courier New"/>
              </a:rPr>
              <a:t>stage 1</a:t>
            </a:r>
            <a:endParaRPr b="0" i="0" sz="1100" u="none" cap="none" strike="noStrike">
              <a:solidFill>
                <a:schemeClr val="dk1"/>
              </a:solidFill>
              <a:latin typeface="Calibri"/>
              <a:ea typeface="Calibri"/>
              <a:cs typeface="Calibri"/>
              <a:sym typeface="Calibri"/>
            </a:endParaRPr>
          </a:p>
        </p:txBody>
      </p:sp>
      <p:sp>
        <p:nvSpPr>
          <p:cNvPr id="219" name="Google Shape;219;p12"/>
          <p:cNvSpPr/>
          <p:nvPr/>
        </p:nvSpPr>
        <p:spPr>
          <a:xfrm>
            <a:off x="6537960" y="3172968"/>
            <a:ext cx="4846320" cy="438912"/>
          </a:xfrm>
          <a:prstGeom prst="rect">
            <a:avLst/>
          </a:prstGeom>
          <a:solidFill>
            <a:srgbClr val="FFFFFF"/>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2"/>
          <p:cNvSpPr txBox="1"/>
          <p:nvPr/>
        </p:nvSpPr>
        <p:spPr>
          <a:xfrm>
            <a:off x="6537960" y="3172968"/>
            <a:ext cx="4846320" cy="4389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71C"/>
              </a:buClr>
              <a:buSzPts val="1100"/>
              <a:buFont typeface="Courier New"/>
              <a:buNone/>
            </a:pPr>
            <a:r>
              <a:rPr b="0" i="0" lang="en-US" sz="1100" u="none" cap="none" strike="noStrike">
                <a:solidFill>
                  <a:srgbClr val="14171C"/>
                </a:solidFill>
                <a:latin typeface="Courier New"/>
                <a:ea typeface="Courier New"/>
                <a:cs typeface="Courier New"/>
                <a:sym typeface="Courier New"/>
              </a:rPr>
              <a:t>stage 2</a:t>
            </a:r>
            <a:endParaRPr b="0" i="0" sz="1100" u="none" cap="none" strike="noStrike">
              <a:solidFill>
                <a:schemeClr val="dk1"/>
              </a:solidFill>
              <a:latin typeface="Calibri"/>
              <a:ea typeface="Calibri"/>
              <a:cs typeface="Calibri"/>
              <a:sym typeface="Calibri"/>
            </a:endParaRPr>
          </a:p>
        </p:txBody>
      </p:sp>
      <p:sp>
        <p:nvSpPr>
          <p:cNvPr id="221" name="Google Shape;221;p12"/>
          <p:cNvSpPr/>
          <p:nvPr/>
        </p:nvSpPr>
        <p:spPr>
          <a:xfrm>
            <a:off x="6537960" y="3739896"/>
            <a:ext cx="4846320" cy="438912"/>
          </a:xfrm>
          <a:prstGeom prst="rect">
            <a:avLst/>
          </a:prstGeom>
          <a:solidFill>
            <a:srgbClr val="FFFFFF"/>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2"/>
          <p:cNvSpPr txBox="1"/>
          <p:nvPr/>
        </p:nvSpPr>
        <p:spPr>
          <a:xfrm>
            <a:off x="6537960" y="3739896"/>
            <a:ext cx="4846320" cy="4389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71C"/>
              </a:buClr>
              <a:buSzPts val="1100"/>
              <a:buFont typeface="Courier New"/>
              <a:buNone/>
            </a:pPr>
            <a:r>
              <a:rPr b="0" i="0" lang="en-US" sz="1100" u="none" cap="none" strike="noStrike">
                <a:solidFill>
                  <a:srgbClr val="14171C"/>
                </a:solidFill>
                <a:latin typeface="Courier New"/>
                <a:ea typeface="Courier New"/>
                <a:cs typeface="Courier New"/>
                <a:sym typeface="Courier New"/>
              </a:rPr>
              <a:t>stage 3</a:t>
            </a:r>
            <a:endParaRPr b="0" i="0" sz="1100" u="none" cap="none" strike="noStrike">
              <a:solidFill>
                <a:schemeClr val="dk1"/>
              </a:solidFill>
              <a:latin typeface="Calibri"/>
              <a:ea typeface="Calibri"/>
              <a:cs typeface="Calibri"/>
              <a:sym typeface="Calibri"/>
            </a:endParaRPr>
          </a:p>
        </p:txBody>
      </p:sp>
      <p:sp>
        <p:nvSpPr>
          <p:cNvPr id="223" name="Google Shape;223;p12"/>
          <p:cNvSpPr/>
          <p:nvPr/>
        </p:nvSpPr>
        <p:spPr>
          <a:xfrm>
            <a:off x="6537960" y="4306824"/>
            <a:ext cx="4846320" cy="438912"/>
          </a:xfrm>
          <a:prstGeom prst="rect">
            <a:avLst/>
          </a:prstGeom>
          <a:solidFill>
            <a:srgbClr val="FFFFFF"/>
          </a:solidFill>
          <a:ln cap="flat" cmpd="sng" w="15225">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2"/>
          <p:cNvSpPr txBox="1"/>
          <p:nvPr/>
        </p:nvSpPr>
        <p:spPr>
          <a:xfrm>
            <a:off x="6537960" y="4306824"/>
            <a:ext cx="4846320" cy="4389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71C"/>
              </a:buClr>
              <a:buSzPts val="1100"/>
              <a:buFont typeface="Courier New"/>
              <a:buNone/>
            </a:pPr>
            <a:r>
              <a:rPr b="0" i="0" lang="en-US" sz="1100" u="none" cap="none" strike="noStrike">
                <a:solidFill>
                  <a:srgbClr val="14171C"/>
                </a:solidFill>
                <a:latin typeface="Courier New"/>
                <a:ea typeface="Courier New"/>
                <a:cs typeface="Courier New"/>
                <a:sym typeface="Courier New"/>
              </a:rPr>
              <a:t>stage 4</a:t>
            </a:r>
            <a:endParaRPr b="0" i="0" sz="1100" u="none" cap="none" strike="noStrike">
              <a:solidFill>
                <a:schemeClr val="dk1"/>
              </a:solidFill>
              <a:latin typeface="Calibri"/>
              <a:ea typeface="Calibri"/>
              <a:cs typeface="Calibri"/>
              <a:sym typeface="Calibri"/>
            </a:endParaRPr>
          </a:p>
        </p:txBody>
      </p:sp>
      <p:sp>
        <p:nvSpPr>
          <p:cNvPr id="225" name="Google Shape;225;p12"/>
          <p:cNvSpPr txBox="1"/>
          <p:nvPr/>
        </p:nvSpPr>
        <p:spPr>
          <a:xfrm>
            <a:off x="6537960" y="4983480"/>
            <a:ext cx="4846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a fixed number of stages, and that is all</a:t>
            </a:r>
            <a:endParaRPr b="0" i="0" sz="1000" u="none" cap="none" strike="noStrike">
              <a:solidFill>
                <a:schemeClr val="dk1"/>
              </a:solidFill>
              <a:latin typeface="Calibri"/>
              <a:ea typeface="Calibri"/>
              <a:cs typeface="Calibri"/>
              <a:sym typeface="Calibri"/>
            </a:endParaRPr>
          </a:p>
        </p:txBody>
      </p:sp>
      <p:sp>
        <p:nvSpPr>
          <p:cNvPr id="226" name="Google Shape;226;p12"/>
          <p:cNvSpPr/>
          <p:nvPr/>
        </p:nvSpPr>
        <p:spPr>
          <a:xfrm>
            <a:off x="777240" y="5623560"/>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2"/>
          <p:cNvSpPr txBox="1"/>
          <p:nvPr/>
        </p:nvSpPr>
        <p:spPr>
          <a:xfrm>
            <a:off x="1051560" y="5532120"/>
            <a:ext cx="10332720" cy="8229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600"/>
              <a:buFont typeface="Arial"/>
              <a:buNone/>
            </a:pPr>
            <a:r>
              <a:rPr b="0" i="0" lang="en-US" sz="1600" u="none" cap="none" strike="noStrike">
                <a:solidFill>
                  <a:srgbClr val="14171C"/>
                </a:solidFill>
                <a:latin typeface="Arial"/>
                <a:ea typeface="Arial"/>
                <a:cs typeface="Arial"/>
                <a:sym typeface="Arial"/>
              </a:rPr>
              <a:t>Fix: split the tree at a partition line, give each subtree an ID, and carry that ID in per-flow state so later packets resume where the last ones stopped.</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3"/>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GSoC 2025  //  SpliDT</a:t>
            </a:r>
            <a:endParaRPr b="0" i="0" sz="1100" u="none" cap="none" strike="noStrike">
              <a:solidFill>
                <a:schemeClr val="dk1"/>
              </a:solidFill>
              <a:latin typeface="Calibri"/>
              <a:ea typeface="Calibri"/>
              <a:cs typeface="Calibri"/>
              <a:sym typeface="Calibri"/>
            </a:endParaRPr>
          </a:p>
        </p:txBody>
      </p:sp>
      <p:sp>
        <p:nvSpPr>
          <p:cNvPr id="234" name="Google Shape;234;p13"/>
          <p:cNvSpPr txBox="1"/>
          <p:nvPr/>
        </p:nvSpPr>
        <p:spPr>
          <a:xfrm>
            <a:off x="685800" y="868680"/>
            <a:ext cx="10789920" cy="73152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What it actually looks like</a:t>
            </a:r>
            <a:endParaRPr b="0" i="0" sz="3800" u="none" cap="none" strike="noStrike">
              <a:solidFill>
                <a:schemeClr val="dk1"/>
              </a:solidFill>
              <a:latin typeface="Calibri"/>
              <a:ea typeface="Calibri"/>
              <a:cs typeface="Calibri"/>
              <a:sym typeface="Calibri"/>
            </a:endParaRPr>
          </a:p>
        </p:txBody>
      </p:sp>
      <p:pic>
        <p:nvPicPr>
          <p:cNvPr descr="assets/splidt_arch.png" id="235" name="Google Shape;235;p13"/>
          <p:cNvPicPr preferRelativeResize="0"/>
          <p:nvPr/>
        </p:nvPicPr>
        <p:blipFill rotWithShape="1">
          <a:blip r:embed="rId3">
            <a:alphaModFix/>
          </a:blip>
          <a:srcRect b="0" l="0" r="0" t="0"/>
          <a:stretch/>
        </p:blipFill>
        <p:spPr>
          <a:xfrm>
            <a:off x="685800" y="1783080"/>
            <a:ext cx="10835640" cy="3977640"/>
          </a:xfrm>
          <a:prstGeom prst="rect">
            <a:avLst/>
          </a:prstGeom>
          <a:noFill/>
          <a:ln>
            <a:noFill/>
          </a:ln>
        </p:spPr>
      </p:pic>
      <p:sp>
        <p:nvSpPr>
          <p:cNvPr id="236" name="Google Shape;236;p13"/>
          <p:cNvSpPr txBox="1"/>
          <p:nvPr/>
        </p:nvSpPr>
        <p:spPr>
          <a:xfrm>
            <a:off x="685800" y="5989320"/>
            <a:ext cx="10789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train and partition the model  &gt;  generate P4  &gt;  push tables over P4Runtime gRPC  &gt;  run on Tofino</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LAYER 2  //  THE KERNEL</a:t>
            </a:r>
            <a:endParaRPr b="0" i="0" sz="1100" u="none" cap="none" strike="noStrike">
              <a:solidFill>
                <a:schemeClr val="dk1"/>
              </a:solidFill>
              <a:latin typeface="Calibri"/>
              <a:ea typeface="Calibri"/>
              <a:cs typeface="Calibri"/>
              <a:sym typeface="Calibri"/>
            </a:endParaRPr>
          </a:p>
        </p:txBody>
      </p:sp>
      <p:sp>
        <p:nvSpPr>
          <p:cNvPr id="243" name="Google Shape;243;p14"/>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eBPF: same move, one layer up</a:t>
            </a:r>
            <a:endParaRPr b="0" i="0" sz="3800" u="none" cap="none" strike="noStrike">
              <a:solidFill>
                <a:schemeClr val="dk1"/>
              </a:solidFill>
              <a:latin typeface="Calibri"/>
              <a:ea typeface="Calibri"/>
              <a:cs typeface="Calibri"/>
              <a:sym typeface="Calibri"/>
            </a:endParaRPr>
          </a:p>
        </p:txBody>
      </p:sp>
      <p:sp>
        <p:nvSpPr>
          <p:cNvPr id="244" name="Google Shape;244;p14"/>
          <p:cNvSpPr/>
          <p:nvPr/>
        </p:nvSpPr>
        <p:spPr>
          <a:xfrm>
            <a:off x="822960" y="2560320"/>
            <a:ext cx="2286000" cy="822960"/>
          </a:xfrm>
          <a:prstGeom prst="rect">
            <a:avLst/>
          </a:prstGeom>
          <a:solidFill>
            <a:srgbClr val="F4F5F7"/>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
          <p:cNvSpPr txBox="1"/>
          <p:nvPr/>
        </p:nvSpPr>
        <p:spPr>
          <a:xfrm>
            <a:off x="822960" y="2560320"/>
            <a:ext cx="2286000" cy="8229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300"/>
              <a:buFont typeface="Courier New"/>
              <a:buNone/>
            </a:pPr>
            <a:r>
              <a:rPr b="1" i="0" lang="en-US" sz="1300" u="none" cap="none" strike="noStrike">
                <a:solidFill>
                  <a:srgbClr val="14171C"/>
                </a:solidFill>
                <a:latin typeface="Courier New"/>
                <a:ea typeface="Courier New"/>
                <a:cs typeface="Courier New"/>
                <a:sym typeface="Courier New"/>
              </a:rPr>
              <a:t>your rule</a:t>
            </a:r>
            <a:endParaRPr b="0" i="0" sz="1300" u="none" cap="none" strike="noStrike">
              <a:solidFill>
                <a:schemeClr val="dk1"/>
              </a:solidFill>
              <a:latin typeface="Calibri"/>
              <a:ea typeface="Calibri"/>
              <a:cs typeface="Calibri"/>
              <a:sym typeface="Calibri"/>
            </a:endParaRPr>
          </a:p>
        </p:txBody>
      </p:sp>
      <p:cxnSp>
        <p:nvCxnSpPr>
          <p:cNvPr id="246" name="Google Shape;246;p14"/>
          <p:cNvCxnSpPr/>
          <p:nvPr/>
        </p:nvCxnSpPr>
        <p:spPr>
          <a:xfrm>
            <a:off x="3108960" y="2971800"/>
            <a:ext cx="457200" cy="0"/>
          </a:xfrm>
          <a:prstGeom prst="straightConnector1">
            <a:avLst/>
          </a:prstGeom>
          <a:noFill/>
          <a:ln cap="flat" cmpd="sng" w="19050">
            <a:solidFill>
              <a:srgbClr val="14171C"/>
            </a:solidFill>
            <a:prstDash val="solid"/>
            <a:round/>
            <a:headEnd len="sm" w="sm" type="none"/>
            <a:tailEnd len="med" w="med" type="triangle"/>
          </a:ln>
        </p:spPr>
      </p:cxnSp>
      <p:sp>
        <p:nvSpPr>
          <p:cNvPr id="247" name="Google Shape;247;p14"/>
          <p:cNvSpPr/>
          <p:nvPr/>
        </p:nvSpPr>
        <p:spPr>
          <a:xfrm>
            <a:off x="3566160" y="2560320"/>
            <a:ext cx="2286000" cy="82296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4"/>
          <p:cNvSpPr txBox="1"/>
          <p:nvPr/>
        </p:nvSpPr>
        <p:spPr>
          <a:xfrm>
            <a:off x="3566160" y="2560320"/>
            <a:ext cx="2286000" cy="8229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300"/>
              <a:buFont typeface="Arial"/>
              <a:buNone/>
            </a:pPr>
            <a:r>
              <a:rPr b="1" i="0" lang="en-US" sz="1300" u="none" cap="none" strike="noStrike">
                <a:solidFill>
                  <a:srgbClr val="14171C"/>
                </a:solidFill>
                <a:latin typeface="Arial"/>
                <a:ea typeface="Arial"/>
                <a:cs typeface="Arial"/>
                <a:sym typeface="Arial"/>
              </a:rPr>
              <a:t>daemon</a:t>
            </a:r>
            <a:endParaRPr b="0" i="0" sz="1300" u="none" cap="none" strike="noStrike">
              <a:solidFill>
                <a:schemeClr val="dk1"/>
              </a:solidFill>
              <a:latin typeface="Calibri"/>
              <a:ea typeface="Calibri"/>
              <a:cs typeface="Calibri"/>
              <a:sym typeface="Calibri"/>
            </a:endParaRPr>
          </a:p>
        </p:txBody>
      </p:sp>
      <p:cxnSp>
        <p:nvCxnSpPr>
          <p:cNvPr id="249" name="Google Shape;249;p14"/>
          <p:cNvCxnSpPr/>
          <p:nvPr/>
        </p:nvCxnSpPr>
        <p:spPr>
          <a:xfrm>
            <a:off x="5852160" y="2971800"/>
            <a:ext cx="457200" cy="0"/>
          </a:xfrm>
          <a:prstGeom prst="straightConnector1">
            <a:avLst/>
          </a:prstGeom>
          <a:noFill/>
          <a:ln cap="flat" cmpd="sng" w="19050">
            <a:solidFill>
              <a:srgbClr val="14171C"/>
            </a:solidFill>
            <a:prstDash val="solid"/>
            <a:round/>
            <a:headEnd len="sm" w="sm" type="none"/>
            <a:tailEnd len="med" w="med" type="triangle"/>
          </a:ln>
        </p:spPr>
      </p:cxnSp>
      <p:sp>
        <p:nvSpPr>
          <p:cNvPr id="250" name="Google Shape;250;p14"/>
          <p:cNvSpPr/>
          <p:nvPr/>
        </p:nvSpPr>
        <p:spPr>
          <a:xfrm>
            <a:off x="6309360" y="2560320"/>
            <a:ext cx="2286000" cy="82296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4"/>
          <p:cNvSpPr txBox="1"/>
          <p:nvPr/>
        </p:nvSpPr>
        <p:spPr>
          <a:xfrm>
            <a:off x="6309360" y="2560320"/>
            <a:ext cx="2286000" cy="8229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200"/>
              <a:buFont typeface="Arial"/>
              <a:buNone/>
            </a:pPr>
            <a:r>
              <a:rPr b="1" i="0" lang="en-US" sz="1200" u="none" cap="none" strike="noStrike">
                <a:solidFill>
                  <a:srgbClr val="14171C"/>
                </a:solidFill>
                <a:latin typeface="Arial"/>
                <a:ea typeface="Arial"/>
                <a:cs typeface="Arial"/>
                <a:sym typeface="Arial"/>
              </a:rPr>
              <a:t>BPF bytecode</a:t>
            </a:r>
            <a:endParaRPr b="0" i="0" sz="1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14171C"/>
              </a:buClr>
              <a:buSzPts val="1200"/>
              <a:buFont typeface="Arial"/>
              <a:buNone/>
            </a:pPr>
            <a:r>
              <a:rPr b="1" i="0" lang="en-US" sz="1200" u="none" cap="none" strike="noStrike">
                <a:solidFill>
                  <a:srgbClr val="14171C"/>
                </a:solidFill>
                <a:latin typeface="Arial"/>
                <a:ea typeface="Arial"/>
                <a:cs typeface="Arial"/>
                <a:sym typeface="Arial"/>
              </a:rPr>
              <a:t>+ verifier</a:t>
            </a:r>
            <a:endParaRPr b="0" i="0" sz="1200" u="none" cap="none" strike="noStrike">
              <a:solidFill>
                <a:schemeClr val="dk1"/>
              </a:solidFill>
              <a:latin typeface="Calibri"/>
              <a:ea typeface="Calibri"/>
              <a:cs typeface="Calibri"/>
              <a:sym typeface="Calibri"/>
            </a:endParaRPr>
          </a:p>
        </p:txBody>
      </p:sp>
      <p:cxnSp>
        <p:nvCxnSpPr>
          <p:cNvPr id="252" name="Google Shape;252;p14"/>
          <p:cNvCxnSpPr/>
          <p:nvPr/>
        </p:nvCxnSpPr>
        <p:spPr>
          <a:xfrm>
            <a:off x="8595360" y="2971800"/>
            <a:ext cx="457200" cy="0"/>
          </a:xfrm>
          <a:prstGeom prst="straightConnector1">
            <a:avLst/>
          </a:prstGeom>
          <a:noFill/>
          <a:ln cap="flat" cmpd="sng" w="19050">
            <a:solidFill>
              <a:srgbClr val="14171C"/>
            </a:solidFill>
            <a:prstDash val="solid"/>
            <a:round/>
            <a:headEnd len="sm" w="sm" type="none"/>
            <a:tailEnd len="med" w="med" type="triangle"/>
          </a:ln>
        </p:spPr>
      </p:cxnSp>
      <p:sp>
        <p:nvSpPr>
          <p:cNvPr id="253" name="Google Shape;253;p14"/>
          <p:cNvSpPr/>
          <p:nvPr/>
        </p:nvSpPr>
        <p:spPr>
          <a:xfrm>
            <a:off x="9052560" y="2560320"/>
            <a:ext cx="2377440" cy="822960"/>
          </a:xfrm>
          <a:prstGeom prst="rect">
            <a:avLst/>
          </a:prstGeom>
          <a:solidFill>
            <a:srgbClr val="14171C"/>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4"/>
          <p:cNvSpPr txBox="1"/>
          <p:nvPr/>
        </p:nvSpPr>
        <p:spPr>
          <a:xfrm>
            <a:off x="9052560" y="2560320"/>
            <a:ext cx="2377440" cy="8229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50"/>
              <a:buFont typeface="Arial"/>
              <a:buNone/>
            </a:pPr>
            <a:r>
              <a:rPr b="1" i="0" lang="en-US" sz="1250" u="none" cap="none" strike="noStrike">
                <a:solidFill>
                  <a:srgbClr val="FFFFFF"/>
                </a:solidFill>
                <a:latin typeface="Arial"/>
                <a:ea typeface="Arial"/>
                <a:cs typeface="Arial"/>
                <a:sym typeface="Arial"/>
              </a:rPr>
              <a:t>XDP / TC hook</a:t>
            </a:r>
            <a:endParaRPr b="0" i="0" sz="1250" u="none" cap="none" strike="noStrike">
              <a:solidFill>
                <a:schemeClr val="dk1"/>
              </a:solidFill>
              <a:latin typeface="Calibri"/>
              <a:ea typeface="Calibri"/>
              <a:cs typeface="Calibri"/>
              <a:sym typeface="Calibri"/>
            </a:endParaRPr>
          </a:p>
        </p:txBody>
      </p:sp>
      <p:sp>
        <p:nvSpPr>
          <p:cNvPr id="255" name="Google Shape;255;p14"/>
          <p:cNvSpPr txBox="1"/>
          <p:nvPr/>
        </p:nvSpPr>
        <p:spPr>
          <a:xfrm>
            <a:off x="822960" y="3547872"/>
            <a:ext cx="5029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user space</a:t>
            </a:r>
            <a:endParaRPr b="0" i="0" sz="1000" u="none" cap="none" strike="noStrike">
              <a:solidFill>
                <a:schemeClr val="dk1"/>
              </a:solidFill>
              <a:latin typeface="Calibri"/>
              <a:ea typeface="Calibri"/>
              <a:cs typeface="Calibri"/>
              <a:sym typeface="Calibri"/>
            </a:endParaRPr>
          </a:p>
        </p:txBody>
      </p:sp>
      <p:sp>
        <p:nvSpPr>
          <p:cNvPr id="256" name="Google Shape;256;p14"/>
          <p:cNvSpPr txBox="1"/>
          <p:nvPr/>
        </p:nvSpPr>
        <p:spPr>
          <a:xfrm>
            <a:off x="6766560" y="3547872"/>
            <a:ext cx="475488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5A1F"/>
              </a:buClr>
              <a:buSzPts val="1000"/>
              <a:buFont typeface="Courier New"/>
              <a:buNone/>
            </a:pPr>
            <a:r>
              <a:rPr b="0" i="0" lang="en-US" sz="1000" u="none" cap="none" strike="noStrike">
                <a:solidFill>
                  <a:srgbClr val="FF5A1F"/>
                </a:solidFill>
                <a:latin typeface="Courier New"/>
                <a:ea typeface="Courier New"/>
                <a:cs typeface="Courier New"/>
                <a:sym typeface="Courier New"/>
              </a:rPr>
              <a:t>kernel, no module, no reboot</a:t>
            </a:r>
            <a:endParaRPr b="0" i="0" sz="1000" u="none" cap="none" strike="noStrike">
              <a:solidFill>
                <a:schemeClr val="dk1"/>
              </a:solidFill>
              <a:latin typeface="Calibri"/>
              <a:ea typeface="Calibri"/>
              <a:cs typeface="Calibri"/>
              <a:sym typeface="Calibri"/>
            </a:endParaRPr>
          </a:p>
        </p:txBody>
      </p:sp>
      <p:sp>
        <p:nvSpPr>
          <p:cNvPr id="257" name="Google Shape;257;p14"/>
          <p:cNvSpPr/>
          <p:nvPr/>
        </p:nvSpPr>
        <p:spPr>
          <a:xfrm>
            <a:off x="822960" y="4407408"/>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4"/>
          <p:cNvSpPr txBox="1"/>
          <p:nvPr/>
        </p:nvSpPr>
        <p:spPr>
          <a:xfrm>
            <a:off x="1097280" y="4343400"/>
            <a:ext cx="10241280" cy="457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50"/>
              <a:buFont typeface="Arial"/>
              <a:buNone/>
            </a:pPr>
            <a:r>
              <a:rPr b="0" i="0" lang="en-US" sz="1550" u="none" cap="none" strike="noStrike">
                <a:solidFill>
                  <a:srgbClr val="14171C"/>
                </a:solidFill>
                <a:latin typeface="Arial"/>
                <a:ea typeface="Arial"/>
                <a:cs typeface="Arial"/>
                <a:sym typeface="Arial"/>
              </a:rPr>
              <a:t>Run custom logic inside Linux without patching it or shipping a kernel module.</a:t>
            </a:r>
            <a:endParaRPr b="0" i="0" sz="1550" u="none" cap="none" strike="noStrike">
              <a:solidFill>
                <a:schemeClr val="dk1"/>
              </a:solidFill>
              <a:latin typeface="Calibri"/>
              <a:ea typeface="Calibri"/>
              <a:cs typeface="Calibri"/>
              <a:sym typeface="Calibri"/>
            </a:endParaRPr>
          </a:p>
        </p:txBody>
      </p:sp>
      <p:sp>
        <p:nvSpPr>
          <p:cNvPr id="259" name="Google Shape;259;p14"/>
          <p:cNvSpPr/>
          <p:nvPr/>
        </p:nvSpPr>
        <p:spPr>
          <a:xfrm>
            <a:off x="822960" y="4974336"/>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4"/>
          <p:cNvSpPr txBox="1"/>
          <p:nvPr/>
        </p:nvSpPr>
        <p:spPr>
          <a:xfrm>
            <a:off x="1097280" y="4910328"/>
            <a:ext cx="10241280" cy="457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50"/>
              <a:buFont typeface="Arial"/>
              <a:buNone/>
            </a:pPr>
            <a:r>
              <a:rPr b="0" i="0" lang="en-US" sz="1550" u="none" cap="none" strike="noStrike">
                <a:solidFill>
                  <a:srgbClr val="14171C"/>
                </a:solidFill>
                <a:latin typeface="Arial"/>
                <a:ea typeface="Arial"/>
                <a:cs typeface="Arial"/>
                <a:sym typeface="Arial"/>
              </a:rPr>
              <a:t>bpfilter translates firewall rules straight into BPF programs. GPLv2, designed originally by Alexei Starovoitov.</a:t>
            </a:r>
            <a:endParaRPr b="0" i="0" sz="1550" u="none" cap="none" strike="noStrike">
              <a:solidFill>
                <a:schemeClr val="dk1"/>
              </a:solidFill>
              <a:latin typeface="Calibri"/>
              <a:ea typeface="Calibri"/>
              <a:cs typeface="Calibri"/>
              <a:sym typeface="Calibri"/>
            </a:endParaRPr>
          </a:p>
        </p:txBody>
      </p:sp>
      <p:sp>
        <p:nvSpPr>
          <p:cNvPr id="261" name="Google Shape;261;p14"/>
          <p:cNvSpPr/>
          <p:nvPr/>
        </p:nvSpPr>
        <p:spPr>
          <a:xfrm>
            <a:off x="822960" y="5541264"/>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4"/>
          <p:cNvSpPr txBox="1"/>
          <p:nvPr/>
        </p:nvSpPr>
        <p:spPr>
          <a:xfrm>
            <a:off x="1097280" y="5477256"/>
            <a:ext cx="10241280" cy="457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50"/>
              <a:buFont typeface="Arial"/>
              <a:buNone/>
            </a:pPr>
            <a:r>
              <a:rPr b="0" i="0" lang="en-US" sz="1550" u="none" cap="none" strike="noStrike">
                <a:solidFill>
                  <a:srgbClr val="14171C"/>
                </a:solidFill>
                <a:latin typeface="Arial"/>
                <a:ea typeface="Arial"/>
                <a:cs typeface="Arial"/>
                <a:sym typeface="Arial"/>
              </a:rPr>
              <a:t>That repo lives under facebook/. It is where I contribute now, and the maintainers reply.</a:t>
            </a:r>
            <a:endParaRPr b="0" i="0" sz="155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5"/>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LAYER 3  //  THE RUNTIME</a:t>
            </a:r>
            <a:endParaRPr b="0" i="0" sz="1100" u="none" cap="none" strike="noStrike">
              <a:solidFill>
                <a:schemeClr val="dk1"/>
              </a:solidFill>
              <a:latin typeface="Calibri"/>
              <a:ea typeface="Calibri"/>
              <a:cs typeface="Calibri"/>
              <a:sym typeface="Calibri"/>
            </a:endParaRPr>
          </a:p>
        </p:txBody>
      </p:sp>
      <p:sp>
        <p:nvSpPr>
          <p:cNvPr id="269" name="Google Shape;269;p15"/>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Stop handing out whole GPUs to small jobs</a:t>
            </a:r>
            <a:endParaRPr b="0" i="0" sz="3800" u="none" cap="none" strike="noStrike">
              <a:solidFill>
                <a:schemeClr val="dk1"/>
              </a:solidFill>
              <a:latin typeface="Calibri"/>
              <a:ea typeface="Calibri"/>
              <a:cs typeface="Calibri"/>
              <a:sym typeface="Calibri"/>
            </a:endParaRPr>
          </a:p>
        </p:txBody>
      </p:sp>
      <p:sp>
        <p:nvSpPr>
          <p:cNvPr id="270" name="Google Shape;270;p15"/>
          <p:cNvSpPr txBox="1"/>
          <p:nvPr/>
        </p:nvSpPr>
        <p:spPr>
          <a:xfrm>
            <a:off x="822960" y="2377440"/>
            <a:ext cx="49377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WITHOUT SHARING</a:t>
            </a:r>
            <a:endParaRPr b="0" i="0" sz="1050" u="none" cap="none" strike="noStrike">
              <a:solidFill>
                <a:schemeClr val="dk1"/>
              </a:solidFill>
              <a:latin typeface="Calibri"/>
              <a:ea typeface="Calibri"/>
              <a:cs typeface="Calibri"/>
              <a:sym typeface="Calibri"/>
            </a:endParaRPr>
          </a:p>
        </p:txBody>
      </p:sp>
      <p:sp>
        <p:nvSpPr>
          <p:cNvPr id="271" name="Google Shape;271;p15"/>
          <p:cNvSpPr/>
          <p:nvPr/>
        </p:nvSpPr>
        <p:spPr>
          <a:xfrm>
            <a:off x="822960" y="2788920"/>
            <a:ext cx="4937760" cy="160020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5"/>
          <p:cNvSpPr/>
          <p:nvPr/>
        </p:nvSpPr>
        <p:spPr>
          <a:xfrm>
            <a:off x="1005840" y="2971800"/>
            <a:ext cx="1097280" cy="1234440"/>
          </a:xfrm>
          <a:prstGeom prst="rect">
            <a:avLst/>
          </a:prstGeom>
          <a:solidFill>
            <a:srgbClr val="1417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5"/>
          <p:cNvSpPr txBox="1"/>
          <p:nvPr/>
        </p:nvSpPr>
        <p:spPr>
          <a:xfrm>
            <a:off x="1005840" y="2971800"/>
            <a:ext cx="1097280" cy="12344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00"/>
              <a:buFont typeface="Courier New"/>
              <a:buNone/>
            </a:pPr>
            <a:r>
              <a:rPr b="0" i="0" lang="en-US" sz="1000" u="none" cap="none" strike="noStrike">
                <a:solidFill>
                  <a:srgbClr val="FFFFFF"/>
                </a:solidFill>
                <a:latin typeface="Courier New"/>
                <a:ea typeface="Courier New"/>
                <a:cs typeface="Courier New"/>
                <a:sym typeface="Courier New"/>
              </a:rPr>
              <a:t>1 job</a:t>
            </a:r>
            <a:endParaRPr b="0" i="0" sz="1000" u="none" cap="none" strike="noStrike">
              <a:solidFill>
                <a:schemeClr val="dk1"/>
              </a:solidFill>
              <a:latin typeface="Calibri"/>
              <a:ea typeface="Calibri"/>
              <a:cs typeface="Calibri"/>
              <a:sym typeface="Calibri"/>
            </a:endParaRPr>
          </a:p>
        </p:txBody>
      </p:sp>
      <p:sp>
        <p:nvSpPr>
          <p:cNvPr id="274" name="Google Shape;274;p15"/>
          <p:cNvSpPr txBox="1"/>
          <p:nvPr/>
        </p:nvSpPr>
        <p:spPr>
          <a:xfrm>
            <a:off x="2286000" y="2971800"/>
            <a:ext cx="3291840" cy="12344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AA1AB"/>
              </a:buClr>
              <a:buSzPts val="1100"/>
              <a:buFont typeface="Courier New"/>
              <a:buNone/>
            </a:pPr>
            <a:r>
              <a:rPr b="0" i="0" lang="en-US" sz="1100" u="none" cap="none" strike="noStrike">
                <a:solidFill>
                  <a:srgbClr val="9AA1AB"/>
                </a:solidFill>
                <a:latin typeface="Courier New"/>
                <a:ea typeface="Courier New"/>
                <a:cs typeface="Courier New"/>
                <a:sym typeface="Courier New"/>
              </a:rPr>
              <a:t>idle</a:t>
            </a:r>
            <a:endParaRPr b="0" i="0" sz="1100" u="none" cap="none" strike="noStrike">
              <a:solidFill>
                <a:schemeClr val="dk1"/>
              </a:solidFill>
              <a:latin typeface="Calibri"/>
              <a:ea typeface="Calibri"/>
              <a:cs typeface="Calibri"/>
              <a:sym typeface="Calibri"/>
            </a:endParaRPr>
          </a:p>
        </p:txBody>
      </p:sp>
      <p:sp>
        <p:nvSpPr>
          <p:cNvPr id="275" name="Google Shape;275;p15"/>
          <p:cNvSpPr txBox="1"/>
          <p:nvPr/>
        </p:nvSpPr>
        <p:spPr>
          <a:xfrm>
            <a:off x="822960" y="4480560"/>
            <a:ext cx="493776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one physical GPU</a:t>
            </a:r>
            <a:endParaRPr b="0" i="0" sz="1000" u="none" cap="none" strike="noStrike">
              <a:solidFill>
                <a:schemeClr val="dk1"/>
              </a:solidFill>
              <a:latin typeface="Calibri"/>
              <a:ea typeface="Calibri"/>
              <a:cs typeface="Calibri"/>
              <a:sym typeface="Calibri"/>
            </a:endParaRPr>
          </a:p>
        </p:txBody>
      </p:sp>
      <p:sp>
        <p:nvSpPr>
          <p:cNvPr id="276" name="Google Shape;276;p15"/>
          <p:cNvSpPr txBox="1"/>
          <p:nvPr/>
        </p:nvSpPr>
        <p:spPr>
          <a:xfrm>
            <a:off x="6446520" y="2377440"/>
            <a:ext cx="49377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5A1F"/>
              </a:buClr>
              <a:buSzPts val="1050"/>
              <a:buFont typeface="Courier New"/>
              <a:buNone/>
            </a:pPr>
            <a:r>
              <a:rPr b="0" i="0" lang="en-US" sz="1050" u="none" cap="none" strike="noStrike">
                <a:solidFill>
                  <a:srgbClr val="FF5A1F"/>
                </a:solidFill>
                <a:latin typeface="Courier New"/>
                <a:ea typeface="Courier New"/>
                <a:cs typeface="Courier New"/>
                <a:sym typeface="Courier New"/>
              </a:rPr>
              <a:t>WITH HAMi</a:t>
            </a:r>
            <a:endParaRPr b="0" i="0" sz="1050" u="none" cap="none" strike="noStrike">
              <a:solidFill>
                <a:schemeClr val="dk1"/>
              </a:solidFill>
              <a:latin typeface="Calibri"/>
              <a:ea typeface="Calibri"/>
              <a:cs typeface="Calibri"/>
              <a:sym typeface="Calibri"/>
            </a:endParaRPr>
          </a:p>
        </p:txBody>
      </p:sp>
      <p:sp>
        <p:nvSpPr>
          <p:cNvPr id="277" name="Google Shape;277;p15"/>
          <p:cNvSpPr/>
          <p:nvPr/>
        </p:nvSpPr>
        <p:spPr>
          <a:xfrm>
            <a:off x="6446520" y="2788920"/>
            <a:ext cx="4937760" cy="160020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5"/>
          <p:cNvSpPr/>
          <p:nvPr/>
        </p:nvSpPr>
        <p:spPr>
          <a:xfrm>
            <a:off x="6629400" y="2971800"/>
            <a:ext cx="1005840" cy="1234440"/>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5"/>
          <p:cNvSpPr txBox="1"/>
          <p:nvPr/>
        </p:nvSpPr>
        <p:spPr>
          <a:xfrm>
            <a:off x="6629400" y="2971800"/>
            <a:ext cx="1005840" cy="12344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900"/>
              <a:buFont typeface="Courier New"/>
              <a:buNone/>
            </a:pPr>
            <a:r>
              <a:rPr b="0" i="0" lang="en-US" sz="900" u="none" cap="none" strike="noStrike">
                <a:solidFill>
                  <a:srgbClr val="FFFFFF"/>
                </a:solidFill>
                <a:latin typeface="Courier New"/>
                <a:ea typeface="Courier New"/>
                <a:cs typeface="Courier New"/>
                <a:sym typeface="Courier New"/>
              </a:rPr>
              <a:t>job 1</a:t>
            </a:r>
            <a:endParaRPr b="0" i="0" sz="900" u="none" cap="none" strike="noStrike">
              <a:solidFill>
                <a:schemeClr val="dk1"/>
              </a:solidFill>
              <a:latin typeface="Calibri"/>
              <a:ea typeface="Calibri"/>
              <a:cs typeface="Calibri"/>
              <a:sym typeface="Calibri"/>
            </a:endParaRPr>
          </a:p>
        </p:txBody>
      </p:sp>
      <p:sp>
        <p:nvSpPr>
          <p:cNvPr id="280" name="Google Shape;280;p15"/>
          <p:cNvSpPr/>
          <p:nvPr/>
        </p:nvSpPr>
        <p:spPr>
          <a:xfrm>
            <a:off x="7799832" y="2971800"/>
            <a:ext cx="1005840" cy="1234440"/>
          </a:xfrm>
          <a:prstGeom prst="rect">
            <a:avLst/>
          </a:prstGeom>
          <a:solidFill>
            <a:srgbClr val="1417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5"/>
          <p:cNvSpPr txBox="1"/>
          <p:nvPr/>
        </p:nvSpPr>
        <p:spPr>
          <a:xfrm>
            <a:off x="7799832" y="2971800"/>
            <a:ext cx="1005840" cy="12344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900"/>
              <a:buFont typeface="Courier New"/>
              <a:buNone/>
            </a:pPr>
            <a:r>
              <a:rPr b="0" i="0" lang="en-US" sz="900" u="none" cap="none" strike="noStrike">
                <a:solidFill>
                  <a:srgbClr val="FFFFFF"/>
                </a:solidFill>
                <a:latin typeface="Courier New"/>
                <a:ea typeface="Courier New"/>
                <a:cs typeface="Courier New"/>
                <a:sym typeface="Courier New"/>
              </a:rPr>
              <a:t>job 2</a:t>
            </a:r>
            <a:endParaRPr b="0" i="0" sz="900" u="none" cap="none" strike="noStrike">
              <a:solidFill>
                <a:schemeClr val="dk1"/>
              </a:solidFill>
              <a:latin typeface="Calibri"/>
              <a:ea typeface="Calibri"/>
              <a:cs typeface="Calibri"/>
              <a:sym typeface="Calibri"/>
            </a:endParaRPr>
          </a:p>
        </p:txBody>
      </p:sp>
      <p:sp>
        <p:nvSpPr>
          <p:cNvPr id="282" name="Google Shape;282;p15"/>
          <p:cNvSpPr/>
          <p:nvPr/>
        </p:nvSpPr>
        <p:spPr>
          <a:xfrm>
            <a:off x="8970264" y="2971800"/>
            <a:ext cx="1005840" cy="1234440"/>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5"/>
          <p:cNvSpPr txBox="1"/>
          <p:nvPr/>
        </p:nvSpPr>
        <p:spPr>
          <a:xfrm>
            <a:off x="8970264" y="2971800"/>
            <a:ext cx="1005840" cy="12344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900"/>
              <a:buFont typeface="Courier New"/>
              <a:buNone/>
            </a:pPr>
            <a:r>
              <a:rPr b="0" i="0" lang="en-US" sz="900" u="none" cap="none" strike="noStrike">
                <a:solidFill>
                  <a:srgbClr val="FFFFFF"/>
                </a:solidFill>
                <a:latin typeface="Courier New"/>
                <a:ea typeface="Courier New"/>
                <a:cs typeface="Courier New"/>
                <a:sym typeface="Courier New"/>
              </a:rPr>
              <a:t>job 3</a:t>
            </a:r>
            <a:endParaRPr b="0" i="0" sz="900" u="none" cap="none" strike="noStrike">
              <a:solidFill>
                <a:schemeClr val="dk1"/>
              </a:solidFill>
              <a:latin typeface="Calibri"/>
              <a:ea typeface="Calibri"/>
              <a:cs typeface="Calibri"/>
              <a:sym typeface="Calibri"/>
            </a:endParaRPr>
          </a:p>
        </p:txBody>
      </p:sp>
      <p:sp>
        <p:nvSpPr>
          <p:cNvPr id="284" name="Google Shape;284;p15"/>
          <p:cNvSpPr/>
          <p:nvPr/>
        </p:nvSpPr>
        <p:spPr>
          <a:xfrm>
            <a:off x="10140696" y="2971800"/>
            <a:ext cx="1005840" cy="1234440"/>
          </a:xfrm>
          <a:prstGeom prst="rect">
            <a:avLst/>
          </a:prstGeom>
          <a:solidFill>
            <a:srgbClr val="1417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5"/>
          <p:cNvSpPr txBox="1"/>
          <p:nvPr/>
        </p:nvSpPr>
        <p:spPr>
          <a:xfrm>
            <a:off x="10140696" y="2971800"/>
            <a:ext cx="1005840" cy="12344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900"/>
              <a:buFont typeface="Courier New"/>
              <a:buNone/>
            </a:pPr>
            <a:r>
              <a:rPr b="0" i="0" lang="en-US" sz="900" u="none" cap="none" strike="noStrike">
                <a:solidFill>
                  <a:srgbClr val="FFFFFF"/>
                </a:solidFill>
                <a:latin typeface="Courier New"/>
                <a:ea typeface="Courier New"/>
                <a:cs typeface="Courier New"/>
                <a:sym typeface="Courier New"/>
              </a:rPr>
              <a:t>job 4</a:t>
            </a:r>
            <a:endParaRPr b="0" i="0" sz="900" u="none" cap="none" strike="noStrike">
              <a:solidFill>
                <a:schemeClr val="dk1"/>
              </a:solidFill>
              <a:latin typeface="Calibri"/>
              <a:ea typeface="Calibri"/>
              <a:cs typeface="Calibri"/>
              <a:sym typeface="Calibri"/>
            </a:endParaRPr>
          </a:p>
        </p:txBody>
      </p:sp>
      <p:sp>
        <p:nvSpPr>
          <p:cNvPr id="286" name="Google Shape;286;p15"/>
          <p:cNvSpPr txBox="1"/>
          <p:nvPr/>
        </p:nvSpPr>
        <p:spPr>
          <a:xfrm>
            <a:off x="6446520" y="4480560"/>
            <a:ext cx="493776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same physical GPU, sliced by memory and compute</a:t>
            </a:r>
            <a:endParaRPr b="0" i="0" sz="1000" u="none" cap="none" strike="noStrike">
              <a:solidFill>
                <a:schemeClr val="dk1"/>
              </a:solidFill>
              <a:latin typeface="Calibri"/>
              <a:ea typeface="Calibri"/>
              <a:cs typeface="Calibri"/>
              <a:sym typeface="Calibri"/>
            </a:endParaRPr>
          </a:p>
        </p:txBody>
      </p:sp>
      <p:sp>
        <p:nvSpPr>
          <p:cNvPr id="287" name="Google Shape;287;p15"/>
          <p:cNvSpPr/>
          <p:nvPr/>
        </p:nvSpPr>
        <p:spPr>
          <a:xfrm>
            <a:off x="822960" y="5285232"/>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5"/>
          <p:cNvSpPr txBox="1"/>
          <p:nvPr/>
        </p:nvSpPr>
        <p:spPr>
          <a:xfrm>
            <a:off x="1097280" y="5230368"/>
            <a:ext cx="10241280" cy="4114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00"/>
              <a:buFont typeface="Arial"/>
              <a:buNone/>
            </a:pPr>
            <a:r>
              <a:rPr b="0" i="0" lang="en-US" sz="1500" u="none" cap="none" strike="noStrike">
                <a:solidFill>
                  <a:srgbClr val="14171C"/>
                </a:solidFill>
                <a:latin typeface="Arial"/>
                <a:ea typeface="Arial"/>
                <a:cs typeface="Arial"/>
                <a:sym typeface="Arial"/>
              </a:rPr>
              <a:t>HAMi: a CNCF project that shares one GPU across many Kubernetes pods, no application changes.</a:t>
            </a:r>
            <a:endParaRPr b="0" i="0" sz="1500" u="none" cap="none" strike="noStrike">
              <a:solidFill>
                <a:schemeClr val="dk1"/>
              </a:solidFill>
              <a:latin typeface="Calibri"/>
              <a:ea typeface="Calibri"/>
              <a:cs typeface="Calibri"/>
              <a:sym typeface="Calibri"/>
            </a:endParaRPr>
          </a:p>
        </p:txBody>
      </p:sp>
      <p:sp>
        <p:nvSpPr>
          <p:cNvPr id="289" name="Google Shape;289;p15"/>
          <p:cNvSpPr/>
          <p:nvPr/>
        </p:nvSpPr>
        <p:spPr>
          <a:xfrm>
            <a:off x="822960" y="5907024"/>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5"/>
          <p:cNvSpPr txBox="1"/>
          <p:nvPr/>
        </p:nvSpPr>
        <p:spPr>
          <a:xfrm>
            <a:off x="1097280" y="5852160"/>
            <a:ext cx="10241280" cy="4114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00"/>
              <a:buFont typeface="Arial"/>
              <a:buNone/>
            </a:pPr>
            <a:r>
              <a:rPr b="0" i="0" lang="en-US" sz="1500" u="none" cap="none" strike="noStrike">
                <a:solidFill>
                  <a:srgbClr val="14171C"/>
                </a:solidFill>
                <a:latin typeface="Arial"/>
                <a:ea typeface="Arial"/>
                <a:cs typeface="Arial"/>
                <a:sym typeface="Arial"/>
              </a:rPr>
              <a:t>WasmEdge: a CNCF sandbox WebAssembly runtime for cloud and edge, lighter than a container.</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71C"/>
        </a:solidFill>
      </p:bgPr>
    </p:bg>
    <p:spTree>
      <p:nvGrpSpPr>
        <p:cNvPr id="295" name="Shape 295"/>
        <p:cNvGrpSpPr/>
        <p:nvPr/>
      </p:nvGrpSpPr>
      <p:grpSpPr>
        <a:xfrm>
          <a:off x="0" y="0"/>
          <a:ext cx="0" cy="0"/>
          <a:chOff x="0" y="0"/>
          <a:chExt cx="0" cy="0"/>
        </a:xfrm>
      </p:grpSpPr>
      <p:sp>
        <p:nvSpPr>
          <p:cNvPr id="296" name="Google Shape;296;p16"/>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100"/>
              <a:buFont typeface="Courier New"/>
              <a:buNone/>
            </a:pPr>
            <a:r>
              <a:rPr b="0" i="0" lang="en-US" sz="1100" u="none" cap="none" strike="noStrike">
                <a:solidFill>
                  <a:srgbClr val="8A929D"/>
                </a:solidFill>
                <a:latin typeface="Courier New"/>
                <a:ea typeface="Courier New"/>
                <a:cs typeface="Courier New"/>
                <a:sym typeface="Courier New"/>
              </a:rPr>
              <a:t>THE PART NOBODY TELLS STUDENTS</a:t>
            </a:r>
            <a:endParaRPr b="0" i="0" sz="1100" u="none" cap="none" strike="noStrike">
              <a:solidFill>
                <a:schemeClr val="dk1"/>
              </a:solidFill>
              <a:latin typeface="Calibri"/>
              <a:ea typeface="Calibri"/>
              <a:cs typeface="Calibri"/>
              <a:sym typeface="Calibri"/>
            </a:endParaRPr>
          </a:p>
        </p:txBody>
      </p:sp>
      <p:sp>
        <p:nvSpPr>
          <p:cNvPr id="297" name="Google Shape;297;p16"/>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FFFFFF"/>
              </a:buClr>
              <a:buSzPts val="3800"/>
              <a:buFont typeface="Arial"/>
              <a:buNone/>
            </a:pPr>
            <a:r>
              <a:rPr b="1" i="0" lang="en-US" sz="3800" u="none" cap="none" strike="noStrike">
                <a:solidFill>
                  <a:srgbClr val="FFFFFF"/>
                </a:solidFill>
                <a:latin typeface="Arial"/>
                <a:ea typeface="Arial"/>
                <a:cs typeface="Arial"/>
                <a:sym typeface="Arial"/>
              </a:rPr>
              <a:t>Small field is a feature, not a warning</a:t>
            </a:r>
            <a:endParaRPr b="0" i="0" sz="3800" u="none" cap="none" strike="noStrike">
              <a:solidFill>
                <a:schemeClr val="dk1"/>
              </a:solidFill>
              <a:latin typeface="Calibri"/>
              <a:ea typeface="Calibri"/>
              <a:cs typeface="Calibri"/>
              <a:sym typeface="Calibri"/>
            </a:endParaRPr>
          </a:p>
        </p:txBody>
      </p:sp>
      <p:sp>
        <p:nvSpPr>
          <p:cNvPr id="298" name="Google Shape;298;p16"/>
          <p:cNvSpPr/>
          <p:nvPr/>
        </p:nvSpPr>
        <p:spPr>
          <a:xfrm>
            <a:off x="685800" y="2514600"/>
            <a:ext cx="3401568" cy="2148840"/>
          </a:xfrm>
          <a:prstGeom prst="rect">
            <a:avLst/>
          </a:prstGeom>
          <a:solidFill>
            <a:srgbClr val="1E222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6"/>
          <p:cNvSpPr txBox="1"/>
          <p:nvPr/>
        </p:nvSpPr>
        <p:spPr>
          <a:xfrm>
            <a:off x="1005840" y="2880360"/>
            <a:ext cx="2761488" cy="6400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5A1F"/>
              </a:buClr>
              <a:buSzPts val="3000"/>
              <a:buFont typeface="Arial"/>
              <a:buNone/>
            </a:pPr>
            <a:r>
              <a:rPr b="1" i="0" lang="en-US" sz="3000" u="none" cap="none" strike="noStrike">
                <a:solidFill>
                  <a:srgbClr val="FF5A1F"/>
                </a:solidFill>
                <a:latin typeface="Arial"/>
                <a:ea typeface="Arial"/>
                <a:cs typeface="Arial"/>
                <a:sym typeface="Arial"/>
              </a:rPr>
              <a:t>4 : 15</a:t>
            </a:r>
            <a:endParaRPr b="0" i="0" sz="3000" u="none" cap="none" strike="noStrike">
              <a:solidFill>
                <a:schemeClr val="dk1"/>
              </a:solidFill>
              <a:latin typeface="Calibri"/>
              <a:ea typeface="Calibri"/>
              <a:cs typeface="Calibri"/>
              <a:sym typeface="Calibri"/>
            </a:endParaRPr>
          </a:p>
        </p:txBody>
      </p:sp>
      <p:sp>
        <p:nvSpPr>
          <p:cNvPr id="300" name="Google Shape;300;p16"/>
          <p:cNvSpPr txBox="1"/>
          <p:nvPr/>
        </p:nvSpPr>
        <p:spPr>
          <a:xfrm>
            <a:off x="1005840" y="3657600"/>
            <a:ext cx="2761488" cy="8229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9AA1AB"/>
              </a:buClr>
              <a:buSzPts val="1400"/>
              <a:buFont typeface="Arial"/>
              <a:buNone/>
            </a:pPr>
            <a:r>
              <a:rPr b="0" i="0" lang="en-US" sz="1400" u="none" cap="none" strike="noStrike">
                <a:solidFill>
                  <a:srgbClr val="9AA1AB"/>
                </a:solidFill>
                <a:latin typeface="Arial"/>
                <a:ea typeface="Arial"/>
                <a:cs typeface="Arial"/>
                <a:sym typeface="Arial"/>
              </a:rPr>
              <a:t>P4 GSoC 2025 had four contributors and fifteen mentors. Read that ratio again.</a:t>
            </a:r>
            <a:endParaRPr b="0" i="0" sz="1400" u="none" cap="none" strike="noStrike">
              <a:solidFill>
                <a:schemeClr val="dk1"/>
              </a:solidFill>
              <a:latin typeface="Calibri"/>
              <a:ea typeface="Calibri"/>
              <a:cs typeface="Calibri"/>
              <a:sym typeface="Calibri"/>
            </a:endParaRPr>
          </a:p>
        </p:txBody>
      </p:sp>
      <p:sp>
        <p:nvSpPr>
          <p:cNvPr id="301" name="Google Shape;301;p16"/>
          <p:cNvSpPr/>
          <p:nvPr/>
        </p:nvSpPr>
        <p:spPr>
          <a:xfrm>
            <a:off x="4343400" y="2514600"/>
            <a:ext cx="3401568" cy="2148840"/>
          </a:xfrm>
          <a:prstGeom prst="rect">
            <a:avLst/>
          </a:prstGeom>
          <a:solidFill>
            <a:srgbClr val="1E222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6"/>
          <p:cNvSpPr txBox="1"/>
          <p:nvPr/>
        </p:nvSpPr>
        <p:spPr>
          <a:xfrm>
            <a:off x="4663440" y="2880360"/>
            <a:ext cx="2761488" cy="6400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5A1F"/>
              </a:buClr>
              <a:buSzPts val="3000"/>
              <a:buFont typeface="Arial"/>
              <a:buNone/>
            </a:pPr>
            <a:r>
              <a:rPr b="1" i="0" lang="en-US" sz="3000" u="none" cap="none" strike="noStrike">
                <a:solidFill>
                  <a:srgbClr val="FF5A1F"/>
                </a:solidFill>
                <a:latin typeface="Arial"/>
                <a:ea typeface="Arial"/>
                <a:cs typeface="Arial"/>
                <a:sym typeface="Arial"/>
              </a:rPr>
              <a:t>reachable</a:t>
            </a:r>
            <a:endParaRPr b="0" i="0" sz="3000" u="none" cap="none" strike="noStrike">
              <a:solidFill>
                <a:schemeClr val="dk1"/>
              </a:solidFill>
              <a:latin typeface="Calibri"/>
              <a:ea typeface="Calibri"/>
              <a:cs typeface="Calibri"/>
              <a:sym typeface="Calibri"/>
            </a:endParaRPr>
          </a:p>
        </p:txBody>
      </p:sp>
      <p:sp>
        <p:nvSpPr>
          <p:cNvPr id="303" name="Google Shape;303;p16"/>
          <p:cNvSpPr txBox="1"/>
          <p:nvPr/>
        </p:nvSpPr>
        <p:spPr>
          <a:xfrm>
            <a:off x="4663440" y="3657600"/>
            <a:ext cx="2761488" cy="8229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9AA1AB"/>
              </a:buClr>
              <a:buSzPts val="1400"/>
              <a:buFont typeface="Arial"/>
              <a:buNone/>
            </a:pPr>
            <a:r>
              <a:rPr b="0" i="0" lang="en-US" sz="1400" u="none" cap="none" strike="noStrike">
                <a:solidFill>
                  <a:srgbClr val="9AA1AB"/>
                </a:solidFill>
                <a:latin typeface="Arial"/>
                <a:ea typeface="Arial"/>
                <a:cs typeface="Arial"/>
                <a:sym typeface="Arial"/>
              </a:rPr>
              <a:t>Maintainers answer. You end up in a call with the people who wrote the thing.</a:t>
            </a:r>
            <a:endParaRPr b="0" i="0" sz="1400" u="none" cap="none" strike="noStrike">
              <a:solidFill>
                <a:schemeClr val="dk1"/>
              </a:solidFill>
              <a:latin typeface="Calibri"/>
              <a:ea typeface="Calibri"/>
              <a:cs typeface="Calibri"/>
              <a:sym typeface="Calibri"/>
            </a:endParaRPr>
          </a:p>
        </p:txBody>
      </p:sp>
      <p:sp>
        <p:nvSpPr>
          <p:cNvPr id="304" name="Google Shape;304;p16"/>
          <p:cNvSpPr/>
          <p:nvPr/>
        </p:nvSpPr>
        <p:spPr>
          <a:xfrm>
            <a:off x="8001000" y="2514600"/>
            <a:ext cx="3401568" cy="2148840"/>
          </a:xfrm>
          <a:prstGeom prst="rect">
            <a:avLst/>
          </a:prstGeom>
          <a:solidFill>
            <a:srgbClr val="1E222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6"/>
          <p:cNvSpPr txBox="1"/>
          <p:nvPr/>
        </p:nvSpPr>
        <p:spPr>
          <a:xfrm>
            <a:off x="8321040" y="2880360"/>
            <a:ext cx="2761488" cy="6400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5A1F"/>
              </a:buClr>
              <a:buSzPts val="3000"/>
              <a:buFont typeface="Arial"/>
              <a:buNone/>
            </a:pPr>
            <a:r>
              <a:rPr b="1" i="0" lang="en-US" sz="3000" u="none" cap="none" strike="noStrike">
                <a:solidFill>
                  <a:srgbClr val="FF5A1F"/>
                </a:solidFill>
                <a:latin typeface="Arial"/>
                <a:ea typeface="Arial"/>
                <a:cs typeface="Arial"/>
                <a:sym typeface="Arial"/>
              </a:rPr>
              <a:t>visible</a:t>
            </a:r>
            <a:endParaRPr b="0" i="0" sz="3000" u="none" cap="none" strike="noStrike">
              <a:solidFill>
                <a:schemeClr val="dk1"/>
              </a:solidFill>
              <a:latin typeface="Calibri"/>
              <a:ea typeface="Calibri"/>
              <a:cs typeface="Calibri"/>
              <a:sym typeface="Calibri"/>
            </a:endParaRPr>
          </a:p>
        </p:txBody>
      </p:sp>
      <p:sp>
        <p:nvSpPr>
          <p:cNvPr id="306" name="Google Shape;306;p16"/>
          <p:cNvSpPr txBox="1"/>
          <p:nvPr/>
        </p:nvSpPr>
        <p:spPr>
          <a:xfrm>
            <a:off x="8321040" y="3657600"/>
            <a:ext cx="2761488" cy="8229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9AA1AB"/>
              </a:buClr>
              <a:buSzPts val="1400"/>
              <a:buFont typeface="Arial"/>
              <a:buNone/>
            </a:pPr>
            <a:r>
              <a:rPr b="0" i="0" lang="en-US" sz="1400" u="none" cap="none" strike="noStrike">
                <a:solidFill>
                  <a:srgbClr val="9AA1AB"/>
                </a:solidFill>
                <a:latin typeface="Arial"/>
                <a:ea typeface="Arial"/>
                <a:cs typeface="Arial"/>
                <a:sym typeface="Arial"/>
              </a:rPr>
              <a:t>Your patch is not lost in a queue of forty thousand. It has your name on it.</a:t>
            </a:r>
            <a:endParaRPr b="0" i="0" sz="1400" u="none" cap="none" strike="noStrike">
              <a:solidFill>
                <a:schemeClr val="dk1"/>
              </a:solidFill>
              <a:latin typeface="Calibri"/>
              <a:ea typeface="Calibri"/>
              <a:cs typeface="Calibri"/>
              <a:sym typeface="Calibri"/>
            </a:endParaRPr>
          </a:p>
        </p:txBody>
      </p:sp>
      <p:sp>
        <p:nvSpPr>
          <p:cNvPr id="307" name="Google Shape;307;p16"/>
          <p:cNvSpPr/>
          <p:nvPr/>
        </p:nvSpPr>
        <p:spPr>
          <a:xfrm>
            <a:off x="685800" y="5230368"/>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6"/>
          <p:cNvSpPr txBox="1"/>
          <p:nvPr/>
        </p:nvSpPr>
        <p:spPr>
          <a:xfrm>
            <a:off x="960120" y="5120640"/>
            <a:ext cx="10424160" cy="8229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FFFF"/>
              </a:buClr>
              <a:buSzPts val="1900"/>
              <a:buFont typeface="Arial"/>
              <a:buNone/>
            </a:pPr>
            <a:r>
              <a:rPr b="1" i="0" lang="en-US" sz="1900" u="none" cap="none" strike="noStrike">
                <a:solidFill>
                  <a:srgbClr val="FFFFFF"/>
                </a:solidFill>
                <a:latin typeface="Arial"/>
                <a:ea typeface="Arial"/>
                <a:cs typeface="Arial"/>
                <a:sym typeface="Arial"/>
              </a:rPr>
              <a:t>In India almost nobody is pointed at this. That is not a reason to stay away. That is the entire opportunity.</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7"/>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WHAT I ACTUALLY WANT FROM YOU</a:t>
            </a:r>
            <a:endParaRPr b="0" i="0" sz="1100" u="none" cap="none" strike="noStrike">
              <a:solidFill>
                <a:schemeClr val="dk1"/>
              </a:solidFill>
              <a:latin typeface="Calibri"/>
              <a:ea typeface="Calibri"/>
              <a:cs typeface="Calibri"/>
              <a:sym typeface="Calibri"/>
            </a:endParaRPr>
          </a:p>
        </p:txBody>
      </p:sp>
      <p:sp>
        <p:nvSpPr>
          <p:cNvPr id="315" name="Google Shape;315;p17"/>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Find the bottleneck. Go one layer down.</a:t>
            </a:r>
            <a:endParaRPr b="0" i="0" sz="3800" u="none" cap="none" strike="noStrike">
              <a:solidFill>
                <a:schemeClr val="dk1"/>
              </a:solidFill>
              <a:latin typeface="Calibri"/>
              <a:ea typeface="Calibri"/>
              <a:cs typeface="Calibri"/>
              <a:sym typeface="Calibri"/>
            </a:endParaRPr>
          </a:p>
        </p:txBody>
      </p:sp>
      <p:sp>
        <p:nvSpPr>
          <p:cNvPr id="316" name="Google Shape;316;p17"/>
          <p:cNvSpPr/>
          <p:nvPr/>
        </p:nvSpPr>
        <p:spPr>
          <a:xfrm>
            <a:off x="685800" y="2331720"/>
            <a:ext cx="10835640" cy="91440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7"/>
          <p:cNvSpPr/>
          <p:nvPr/>
        </p:nvSpPr>
        <p:spPr>
          <a:xfrm>
            <a:off x="1005840" y="2734056"/>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7"/>
          <p:cNvSpPr txBox="1"/>
          <p:nvPr/>
        </p:nvSpPr>
        <p:spPr>
          <a:xfrm>
            <a:off x="1325880" y="2478024"/>
            <a:ext cx="9966960" cy="3657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900"/>
              <a:buFont typeface="Arial"/>
              <a:buNone/>
            </a:pPr>
            <a:r>
              <a:rPr b="1" i="0" lang="en-US" sz="1900" u="none" cap="none" strike="noStrike">
                <a:solidFill>
                  <a:srgbClr val="14171C"/>
                </a:solidFill>
                <a:latin typeface="Arial"/>
                <a:ea typeface="Arial"/>
                <a:cs typeface="Arial"/>
                <a:sym typeface="Arial"/>
              </a:rPr>
              <a:t>The thing everyone works around</a:t>
            </a:r>
            <a:endParaRPr b="0" i="0" sz="1900" u="none" cap="none" strike="noStrike">
              <a:solidFill>
                <a:schemeClr val="dk1"/>
              </a:solidFill>
              <a:latin typeface="Calibri"/>
              <a:ea typeface="Calibri"/>
              <a:cs typeface="Calibri"/>
              <a:sym typeface="Calibri"/>
            </a:endParaRPr>
          </a:p>
        </p:txBody>
      </p:sp>
      <p:sp>
        <p:nvSpPr>
          <p:cNvPr id="319" name="Google Shape;319;p17"/>
          <p:cNvSpPr txBox="1"/>
          <p:nvPr/>
        </p:nvSpPr>
        <p:spPr>
          <a:xfrm>
            <a:off x="1325880" y="2862072"/>
            <a:ext cx="9966960" cy="3200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500"/>
              <a:buFont typeface="Arial"/>
              <a:buNone/>
            </a:pPr>
            <a:r>
              <a:rPr b="0" i="0" lang="en-US" sz="1500" u="none" cap="none" strike="noStrike">
                <a:solidFill>
                  <a:srgbClr val="6B7280"/>
                </a:solidFill>
                <a:latin typeface="Arial"/>
                <a:ea typeface="Arial"/>
                <a:cs typeface="Arial"/>
                <a:sym typeface="Arial"/>
              </a:rPr>
              <a:t>is the thing worth reading the source of.</a:t>
            </a:r>
            <a:endParaRPr b="0" i="0" sz="1500" u="none" cap="none" strike="noStrike">
              <a:solidFill>
                <a:schemeClr val="dk1"/>
              </a:solidFill>
              <a:latin typeface="Calibri"/>
              <a:ea typeface="Calibri"/>
              <a:cs typeface="Calibri"/>
              <a:sym typeface="Calibri"/>
            </a:endParaRPr>
          </a:p>
        </p:txBody>
      </p:sp>
      <p:sp>
        <p:nvSpPr>
          <p:cNvPr id="320" name="Google Shape;320;p17"/>
          <p:cNvSpPr/>
          <p:nvPr/>
        </p:nvSpPr>
        <p:spPr>
          <a:xfrm>
            <a:off x="685800" y="3474720"/>
            <a:ext cx="10835640" cy="91440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7"/>
          <p:cNvSpPr/>
          <p:nvPr/>
        </p:nvSpPr>
        <p:spPr>
          <a:xfrm>
            <a:off x="1005840" y="3877056"/>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7"/>
          <p:cNvSpPr txBox="1"/>
          <p:nvPr/>
        </p:nvSpPr>
        <p:spPr>
          <a:xfrm>
            <a:off x="1325880" y="3621024"/>
            <a:ext cx="9966960" cy="3657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900"/>
              <a:buFont typeface="Arial"/>
              <a:buNone/>
            </a:pPr>
            <a:r>
              <a:rPr b="1" i="0" lang="en-US" sz="1900" u="none" cap="none" strike="noStrike">
                <a:solidFill>
                  <a:srgbClr val="14171C"/>
                </a:solidFill>
                <a:latin typeface="Arial"/>
                <a:ea typeface="Arial"/>
                <a:cs typeface="Arial"/>
                <a:sym typeface="Arial"/>
              </a:rPr>
              <a:t>Most tools you use daily</a:t>
            </a:r>
            <a:endParaRPr b="0" i="0" sz="1900" u="none" cap="none" strike="noStrike">
              <a:solidFill>
                <a:schemeClr val="dk1"/>
              </a:solidFill>
              <a:latin typeface="Calibri"/>
              <a:ea typeface="Calibri"/>
              <a:cs typeface="Calibri"/>
              <a:sym typeface="Calibri"/>
            </a:endParaRPr>
          </a:p>
        </p:txBody>
      </p:sp>
      <p:sp>
        <p:nvSpPr>
          <p:cNvPr id="323" name="Google Shape;323;p17"/>
          <p:cNvSpPr txBox="1"/>
          <p:nvPr/>
        </p:nvSpPr>
        <p:spPr>
          <a:xfrm>
            <a:off x="1325880" y="4005072"/>
            <a:ext cx="9966960" cy="3200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500"/>
              <a:buFont typeface="Arial"/>
              <a:buNone/>
            </a:pPr>
            <a:r>
              <a:rPr b="0" i="0" lang="en-US" sz="1500" u="none" cap="none" strike="noStrike">
                <a:solidFill>
                  <a:srgbClr val="6B7280"/>
                </a:solidFill>
                <a:latin typeface="Arial"/>
                <a:ea typeface="Arial"/>
                <a:cs typeface="Arial"/>
                <a:sym typeface="Arial"/>
              </a:rPr>
              <a:t>were designed before the workload you actually run.</a:t>
            </a:r>
            <a:endParaRPr b="0" i="0" sz="1500" u="none" cap="none" strike="noStrike">
              <a:solidFill>
                <a:schemeClr val="dk1"/>
              </a:solidFill>
              <a:latin typeface="Calibri"/>
              <a:ea typeface="Calibri"/>
              <a:cs typeface="Calibri"/>
              <a:sym typeface="Calibri"/>
            </a:endParaRPr>
          </a:p>
        </p:txBody>
      </p:sp>
      <p:sp>
        <p:nvSpPr>
          <p:cNvPr id="324" name="Google Shape;324;p17"/>
          <p:cNvSpPr/>
          <p:nvPr/>
        </p:nvSpPr>
        <p:spPr>
          <a:xfrm>
            <a:off x="685800" y="4617720"/>
            <a:ext cx="10835640" cy="91440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7"/>
          <p:cNvSpPr/>
          <p:nvPr/>
        </p:nvSpPr>
        <p:spPr>
          <a:xfrm>
            <a:off x="1005840" y="5020056"/>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7"/>
          <p:cNvSpPr txBox="1"/>
          <p:nvPr/>
        </p:nvSpPr>
        <p:spPr>
          <a:xfrm>
            <a:off x="1325880" y="4764024"/>
            <a:ext cx="9966960" cy="3657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900"/>
              <a:buFont typeface="Arial"/>
              <a:buNone/>
            </a:pPr>
            <a:r>
              <a:rPr b="1" i="0" lang="en-US" sz="1900" u="none" cap="none" strike="noStrike">
                <a:solidFill>
                  <a:srgbClr val="14171C"/>
                </a:solidFill>
                <a:latin typeface="Arial"/>
                <a:ea typeface="Arial"/>
                <a:cs typeface="Arial"/>
                <a:sym typeface="Arial"/>
              </a:rPr>
              <a:t>Do not build the five hundredth wrapper</a:t>
            </a:r>
            <a:endParaRPr b="0" i="0" sz="1900" u="none" cap="none" strike="noStrike">
              <a:solidFill>
                <a:schemeClr val="dk1"/>
              </a:solidFill>
              <a:latin typeface="Calibri"/>
              <a:ea typeface="Calibri"/>
              <a:cs typeface="Calibri"/>
              <a:sym typeface="Calibri"/>
            </a:endParaRPr>
          </a:p>
        </p:txBody>
      </p:sp>
      <p:sp>
        <p:nvSpPr>
          <p:cNvPr id="327" name="Google Shape;327;p17"/>
          <p:cNvSpPr txBox="1"/>
          <p:nvPr/>
        </p:nvSpPr>
        <p:spPr>
          <a:xfrm>
            <a:off x="1325880" y="5148072"/>
            <a:ext cx="9966960" cy="3200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500"/>
              <a:buFont typeface="Arial"/>
              <a:buNone/>
            </a:pPr>
            <a:r>
              <a:rPr b="0" i="0" lang="en-US" sz="1500" u="none" cap="none" strike="noStrike">
                <a:solidFill>
                  <a:srgbClr val="6B7280"/>
                </a:solidFill>
                <a:latin typeface="Arial"/>
                <a:ea typeface="Arial"/>
                <a:cs typeface="Arial"/>
                <a:sym typeface="Arial"/>
              </a:rPr>
              <a:t>when the layer underneath it is still an open problem.</a:t>
            </a:r>
            <a:endParaRPr b="0" i="0" sz="1500" u="none" cap="none" strike="noStrike">
              <a:solidFill>
                <a:schemeClr val="dk1"/>
              </a:solidFill>
              <a:latin typeface="Calibri"/>
              <a:ea typeface="Calibri"/>
              <a:cs typeface="Calibri"/>
              <a:sym typeface="Calibri"/>
            </a:endParaRPr>
          </a:p>
        </p:txBody>
      </p:sp>
      <p:sp>
        <p:nvSpPr>
          <p:cNvPr id="328" name="Google Shape;328;p17"/>
          <p:cNvSpPr txBox="1"/>
          <p:nvPr/>
        </p:nvSpPr>
        <p:spPr>
          <a:xfrm>
            <a:off x="685800" y="5943600"/>
            <a:ext cx="10789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That is the whole talk. Everything before this was evidence.</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71C"/>
        </a:solidFill>
      </p:bgPr>
    </p:bg>
    <p:spTree>
      <p:nvGrpSpPr>
        <p:cNvPr id="333" name="Shape 333"/>
        <p:cNvGrpSpPr/>
        <p:nvPr/>
      </p:nvGrpSpPr>
      <p:grpSpPr>
        <a:xfrm>
          <a:off x="0" y="0"/>
          <a:ext cx="0" cy="0"/>
          <a:chOff x="0" y="0"/>
          <a:chExt cx="0" cy="0"/>
        </a:xfrm>
      </p:grpSpPr>
      <p:sp>
        <p:nvSpPr>
          <p:cNvPr id="334" name="Google Shape;334;p18"/>
          <p:cNvSpPr txBox="1"/>
          <p:nvPr/>
        </p:nvSpPr>
        <p:spPr>
          <a:xfrm>
            <a:off x="777240" y="2057400"/>
            <a:ext cx="658368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6200"/>
              <a:buFont typeface="Arial"/>
              <a:buNone/>
            </a:pPr>
            <a:r>
              <a:rPr b="1" i="0" lang="en-US" sz="6200" u="none" cap="none" strike="noStrike">
                <a:solidFill>
                  <a:srgbClr val="FFFFFF"/>
                </a:solidFill>
                <a:latin typeface="Arial"/>
                <a:ea typeface="Arial"/>
                <a:cs typeface="Arial"/>
                <a:sym typeface="Arial"/>
              </a:rPr>
              <a:t>Thank you.</a:t>
            </a:r>
            <a:endParaRPr b="0" i="0" sz="6200" u="none" cap="none" strike="noStrike">
              <a:solidFill>
                <a:schemeClr val="dk1"/>
              </a:solidFill>
              <a:latin typeface="Calibri"/>
              <a:ea typeface="Calibri"/>
              <a:cs typeface="Calibri"/>
              <a:sym typeface="Calibri"/>
            </a:endParaRPr>
          </a:p>
        </p:txBody>
      </p:sp>
      <p:sp>
        <p:nvSpPr>
          <p:cNvPr id="335" name="Google Shape;335;p18"/>
          <p:cNvSpPr txBox="1"/>
          <p:nvPr/>
        </p:nvSpPr>
        <p:spPr>
          <a:xfrm>
            <a:off x="777240" y="3291840"/>
            <a:ext cx="64008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AA1AB"/>
              </a:buClr>
              <a:buSzPts val="1900"/>
              <a:buFont typeface="Arial"/>
              <a:buNone/>
            </a:pPr>
            <a:r>
              <a:rPr b="0" i="0" lang="en-US" sz="1900" u="none" cap="none" strike="noStrike">
                <a:solidFill>
                  <a:srgbClr val="9AA1AB"/>
                </a:solidFill>
                <a:latin typeface="Arial"/>
                <a:ea typeface="Arial"/>
                <a:cs typeface="Arial"/>
                <a:sym typeface="Arial"/>
              </a:rPr>
              <a:t>Questions, arguments, and better ideas all welcome.</a:t>
            </a:r>
            <a:endParaRPr b="0" i="0" sz="1900" u="none" cap="none" strike="noStrike">
              <a:solidFill>
                <a:schemeClr val="dk1"/>
              </a:solidFill>
              <a:latin typeface="Calibri"/>
              <a:ea typeface="Calibri"/>
              <a:cs typeface="Calibri"/>
              <a:sym typeface="Calibri"/>
            </a:endParaRPr>
          </a:p>
        </p:txBody>
      </p:sp>
      <p:sp>
        <p:nvSpPr>
          <p:cNvPr id="336" name="Google Shape;336;p18"/>
          <p:cNvSpPr/>
          <p:nvPr/>
        </p:nvSpPr>
        <p:spPr>
          <a:xfrm>
            <a:off x="777240" y="4206240"/>
            <a:ext cx="128016" cy="128016"/>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8"/>
          <p:cNvSpPr txBox="1"/>
          <p:nvPr/>
        </p:nvSpPr>
        <p:spPr>
          <a:xfrm>
            <a:off x="1097280" y="4069080"/>
            <a:ext cx="5943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5A1F"/>
              </a:buClr>
              <a:buSzPts val="2200"/>
              <a:buFont typeface="Courier New"/>
              <a:buNone/>
            </a:pPr>
            <a:r>
              <a:rPr b="0" i="0" lang="en-US" sz="2200" u="none" cap="none" strike="noStrike">
                <a:solidFill>
                  <a:srgbClr val="FF5A1F"/>
                </a:solidFill>
                <a:latin typeface="Courier New"/>
                <a:ea typeface="Courier New"/>
                <a:cs typeface="Courier New"/>
                <a:sym typeface="Courier New"/>
              </a:rPr>
              <a:t>sankalpjha.dev</a:t>
            </a:r>
            <a:endParaRPr b="0" i="0" sz="2200" u="none" cap="none" strike="noStrike">
              <a:solidFill>
                <a:schemeClr val="dk1"/>
              </a:solidFill>
              <a:latin typeface="Calibri"/>
              <a:ea typeface="Calibri"/>
              <a:cs typeface="Calibri"/>
              <a:sym typeface="Calibri"/>
            </a:endParaRPr>
          </a:p>
        </p:txBody>
      </p:sp>
      <p:sp>
        <p:nvSpPr>
          <p:cNvPr id="338" name="Google Shape;338;p18"/>
          <p:cNvSpPr txBox="1"/>
          <p:nvPr/>
        </p:nvSpPr>
        <p:spPr>
          <a:xfrm>
            <a:off x="777240" y="4846320"/>
            <a:ext cx="64008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200"/>
              <a:buFont typeface="Courier New"/>
              <a:buNone/>
            </a:pPr>
            <a:r>
              <a:rPr b="0" i="0" lang="en-US" sz="1200" u="none" cap="none" strike="noStrike">
                <a:solidFill>
                  <a:srgbClr val="8A929D"/>
                </a:solidFill>
                <a:latin typeface="Courier New"/>
                <a:ea typeface="Courier New"/>
                <a:cs typeface="Courier New"/>
                <a:sym typeface="Courier New"/>
              </a:rPr>
              <a:t>Sankalp Jha  //  GSoC 2025, P4 Language Consortium</a:t>
            </a:r>
            <a:endParaRPr b="0" i="0" sz="1200" u="none" cap="none" strike="noStrike">
              <a:solidFill>
                <a:schemeClr val="dk1"/>
              </a:solidFill>
              <a:latin typeface="Calibri"/>
              <a:ea typeface="Calibri"/>
              <a:cs typeface="Calibri"/>
              <a:sym typeface="Calibri"/>
            </a:endParaRPr>
          </a:p>
        </p:txBody>
      </p:sp>
      <p:sp>
        <p:nvSpPr>
          <p:cNvPr id="339" name="Google Shape;339;p18"/>
          <p:cNvSpPr/>
          <p:nvPr/>
        </p:nvSpPr>
        <p:spPr>
          <a:xfrm>
            <a:off x="8092440" y="1783080"/>
            <a:ext cx="3291840" cy="329184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qr_portfolio.png" id="340" name="Google Shape;340;p18"/>
          <p:cNvPicPr preferRelativeResize="0"/>
          <p:nvPr/>
        </p:nvPicPr>
        <p:blipFill rotWithShape="1">
          <a:blip r:embed="rId3">
            <a:alphaModFix/>
          </a:blip>
          <a:srcRect b="0" l="0" r="0" t="0"/>
          <a:stretch/>
        </p:blipFill>
        <p:spPr>
          <a:xfrm>
            <a:off x="8275320" y="1965960"/>
            <a:ext cx="2926080" cy="2926080"/>
          </a:xfrm>
          <a:prstGeom prst="rect">
            <a:avLst/>
          </a:prstGeom>
          <a:noFill/>
          <a:ln>
            <a:noFill/>
          </a:ln>
        </p:spPr>
      </p:pic>
      <p:sp>
        <p:nvSpPr>
          <p:cNvPr id="341" name="Google Shape;341;p18"/>
          <p:cNvSpPr txBox="1"/>
          <p:nvPr/>
        </p:nvSpPr>
        <p:spPr>
          <a:xfrm>
            <a:off x="8092440" y="5212080"/>
            <a:ext cx="32918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929D"/>
              </a:buClr>
              <a:buSzPts val="1100"/>
              <a:buFont typeface="Courier New"/>
              <a:buNone/>
            </a:pPr>
            <a:r>
              <a:rPr b="0" i="0" lang="en-US" sz="1100" u="none" cap="none" strike="noStrike">
                <a:solidFill>
                  <a:srgbClr val="8A929D"/>
                </a:solidFill>
                <a:latin typeface="Courier New"/>
                <a:ea typeface="Courier New"/>
                <a:cs typeface="Courier New"/>
                <a:sym typeface="Courier New"/>
              </a:rPr>
              <a:t>scan for everything else</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 name="Shape 27"/>
        <p:cNvGrpSpPr/>
        <p:nvPr/>
      </p:nvGrpSpPr>
      <p:grpSpPr>
        <a:xfrm>
          <a:off x="0" y="0"/>
          <a:ext cx="0" cy="0"/>
          <a:chOff x="0" y="0"/>
          <a:chExt cx="0" cy="0"/>
        </a:xfrm>
      </p:grpSpPr>
      <p:sp>
        <p:nvSpPr>
          <p:cNvPr id="28" name="Google Shape;28;p4"/>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WHO IS TALKING</a:t>
            </a:r>
            <a:endParaRPr b="0" i="0" sz="1100" u="none" cap="none" strike="noStrike">
              <a:solidFill>
                <a:schemeClr val="dk1"/>
              </a:solidFill>
              <a:latin typeface="Calibri"/>
              <a:ea typeface="Calibri"/>
              <a:cs typeface="Calibri"/>
              <a:sym typeface="Calibri"/>
            </a:endParaRPr>
          </a:p>
        </p:txBody>
      </p:sp>
      <p:sp>
        <p:nvSpPr>
          <p:cNvPr id="29" name="Google Shape;29;p4"/>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Where I have been hanging out</a:t>
            </a:r>
            <a:endParaRPr b="0" i="0" sz="3800" u="none" cap="none" strike="noStrike">
              <a:solidFill>
                <a:schemeClr val="dk1"/>
              </a:solidFill>
              <a:latin typeface="Calibri"/>
              <a:ea typeface="Calibri"/>
              <a:cs typeface="Calibri"/>
              <a:sym typeface="Calibri"/>
            </a:endParaRPr>
          </a:p>
        </p:txBody>
      </p:sp>
      <p:sp>
        <p:nvSpPr>
          <p:cNvPr id="30" name="Google Shape;30;p4"/>
          <p:cNvSpPr txBox="1"/>
          <p:nvPr/>
        </p:nvSpPr>
        <p:spPr>
          <a:xfrm>
            <a:off x="685800" y="1847088"/>
            <a:ext cx="107899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50"/>
              <a:buFont typeface="Courier New"/>
              <a:buNone/>
            </a:pPr>
            <a:r>
              <a:rPr b="0" i="0" lang="en-US" sz="1150" u="none" cap="none" strike="noStrike">
                <a:solidFill>
                  <a:srgbClr val="6B7280"/>
                </a:solidFill>
                <a:latin typeface="Courier New"/>
                <a:ea typeface="Courier New"/>
                <a:cs typeface="Courier New"/>
                <a:sym typeface="Courier New"/>
              </a:rPr>
              <a:t>GSoC 2025 with P4. Merged patches in HAMi, WasmEdge and bpfilter. Still poking at the rest.</a:t>
            </a:r>
            <a:endParaRPr b="0" i="0" sz="1150" u="none" cap="none" strike="noStrike">
              <a:solidFill>
                <a:schemeClr val="dk1"/>
              </a:solidFill>
              <a:latin typeface="Calibri"/>
              <a:ea typeface="Calibri"/>
              <a:cs typeface="Calibri"/>
              <a:sym typeface="Calibri"/>
            </a:endParaRPr>
          </a:p>
        </p:txBody>
      </p:sp>
      <p:sp>
        <p:nvSpPr>
          <p:cNvPr id="31" name="Google Shape;31;p4"/>
          <p:cNvSpPr/>
          <p:nvPr/>
        </p:nvSpPr>
        <p:spPr>
          <a:xfrm>
            <a:off x="685800" y="239572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gsoc.png" id="32" name="Google Shape;32;p4"/>
          <p:cNvPicPr preferRelativeResize="0"/>
          <p:nvPr/>
        </p:nvPicPr>
        <p:blipFill rotWithShape="1">
          <a:blip r:embed="rId3">
            <a:alphaModFix/>
          </a:blip>
          <a:srcRect b="0" l="0" r="0" t="0"/>
          <a:stretch/>
        </p:blipFill>
        <p:spPr>
          <a:xfrm>
            <a:off x="1915727" y="2468880"/>
            <a:ext cx="941715" cy="795528"/>
          </a:xfrm>
          <a:prstGeom prst="rect">
            <a:avLst/>
          </a:prstGeom>
          <a:noFill/>
          <a:ln>
            <a:noFill/>
          </a:ln>
        </p:spPr>
      </p:pic>
      <p:sp>
        <p:nvSpPr>
          <p:cNvPr id="33" name="Google Shape;33;p4"/>
          <p:cNvSpPr txBox="1"/>
          <p:nvPr/>
        </p:nvSpPr>
        <p:spPr>
          <a:xfrm>
            <a:off x="777240" y="328269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Google Summer of Code 2025</a:t>
            </a:r>
            <a:endParaRPr b="0" i="0" sz="850" u="none" cap="none" strike="noStrike">
              <a:solidFill>
                <a:schemeClr val="dk1"/>
              </a:solidFill>
              <a:latin typeface="Calibri"/>
              <a:ea typeface="Calibri"/>
              <a:cs typeface="Calibri"/>
              <a:sym typeface="Calibri"/>
            </a:endParaRPr>
          </a:p>
        </p:txBody>
      </p:sp>
      <p:sp>
        <p:nvSpPr>
          <p:cNvPr id="34" name="Google Shape;34;p4"/>
          <p:cNvSpPr/>
          <p:nvPr/>
        </p:nvSpPr>
        <p:spPr>
          <a:xfrm>
            <a:off x="4343400" y="239572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p4.png" id="35" name="Google Shape;35;p4"/>
          <p:cNvPicPr preferRelativeResize="0"/>
          <p:nvPr/>
        </p:nvPicPr>
        <p:blipFill rotWithShape="1">
          <a:blip r:embed="rId4">
            <a:alphaModFix/>
          </a:blip>
          <a:srcRect b="0" l="0" r="0" t="0"/>
          <a:stretch/>
        </p:blipFill>
        <p:spPr>
          <a:xfrm>
            <a:off x="5608173" y="2468880"/>
            <a:ext cx="872021" cy="795528"/>
          </a:xfrm>
          <a:prstGeom prst="rect">
            <a:avLst/>
          </a:prstGeom>
          <a:noFill/>
          <a:ln>
            <a:noFill/>
          </a:ln>
        </p:spPr>
      </p:pic>
      <p:sp>
        <p:nvSpPr>
          <p:cNvPr id="36" name="Google Shape;36;p4"/>
          <p:cNvSpPr txBox="1"/>
          <p:nvPr/>
        </p:nvSpPr>
        <p:spPr>
          <a:xfrm>
            <a:off x="4434840" y="328269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P4 Language Consortium</a:t>
            </a:r>
            <a:endParaRPr b="0" i="0" sz="850" u="none" cap="none" strike="noStrike">
              <a:solidFill>
                <a:schemeClr val="dk1"/>
              </a:solidFill>
              <a:latin typeface="Calibri"/>
              <a:ea typeface="Calibri"/>
              <a:cs typeface="Calibri"/>
              <a:sym typeface="Calibri"/>
            </a:endParaRPr>
          </a:p>
        </p:txBody>
      </p:sp>
      <p:sp>
        <p:nvSpPr>
          <p:cNvPr id="37" name="Google Shape;37;p4"/>
          <p:cNvSpPr/>
          <p:nvPr/>
        </p:nvSpPr>
        <p:spPr>
          <a:xfrm>
            <a:off x="8001000" y="239572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linuxfdn.png" id="38" name="Google Shape;38;p4"/>
          <p:cNvPicPr preferRelativeResize="0"/>
          <p:nvPr/>
        </p:nvPicPr>
        <p:blipFill rotWithShape="1">
          <a:blip r:embed="rId5">
            <a:alphaModFix/>
          </a:blip>
          <a:srcRect b="0" l="0" r="0" t="0"/>
          <a:stretch/>
        </p:blipFill>
        <p:spPr>
          <a:xfrm>
            <a:off x="8494370" y="2468880"/>
            <a:ext cx="2414828" cy="795528"/>
          </a:xfrm>
          <a:prstGeom prst="rect">
            <a:avLst/>
          </a:prstGeom>
          <a:noFill/>
          <a:ln>
            <a:noFill/>
          </a:ln>
        </p:spPr>
      </p:pic>
      <p:sp>
        <p:nvSpPr>
          <p:cNvPr id="39" name="Google Shape;39;p4"/>
          <p:cNvSpPr txBox="1"/>
          <p:nvPr/>
        </p:nvSpPr>
        <p:spPr>
          <a:xfrm>
            <a:off x="8092440" y="328269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P4 is a Linux Foundation project</a:t>
            </a:r>
            <a:endParaRPr b="0" i="0" sz="850" u="none" cap="none" strike="noStrike">
              <a:solidFill>
                <a:schemeClr val="dk1"/>
              </a:solidFill>
              <a:latin typeface="Calibri"/>
              <a:ea typeface="Calibri"/>
              <a:cs typeface="Calibri"/>
              <a:sym typeface="Calibri"/>
            </a:endParaRPr>
          </a:p>
        </p:txBody>
      </p:sp>
      <p:sp>
        <p:nvSpPr>
          <p:cNvPr id="40" name="Google Shape;40;p4"/>
          <p:cNvSpPr/>
          <p:nvPr/>
        </p:nvSpPr>
        <p:spPr>
          <a:xfrm>
            <a:off x="685800" y="381304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stanford.png" id="41" name="Google Shape;41;p4"/>
          <p:cNvPicPr preferRelativeResize="0"/>
          <p:nvPr/>
        </p:nvPicPr>
        <p:blipFill rotWithShape="1">
          <a:blip r:embed="rId6">
            <a:alphaModFix/>
          </a:blip>
          <a:srcRect b="0" l="0" r="0" t="0"/>
          <a:stretch/>
        </p:blipFill>
        <p:spPr>
          <a:xfrm>
            <a:off x="2039779" y="3886200"/>
            <a:ext cx="693610" cy="795528"/>
          </a:xfrm>
          <a:prstGeom prst="rect">
            <a:avLst/>
          </a:prstGeom>
          <a:noFill/>
          <a:ln>
            <a:noFill/>
          </a:ln>
        </p:spPr>
      </p:pic>
      <p:sp>
        <p:nvSpPr>
          <p:cNvPr id="42" name="Google Shape;42;p4"/>
          <p:cNvSpPr txBox="1"/>
          <p:nvPr/>
        </p:nvSpPr>
        <p:spPr>
          <a:xfrm>
            <a:off x="777240" y="470001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SpliDT, research out of Stanford</a:t>
            </a:r>
            <a:endParaRPr b="0" i="0" sz="850" u="none" cap="none" strike="noStrike">
              <a:solidFill>
                <a:schemeClr val="dk1"/>
              </a:solidFill>
              <a:latin typeface="Calibri"/>
              <a:ea typeface="Calibri"/>
              <a:cs typeface="Calibri"/>
              <a:sym typeface="Calibri"/>
            </a:endParaRPr>
          </a:p>
        </p:txBody>
      </p:sp>
      <p:sp>
        <p:nvSpPr>
          <p:cNvPr id="43" name="Google Shape;43;p4"/>
          <p:cNvSpPr/>
          <p:nvPr/>
        </p:nvSpPr>
        <p:spPr>
          <a:xfrm>
            <a:off x="4343400" y="381304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tofino.png" id="44" name="Google Shape;44;p4"/>
          <p:cNvPicPr preferRelativeResize="0"/>
          <p:nvPr/>
        </p:nvPicPr>
        <p:blipFill rotWithShape="1">
          <a:blip r:embed="rId7">
            <a:alphaModFix/>
          </a:blip>
          <a:srcRect b="0" l="0" r="0" t="0"/>
          <a:stretch/>
        </p:blipFill>
        <p:spPr>
          <a:xfrm>
            <a:off x="5373445" y="3886200"/>
            <a:ext cx="1341479" cy="795528"/>
          </a:xfrm>
          <a:prstGeom prst="rect">
            <a:avLst/>
          </a:prstGeom>
          <a:noFill/>
          <a:ln>
            <a:noFill/>
          </a:ln>
        </p:spPr>
      </p:pic>
      <p:sp>
        <p:nvSpPr>
          <p:cNvPr id="45" name="Google Shape;45;p4"/>
          <p:cNvSpPr txBox="1"/>
          <p:nvPr/>
        </p:nvSpPr>
        <p:spPr>
          <a:xfrm>
            <a:off x="4434840" y="470001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Intel Tofino, my target ASIC</a:t>
            </a:r>
            <a:endParaRPr b="0" i="0" sz="850" u="none" cap="none" strike="noStrike">
              <a:solidFill>
                <a:schemeClr val="dk1"/>
              </a:solidFill>
              <a:latin typeface="Calibri"/>
              <a:ea typeface="Calibri"/>
              <a:cs typeface="Calibri"/>
              <a:sym typeface="Calibri"/>
            </a:endParaRPr>
          </a:p>
        </p:txBody>
      </p:sp>
      <p:sp>
        <p:nvSpPr>
          <p:cNvPr id="46" name="Google Shape;46;p4"/>
          <p:cNvSpPr/>
          <p:nvPr/>
        </p:nvSpPr>
        <p:spPr>
          <a:xfrm>
            <a:off x="8001000" y="381304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meta.png" id="47" name="Google Shape;47;p4"/>
          <p:cNvPicPr preferRelativeResize="0"/>
          <p:nvPr/>
        </p:nvPicPr>
        <p:blipFill rotWithShape="1">
          <a:blip r:embed="rId8">
            <a:alphaModFix/>
          </a:blip>
          <a:srcRect b="0" l="0" r="0" t="0"/>
          <a:stretch/>
        </p:blipFill>
        <p:spPr>
          <a:xfrm>
            <a:off x="9037411" y="3886200"/>
            <a:ext cx="1328747" cy="795528"/>
          </a:xfrm>
          <a:prstGeom prst="rect">
            <a:avLst/>
          </a:prstGeom>
          <a:noFill/>
          <a:ln>
            <a:noFill/>
          </a:ln>
        </p:spPr>
      </p:pic>
      <p:sp>
        <p:nvSpPr>
          <p:cNvPr id="48" name="Google Shape;48;p4"/>
          <p:cNvSpPr txBox="1"/>
          <p:nvPr/>
        </p:nvSpPr>
        <p:spPr>
          <a:xfrm>
            <a:off x="8092440" y="470001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facebook/bpfilter, eBPF firewall</a:t>
            </a:r>
            <a:endParaRPr b="0" i="0" sz="850" u="none" cap="none" strike="noStrike">
              <a:solidFill>
                <a:schemeClr val="dk1"/>
              </a:solidFill>
              <a:latin typeface="Calibri"/>
              <a:ea typeface="Calibri"/>
              <a:cs typeface="Calibri"/>
              <a:sym typeface="Calibri"/>
            </a:endParaRPr>
          </a:p>
        </p:txBody>
      </p:sp>
      <p:sp>
        <p:nvSpPr>
          <p:cNvPr id="49" name="Google Shape;49;p4"/>
          <p:cNvSpPr/>
          <p:nvPr/>
        </p:nvSpPr>
        <p:spPr>
          <a:xfrm>
            <a:off x="685800" y="523036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hami.png" id="50" name="Google Shape;50;p4"/>
          <p:cNvPicPr preferRelativeResize="0"/>
          <p:nvPr/>
        </p:nvPicPr>
        <p:blipFill rotWithShape="1">
          <a:blip r:embed="rId9">
            <a:alphaModFix/>
          </a:blip>
          <a:srcRect b="0" l="0" r="0" t="0"/>
          <a:stretch/>
        </p:blipFill>
        <p:spPr>
          <a:xfrm>
            <a:off x="1295873" y="5303520"/>
            <a:ext cx="2181422" cy="795528"/>
          </a:xfrm>
          <a:prstGeom prst="rect">
            <a:avLst/>
          </a:prstGeom>
          <a:noFill/>
          <a:ln>
            <a:noFill/>
          </a:ln>
        </p:spPr>
      </p:pic>
      <p:sp>
        <p:nvSpPr>
          <p:cNvPr id="51" name="Google Shape;51;p4"/>
          <p:cNvSpPr txBox="1"/>
          <p:nvPr/>
        </p:nvSpPr>
        <p:spPr>
          <a:xfrm>
            <a:off x="777240" y="611733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Project-HAMi, CNCF</a:t>
            </a:r>
            <a:endParaRPr b="0" i="0" sz="850" u="none" cap="none" strike="noStrike">
              <a:solidFill>
                <a:schemeClr val="dk1"/>
              </a:solidFill>
              <a:latin typeface="Calibri"/>
              <a:ea typeface="Calibri"/>
              <a:cs typeface="Calibri"/>
              <a:sym typeface="Calibri"/>
            </a:endParaRPr>
          </a:p>
        </p:txBody>
      </p:sp>
      <p:sp>
        <p:nvSpPr>
          <p:cNvPr id="52" name="Google Shape;52;p4"/>
          <p:cNvSpPr/>
          <p:nvPr/>
        </p:nvSpPr>
        <p:spPr>
          <a:xfrm>
            <a:off x="4343400" y="523036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wasmedge.png" id="53" name="Google Shape;53;p4"/>
          <p:cNvPicPr preferRelativeResize="0"/>
          <p:nvPr/>
        </p:nvPicPr>
        <p:blipFill rotWithShape="1">
          <a:blip r:embed="rId10">
            <a:alphaModFix/>
          </a:blip>
          <a:srcRect b="0" l="0" r="0" t="0"/>
          <a:stretch/>
        </p:blipFill>
        <p:spPr>
          <a:xfrm>
            <a:off x="4811896" y="5303520"/>
            <a:ext cx="2464577" cy="795528"/>
          </a:xfrm>
          <a:prstGeom prst="rect">
            <a:avLst/>
          </a:prstGeom>
          <a:noFill/>
          <a:ln>
            <a:noFill/>
          </a:ln>
        </p:spPr>
      </p:pic>
      <p:sp>
        <p:nvSpPr>
          <p:cNvPr id="54" name="Google Shape;54;p4"/>
          <p:cNvSpPr txBox="1"/>
          <p:nvPr/>
        </p:nvSpPr>
        <p:spPr>
          <a:xfrm>
            <a:off x="4434840" y="611733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WasmEdge, CNCF</a:t>
            </a:r>
            <a:endParaRPr b="0" i="0" sz="850" u="none" cap="none" strike="noStrike">
              <a:solidFill>
                <a:schemeClr val="dk1"/>
              </a:solidFill>
              <a:latin typeface="Calibri"/>
              <a:ea typeface="Calibri"/>
              <a:cs typeface="Calibri"/>
              <a:sym typeface="Calibri"/>
            </a:endParaRPr>
          </a:p>
        </p:txBody>
      </p:sp>
      <p:sp>
        <p:nvSpPr>
          <p:cNvPr id="55" name="Google Shape;55;p4"/>
          <p:cNvSpPr/>
          <p:nvPr/>
        </p:nvSpPr>
        <p:spPr>
          <a:xfrm>
            <a:off x="8001000" y="5230368"/>
            <a:ext cx="3401568" cy="1234440"/>
          </a:xfrm>
          <a:prstGeom prst="rect">
            <a:avLst/>
          </a:prstGeom>
          <a:solidFill>
            <a:srgbClr val="FFFFFF"/>
          </a:solidFill>
          <a:ln cap="flat" cmpd="sng" w="1270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kubeedge.png" id="56" name="Google Shape;56;p4"/>
          <p:cNvPicPr preferRelativeResize="0"/>
          <p:nvPr/>
        </p:nvPicPr>
        <p:blipFill rotWithShape="1">
          <a:blip r:embed="rId11">
            <a:alphaModFix/>
          </a:blip>
          <a:srcRect b="0" l="0" r="0" t="0"/>
          <a:stretch/>
        </p:blipFill>
        <p:spPr>
          <a:xfrm>
            <a:off x="8440845" y="5303520"/>
            <a:ext cx="2521878" cy="795528"/>
          </a:xfrm>
          <a:prstGeom prst="rect">
            <a:avLst/>
          </a:prstGeom>
          <a:noFill/>
          <a:ln>
            <a:noFill/>
          </a:ln>
        </p:spPr>
      </p:pic>
      <p:sp>
        <p:nvSpPr>
          <p:cNvPr id="57" name="Google Shape;57;p4"/>
          <p:cNvSpPr txBox="1"/>
          <p:nvPr/>
        </p:nvSpPr>
        <p:spPr>
          <a:xfrm>
            <a:off x="8092440" y="6117336"/>
            <a:ext cx="321868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50"/>
              <a:buFont typeface="Courier New"/>
              <a:buNone/>
            </a:pPr>
            <a:r>
              <a:rPr b="0" i="0" lang="en-US" sz="850" u="none" cap="none" strike="noStrike">
                <a:solidFill>
                  <a:srgbClr val="6B7280"/>
                </a:solidFill>
                <a:latin typeface="Courier New"/>
                <a:ea typeface="Courier New"/>
                <a:cs typeface="Courier New"/>
                <a:sym typeface="Courier New"/>
              </a:rPr>
              <a:t>KubeEdge, CNCF</a:t>
            </a:r>
            <a:endParaRPr b="0" i="0" sz="85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5"/>
          <p:cNvSpPr txBox="1"/>
          <p:nvPr/>
        </p:nvSpPr>
        <p:spPr>
          <a:xfrm>
            <a:off x="685800" y="502920"/>
            <a:ext cx="73152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WHO IS TALKING</a:t>
            </a:r>
            <a:endParaRPr b="0" i="0" sz="1100" u="none" cap="none" strike="noStrike">
              <a:solidFill>
                <a:schemeClr val="dk1"/>
              </a:solidFill>
              <a:latin typeface="Calibri"/>
              <a:ea typeface="Calibri"/>
              <a:cs typeface="Calibri"/>
              <a:sym typeface="Calibri"/>
            </a:endParaRPr>
          </a:p>
        </p:txBody>
      </p:sp>
      <p:sp>
        <p:nvSpPr>
          <p:cNvPr id="64" name="Google Shape;64;p5"/>
          <p:cNvSpPr txBox="1"/>
          <p:nvPr/>
        </p:nvSpPr>
        <p:spPr>
          <a:xfrm>
            <a:off x="685800" y="868680"/>
            <a:ext cx="10789800" cy="10515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lang="en-US" sz="3800">
                <a:solidFill>
                  <a:srgbClr val="14171C"/>
                </a:solidFill>
              </a:rPr>
              <a:t>The Three Musketeers</a:t>
            </a:r>
            <a:endParaRPr b="0" i="0" sz="3800" u="none" cap="none" strike="noStrike">
              <a:solidFill>
                <a:schemeClr val="dk1"/>
              </a:solidFill>
              <a:latin typeface="Calibri"/>
              <a:ea typeface="Calibri"/>
              <a:cs typeface="Calibri"/>
              <a:sym typeface="Calibri"/>
            </a:endParaRPr>
          </a:p>
        </p:txBody>
      </p:sp>
      <p:sp>
        <p:nvSpPr>
          <p:cNvPr id="65" name="Google Shape;65;p5"/>
          <p:cNvSpPr txBox="1"/>
          <p:nvPr/>
        </p:nvSpPr>
        <p:spPr>
          <a:xfrm>
            <a:off x="5340375" y="3513975"/>
            <a:ext cx="4718100" cy="29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50"/>
              <a:buFont typeface="Courier New"/>
              <a:buNone/>
            </a:pPr>
            <a:r>
              <a:rPr b="1" lang="en-US" sz="2550">
                <a:solidFill>
                  <a:schemeClr val="accent1"/>
                </a:solidFill>
                <a:latin typeface="Courier New"/>
                <a:ea typeface="Courier New"/>
                <a:cs typeface="Courier New"/>
                <a:sym typeface="Courier New"/>
              </a:rPr>
              <a:t>Abhishek Kumar-</a:t>
            </a:r>
            <a:r>
              <a:rPr b="1" lang="en-US" sz="2550">
                <a:solidFill>
                  <a:srgbClr val="6B7280"/>
                </a:solidFill>
                <a:latin typeface="Courier New"/>
                <a:ea typeface="Courier New"/>
                <a:cs typeface="Courier New"/>
                <a:sym typeface="Courier New"/>
              </a:rPr>
              <a:t> </a:t>
            </a:r>
            <a:r>
              <a:rPr lang="en-US" sz="2550">
                <a:solidFill>
                  <a:srgbClr val="6B7280"/>
                </a:solidFill>
                <a:latin typeface="Courier New"/>
                <a:ea typeface="Courier New"/>
                <a:cs typeface="Courier New"/>
                <a:sym typeface="Courier New"/>
              </a:rPr>
              <a:t>LFX’25 Mentee at KubeEdge, GSoC’26 at UN and ICPC’25 Regionalist</a:t>
            </a:r>
            <a:endParaRPr sz="2550">
              <a:solidFill>
                <a:srgbClr val="6B7280"/>
              </a:solidFill>
              <a:latin typeface="Courier New"/>
              <a:ea typeface="Courier New"/>
              <a:cs typeface="Courier New"/>
              <a:sym typeface="Courier New"/>
            </a:endParaRPr>
          </a:p>
          <a:p>
            <a:pPr indent="0" lvl="0" marL="0" marR="0" rtl="0" algn="l">
              <a:spcBef>
                <a:spcPts val="0"/>
              </a:spcBef>
              <a:spcAft>
                <a:spcPts val="0"/>
              </a:spcAft>
              <a:buClr>
                <a:srgbClr val="6B7280"/>
              </a:buClr>
              <a:buSzPts val="1150"/>
              <a:buFont typeface="Courier New"/>
              <a:buNone/>
            </a:pPr>
            <a:r>
              <a:t/>
            </a:r>
            <a:endParaRPr b="1" sz="2550">
              <a:solidFill>
                <a:srgbClr val="6B7280"/>
              </a:solidFill>
              <a:latin typeface="Courier New"/>
              <a:ea typeface="Courier New"/>
              <a:cs typeface="Courier New"/>
              <a:sym typeface="Courier New"/>
            </a:endParaRPr>
          </a:p>
          <a:p>
            <a:pPr indent="0" lvl="0" marL="0" marR="0" rtl="0" algn="l">
              <a:spcBef>
                <a:spcPts val="0"/>
              </a:spcBef>
              <a:spcAft>
                <a:spcPts val="0"/>
              </a:spcAft>
              <a:buClr>
                <a:srgbClr val="6B7280"/>
              </a:buClr>
              <a:buSzPts val="1150"/>
              <a:buFont typeface="Courier New"/>
              <a:buNone/>
            </a:pPr>
            <a:r>
              <a:rPr b="1" lang="en-US" sz="2550">
                <a:solidFill>
                  <a:schemeClr val="accent1"/>
                </a:solidFill>
                <a:latin typeface="Courier New"/>
                <a:ea typeface="Courier New"/>
                <a:cs typeface="Courier New"/>
                <a:sym typeface="Courier New"/>
              </a:rPr>
              <a:t>Akarsh Sahlot-</a:t>
            </a:r>
            <a:r>
              <a:rPr b="1" lang="en-US" sz="2550">
                <a:solidFill>
                  <a:srgbClr val="6B7280"/>
                </a:solidFill>
                <a:latin typeface="Courier New"/>
                <a:ea typeface="Courier New"/>
                <a:cs typeface="Courier New"/>
                <a:sym typeface="Courier New"/>
              </a:rPr>
              <a:t> </a:t>
            </a:r>
            <a:r>
              <a:rPr lang="en-US" sz="2550">
                <a:solidFill>
                  <a:srgbClr val="6B7280"/>
                </a:solidFill>
                <a:latin typeface="Courier New"/>
                <a:ea typeface="Courier New"/>
                <a:cs typeface="Courier New"/>
                <a:sym typeface="Courier New"/>
              </a:rPr>
              <a:t>LFX’25 (Mentee and Maintainer) at Hyphae(OpenSSF+Sony CSL)and GSoC’26 at CERN</a:t>
            </a:r>
            <a:endParaRPr sz="2550">
              <a:solidFill>
                <a:srgbClr val="6B7280"/>
              </a:solidFill>
              <a:latin typeface="Courier New"/>
              <a:ea typeface="Courier New"/>
              <a:cs typeface="Courier New"/>
              <a:sym typeface="Courier New"/>
            </a:endParaRPr>
          </a:p>
          <a:p>
            <a:pPr indent="0" lvl="0" marL="0" marR="0" rtl="0" algn="l">
              <a:spcBef>
                <a:spcPts val="0"/>
              </a:spcBef>
              <a:spcAft>
                <a:spcPts val="0"/>
              </a:spcAft>
              <a:buClr>
                <a:srgbClr val="6B7280"/>
              </a:buClr>
              <a:buSzPts val="1150"/>
              <a:buFont typeface="Courier New"/>
              <a:buNone/>
            </a:pPr>
            <a:r>
              <a:t/>
            </a:r>
            <a:endParaRPr b="1" sz="2550">
              <a:solidFill>
                <a:srgbClr val="6B7280"/>
              </a:solidFill>
              <a:latin typeface="Courier New"/>
              <a:ea typeface="Courier New"/>
              <a:cs typeface="Courier New"/>
              <a:sym typeface="Courier New"/>
            </a:endParaRPr>
          </a:p>
          <a:p>
            <a:pPr indent="0" lvl="0" marL="0" marR="0" rtl="0" algn="l">
              <a:spcBef>
                <a:spcPts val="0"/>
              </a:spcBef>
              <a:spcAft>
                <a:spcPts val="0"/>
              </a:spcAft>
              <a:buClr>
                <a:srgbClr val="6B7280"/>
              </a:buClr>
              <a:buSzPts val="1150"/>
              <a:buFont typeface="Courier New"/>
              <a:buNone/>
            </a:pPr>
            <a:r>
              <a:rPr b="1" lang="en-US" sz="2550">
                <a:solidFill>
                  <a:srgbClr val="6B7280"/>
                </a:solidFill>
                <a:latin typeface="Courier New"/>
                <a:ea typeface="Courier New"/>
                <a:cs typeface="Courier New"/>
                <a:sym typeface="Courier New"/>
              </a:rPr>
              <a:t>and </a:t>
            </a:r>
            <a:r>
              <a:rPr b="1" lang="en-US" sz="2550">
                <a:solidFill>
                  <a:schemeClr val="accent1"/>
                </a:solidFill>
                <a:latin typeface="Courier New"/>
                <a:ea typeface="Courier New"/>
                <a:cs typeface="Courier New"/>
                <a:sym typeface="Courier New"/>
              </a:rPr>
              <a:t>me</a:t>
            </a:r>
            <a:endParaRPr b="1" sz="2550">
              <a:solidFill>
                <a:schemeClr val="accent1"/>
              </a:solidFill>
              <a:latin typeface="Courier New"/>
              <a:ea typeface="Courier New"/>
              <a:cs typeface="Courier New"/>
              <a:sym typeface="Courier New"/>
            </a:endParaRPr>
          </a:p>
        </p:txBody>
      </p:sp>
      <p:pic>
        <p:nvPicPr>
          <p:cNvPr id="66" name="Google Shape;66;p5"/>
          <p:cNvPicPr preferRelativeResize="0"/>
          <p:nvPr/>
        </p:nvPicPr>
        <p:blipFill>
          <a:blip r:embed="rId3">
            <a:alphaModFix/>
          </a:blip>
          <a:stretch>
            <a:fillRect/>
          </a:stretch>
        </p:blipFill>
        <p:spPr>
          <a:xfrm>
            <a:off x="1238250" y="2225313"/>
            <a:ext cx="3810000" cy="381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6"/>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THE REFRAME</a:t>
            </a:r>
            <a:endParaRPr b="0" i="0" sz="1100" u="none" cap="none" strike="noStrike">
              <a:solidFill>
                <a:schemeClr val="dk1"/>
              </a:solidFill>
              <a:latin typeface="Calibri"/>
              <a:ea typeface="Calibri"/>
              <a:cs typeface="Calibri"/>
              <a:sym typeface="Calibri"/>
            </a:endParaRPr>
          </a:p>
        </p:txBody>
      </p:sp>
      <p:sp>
        <p:nvSpPr>
          <p:cNvPr id="73" name="Google Shape;73;p6"/>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To us, networking meant ping</a:t>
            </a:r>
            <a:endParaRPr b="0" i="0" sz="3800" u="none" cap="none" strike="noStrike">
              <a:solidFill>
                <a:schemeClr val="dk1"/>
              </a:solidFill>
              <a:latin typeface="Calibri"/>
              <a:ea typeface="Calibri"/>
              <a:cs typeface="Calibri"/>
              <a:sym typeface="Calibri"/>
            </a:endParaRPr>
          </a:p>
        </p:txBody>
      </p:sp>
      <p:sp>
        <p:nvSpPr>
          <p:cNvPr id="74" name="Google Shape;74;p6"/>
          <p:cNvSpPr/>
          <p:nvPr/>
        </p:nvSpPr>
        <p:spPr>
          <a:xfrm>
            <a:off x="685800" y="2240280"/>
            <a:ext cx="5120640" cy="310896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6"/>
          <p:cNvSpPr txBox="1"/>
          <p:nvPr/>
        </p:nvSpPr>
        <p:spPr>
          <a:xfrm>
            <a:off x="1005840" y="2560320"/>
            <a:ext cx="44805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IN YOUR ROOM</a:t>
            </a:r>
            <a:endParaRPr b="0" i="0" sz="1100" u="none" cap="none" strike="noStrike">
              <a:solidFill>
                <a:schemeClr val="dk1"/>
              </a:solidFill>
              <a:latin typeface="Calibri"/>
              <a:ea typeface="Calibri"/>
              <a:cs typeface="Calibri"/>
              <a:sym typeface="Calibri"/>
            </a:endParaRPr>
          </a:p>
        </p:txBody>
      </p:sp>
      <p:sp>
        <p:nvSpPr>
          <p:cNvPr id="76" name="Google Shape;76;p6"/>
          <p:cNvSpPr txBox="1"/>
          <p:nvPr/>
        </p:nvSpPr>
        <p:spPr>
          <a:xfrm>
            <a:off x="1005840" y="3108960"/>
            <a:ext cx="4480560" cy="20116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700"/>
              <a:buFont typeface="Arial"/>
              <a:buNone/>
            </a:pPr>
            <a:r>
              <a:rPr b="0" i="0" lang="en-US" sz="1700" u="none" cap="none" strike="noStrike">
                <a:solidFill>
                  <a:srgbClr val="14171C"/>
                </a:solidFill>
                <a:latin typeface="Arial"/>
                <a:ea typeface="Arial"/>
                <a:cs typeface="Arial"/>
                <a:sym typeface="Arial"/>
              </a:rPr>
              <a:t>Latency, download speed, lag in a match.</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rgbClr val="14171C"/>
              </a:buClr>
              <a:buSzPts val="1700"/>
              <a:buFont typeface="Arial"/>
              <a:buNone/>
            </a:pPr>
            <a:r>
              <a:rPr b="0" i="0" lang="en-US" sz="1700" u="none" cap="none" strike="noStrike">
                <a:solidFill>
                  <a:srgbClr val="14171C"/>
                </a:solidFill>
                <a:latin typeface="Arial"/>
                <a:ea typeface="Arial"/>
                <a:cs typeface="Arial"/>
                <a:sym typeface="Arial"/>
              </a:rPr>
              <a:t>Annoying when it is bad. Invisible when it is good.</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rgbClr val="14171C"/>
              </a:buClr>
              <a:buSzPts val="1700"/>
              <a:buFont typeface="Arial"/>
              <a:buNone/>
            </a:pPr>
            <a:r>
              <a:rPr b="0" i="0" lang="en-US" sz="1700" u="none" cap="none" strike="noStrike">
                <a:solidFill>
                  <a:srgbClr val="14171C"/>
                </a:solidFill>
                <a:latin typeface="Arial"/>
                <a:ea typeface="Arial"/>
                <a:cs typeface="Arial"/>
                <a:sym typeface="Arial"/>
              </a:rPr>
              <a:t>A comfort feature.</a:t>
            </a:r>
            <a:endParaRPr b="0" i="0" sz="1700" u="none" cap="none" strike="noStrike">
              <a:solidFill>
                <a:schemeClr val="dk1"/>
              </a:solidFill>
              <a:latin typeface="Calibri"/>
              <a:ea typeface="Calibri"/>
              <a:cs typeface="Calibri"/>
              <a:sym typeface="Calibri"/>
            </a:endParaRPr>
          </a:p>
        </p:txBody>
      </p:sp>
      <p:sp>
        <p:nvSpPr>
          <p:cNvPr id="77" name="Google Shape;77;p6"/>
          <p:cNvSpPr/>
          <p:nvPr/>
        </p:nvSpPr>
        <p:spPr>
          <a:xfrm>
            <a:off x="6382512" y="2240280"/>
            <a:ext cx="5120640" cy="3108960"/>
          </a:xfrm>
          <a:prstGeom prst="rect">
            <a:avLst/>
          </a:prstGeom>
          <a:solidFill>
            <a:srgbClr val="1417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6"/>
          <p:cNvSpPr txBox="1"/>
          <p:nvPr/>
        </p:nvSpPr>
        <p:spPr>
          <a:xfrm>
            <a:off x="6702552" y="2560320"/>
            <a:ext cx="44805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5A1F"/>
              </a:buClr>
              <a:buSzPts val="1100"/>
              <a:buFont typeface="Courier New"/>
              <a:buNone/>
            </a:pPr>
            <a:r>
              <a:rPr b="0" i="0" lang="en-US" sz="1100" u="none" cap="none" strike="noStrike">
                <a:solidFill>
                  <a:srgbClr val="FF5A1F"/>
                </a:solidFill>
                <a:latin typeface="Courier New"/>
                <a:ea typeface="Courier New"/>
                <a:cs typeface="Courier New"/>
                <a:sym typeface="Courier New"/>
              </a:rPr>
              <a:t>IN A DATA CENTRE</a:t>
            </a:r>
            <a:endParaRPr b="0" i="0" sz="1100" u="none" cap="none" strike="noStrike">
              <a:solidFill>
                <a:schemeClr val="dk1"/>
              </a:solidFill>
              <a:latin typeface="Calibri"/>
              <a:ea typeface="Calibri"/>
              <a:cs typeface="Calibri"/>
              <a:sym typeface="Calibri"/>
            </a:endParaRPr>
          </a:p>
        </p:txBody>
      </p:sp>
      <p:sp>
        <p:nvSpPr>
          <p:cNvPr id="79" name="Google Shape;79;p6"/>
          <p:cNvSpPr txBox="1"/>
          <p:nvPr/>
        </p:nvSpPr>
        <p:spPr>
          <a:xfrm>
            <a:off x="6702552" y="3108960"/>
            <a:ext cx="4480560" cy="20116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FFFF"/>
              </a:buClr>
              <a:buSzPts val="1700"/>
              <a:buFont typeface="Arial"/>
              <a:buNone/>
            </a:pPr>
            <a:r>
              <a:rPr b="0" i="0" lang="en-US" sz="1700" u="none" cap="none" strike="noStrike">
                <a:solidFill>
                  <a:srgbClr val="FFFFFF"/>
                </a:solidFill>
                <a:latin typeface="Arial"/>
                <a:ea typeface="Arial"/>
                <a:cs typeface="Arial"/>
                <a:sym typeface="Arial"/>
              </a:rPr>
              <a:t>The same wire decides whether ten thousand GPUs are working or waiting.</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rgbClr val="FFFFFF"/>
              </a:buClr>
              <a:buSzPts val="1700"/>
              <a:buFont typeface="Arial"/>
              <a:buNone/>
            </a:pPr>
            <a:r>
              <a:rPr b="0" i="0" lang="en-US" sz="1700" u="none" cap="none" strike="noStrike">
                <a:solidFill>
                  <a:srgbClr val="FFFFFF"/>
                </a:solidFill>
                <a:latin typeface="Arial"/>
                <a:ea typeface="Arial"/>
                <a:cs typeface="Arial"/>
                <a:sym typeface="Arial"/>
              </a:rPr>
              <a:t>Not a comfort feature.</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l">
              <a:lnSpc>
                <a:spcPct val="125000"/>
              </a:lnSpc>
              <a:spcBef>
                <a:spcPts val="0"/>
              </a:spcBef>
              <a:spcAft>
                <a:spcPts val="0"/>
              </a:spcAft>
              <a:buClr>
                <a:srgbClr val="FFFFFF"/>
              </a:buClr>
              <a:buSzPts val="1700"/>
              <a:buFont typeface="Arial"/>
              <a:buNone/>
            </a:pPr>
            <a:r>
              <a:rPr b="0" i="0" lang="en-US" sz="1700" u="none" cap="none" strike="noStrike">
                <a:solidFill>
                  <a:srgbClr val="FFFFFF"/>
                </a:solidFill>
                <a:latin typeface="Arial"/>
                <a:ea typeface="Arial"/>
                <a:cs typeface="Arial"/>
                <a:sym typeface="Arial"/>
              </a:rPr>
              <a:t>The ceiling.</a:t>
            </a:r>
            <a:endParaRPr b="0" i="0" sz="1700" u="none" cap="none" strike="noStrike">
              <a:solidFill>
                <a:schemeClr val="dk1"/>
              </a:solidFill>
              <a:latin typeface="Calibri"/>
              <a:ea typeface="Calibri"/>
              <a:cs typeface="Calibri"/>
              <a:sym typeface="Calibri"/>
            </a:endParaRPr>
          </a:p>
        </p:txBody>
      </p:sp>
      <p:sp>
        <p:nvSpPr>
          <p:cNvPr id="80" name="Google Shape;80;p6"/>
          <p:cNvSpPr txBox="1"/>
          <p:nvPr/>
        </p:nvSpPr>
        <p:spPr>
          <a:xfrm>
            <a:off x="685800" y="5943600"/>
            <a:ext cx="10789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Same word. Different building. Completely different stakes.</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7"/>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THE SHAPE OF THE PROBLEM</a:t>
            </a:r>
            <a:endParaRPr b="0" i="0" sz="1100" u="none" cap="none" strike="noStrike">
              <a:solidFill>
                <a:schemeClr val="dk1"/>
              </a:solidFill>
              <a:latin typeface="Calibri"/>
              <a:ea typeface="Calibri"/>
              <a:cs typeface="Calibri"/>
              <a:sym typeface="Calibri"/>
            </a:endParaRPr>
          </a:p>
        </p:txBody>
      </p:sp>
      <p:sp>
        <p:nvSpPr>
          <p:cNvPr id="87" name="Google Shape;87;p7"/>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The compute is fine. The path is not.</a:t>
            </a:r>
            <a:endParaRPr b="0" i="0" sz="3800" u="none" cap="none" strike="noStrike">
              <a:solidFill>
                <a:schemeClr val="dk1"/>
              </a:solidFill>
              <a:latin typeface="Calibri"/>
              <a:ea typeface="Calibri"/>
              <a:cs typeface="Calibri"/>
              <a:sym typeface="Calibri"/>
            </a:endParaRPr>
          </a:p>
        </p:txBody>
      </p:sp>
      <p:sp>
        <p:nvSpPr>
          <p:cNvPr id="88" name="Google Shape;88;p7"/>
          <p:cNvSpPr/>
          <p:nvPr/>
        </p:nvSpPr>
        <p:spPr>
          <a:xfrm>
            <a:off x="777240" y="2743200"/>
            <a:ext cx="1691640" cy="914400"/>
          </a:xfrm>
          <a:prstGeom prst="rect">
            <a:avLst/>
          </a:prstGeom>
          <a:solidFill>
            <a:srgbClr val="F4F5F7"/>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7"/>
          <p:cNvSpPr txBox="1"/>
          <p:nvPr/>
        </p:nvSpPr>
        <p:spPr>
          <a:xfrm>
            <a:off x="777240" y="2743200"/>
            <a:ext cx="1691640"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500"/>
              <a:buFont typeface="Arial"/>
              <a:buNone/>
            </a:pPr>
            <a:r>
              <a:rPr b="1" i="0" lang="en-US" sz="1500" u="none" cap="none" strike="noStrike">
                <a:solidFill>
                  <a:srgbClr val="14171C"/>
                </a:solidFill>
                <a:latin typeface="Arial"/>
                <a:ea typeface="Arial"/>
                <a:cs typeface="Arial"/>
                <a:sym typeface="Arial"/>
              </a:rPr>
              <a:t>GPU</a:t>
            </a:r>
            <a:endParaRPr b="0" i="0" sz="1500" u="none" cap="none" strike="noStrike">
              <a:solidFill>
                <a:schemeClr val="dk1"/>
              </a:solidFill>
              <a:latin typeface="Calibri"/>
              <a:ea typeface="Calibri"/>
              <a:cs typeface="Calibri"/>
              <a:sym typeface="Calibri"/>
            </a:endParaRPr>
          </a:p>
        </p:txBody>
      </p:sp>
      <p:cxnSp>
        <p:nvCxnSpPr>
          <p:cNvPr id="90" name="Google Shape;90;p7"/>
          <p:cNvCxnSpPr/>
          <p:nvPr/>
        </p:nvCxnSpPr>
        <p:spPr>
          <a:xfrm>
            <a:off x="2468880" y="3200400"/>
            <a:ext cx="502920" cy="0"/>
          </a:xfrm>
          <a:prstGeom prst="straightConnector1">
            <a:avLst/>
          </a:prstGeom>
          <a:noFill/>
          <a:ln cap="flat" cmpd="sng" w="19050">
            <a:solidFill>
              <a:srgbClr val="14171C"/>
            </a:solidFill>
            <a:prstDash val="solid"/>
            <a:round/>
            <a:headEnd len="sm" w="sm" type="none"/>
            <a:tailEnd len="med" w="med" type="triangle"/>
          </a:ln>
        </p:spPr>
      </p:cxnSp>
      <p:sp>
        <p:nvSpPr>
          <p:cNvPr id="91" name="Google Shape;91;p7"/>
          <p:cNvSpPr/>
          <p:nvPr/>
        </p:nvSpPr>
        <p:spPr>
          <a:xfrm>
            <a:off x="2971800" y="2743200"/>
            <a:ext cx="1234440" cy="91440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7"/>
          <p:cNvSpPr txBox="1"/>
          <p:nvPr/>
        </p:nvSpPr>
        <p:spPr>
          <a:xfrm>
            <a:off x="2971800" y="2743200"/>
            <a:ext cx="1234440"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300"/>
              <a:buFont typeface="Arial"/>
              <a:buNone/>
            </a:pPr>
            <a:r>
              <a:rPr b="1" i="0" lang="en-US" sz="1300" u="none" cap="none" strike="noStrike">
                <a:solidFill>
                  <a:srgbClr val="14171C"/>
                </a:solidFill>
                <a:latin typeface="Arial"/>
                <a:ea typeface="Arial"/>
                <a:cs typeface="Arial"/>
                <a:sym typeface="Arial"/>
              </a:rPr>
              <a:t>NIC</a:t>
            </a:r>
            <a:endParaRPr b="0" i="0" sz="1300" u="none" cap="none" strike="noStrike">
              <a:solidFill>
                <a:schemeClr val="dk1"/>
              </a:solidFill>
              <a:latin typeface="Calibri"/>
              <a:ea typeface="Calibri"/>
              <a:cs typeface="Calibri"/>
              <a:sym typeface="Calibri"/>
            </a:endParaRPr>
          </a:p>
        </p:txBody>
      </p:sp>
      <p:cxnSp>
        <p:nvCxnSpPr>
          <p:cNvPr id="93" name="Google Shape;93;p7"/>
          <p:cNvCxnSpPr/>
          <p:nvPr/>
        </p:nvCxnSpPr>
        <p:spPr>
          <a:xfrm>
            <a:off x="4206240" y="3200400"/>
            <a:ext cx="502920" cy="0"/>
          </a:xfrm>
          <a:prstGeom prst="straightConnector1">
            <a:avLst/>
          </a:prstGeom>
          <a:noFill/>
          <a:ln cap="flat" cmpd="sng" w="19050">
            <a:solidFill>
              <a:srgbClr val="14171C"/>
            </a:solidFill>
            <a:prstDash val="solid"/>
            <a:round/>
            <a:headEnd len="sm" w="sm" type="none"/>
            <a:tailEnd len="med" w="med" type="triangle"/>
          </a:ln>
        </p:spPr>
      </p:cxnSp>
      <p:sp>
        <p:nvSpPr>
          <p:cNvPr id="94" name="Google Shape;94;p7"/>
          <p:cNvSpPr/>
          <p:nvPr/>
        </p:nvSpPr>
        <p:spPr>
          <a:xfrm>
            <a:off x="4709160" y="2743200"/>
            <a:ext cx="1828800" cy="914400"/>
          </a:xfrm>
          <a:prstGeom prst="rect">
            <a:avLst/>
          </a:prstGeom>
          <a:solidFill>
            <a:srgbClr val="14171C"/>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7"/>
          <p:cNvSpPr txBox="1"/>
          <p:nvPr/>
        </p:nvSpPr>
        <p:spPr>
          <a:xfrm>
            <a:off x="4709160" y="2743200"/>
            <a:ext cx="1828800"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500"/>
              <a:buFont typeface="Arial"/>
              <a:buNone/>
            </a:pPr>
            <a:r>
              <a:rPr b="1" i="0" lang="en-US" sz="1500" u="none" cap="none" strike="noStrike">
                <a:solidFill>
                  <a:srgbClr val="FFFFFF"/>
                </a:solidFill>
                <a:latin typeface="Arial"/>
                <a:ea typeface="Arial"/>
                <a:cs typeface="Arial"/>
                <a:sym typeface="Arial"/>
              </a:rPr>
              <a:t>SWITCH</a:t>
            </a:r>
            <a:endParaRPr b="0" i="0" sz="1500" u="none" cap="none" strike="noStrike">
              <a:solidFill>
                <a:schemeClr val="dk1"/>
              </a:solidFill>
              <a:latin typeface="Calibri"/>
              <a:ea typeface="Calibri"/>
              <a:cs typeface="Calibri"/>
              <a:sym typeface="Calibri"/>
            </a:endParaRPr>
          </a:p>
        </p:txBody>
      </p:sp>
      <p:cxnSp>
        <p:nvCxnSpPr>
          <p:cNvPr id="96" name="Google Shape;96;p7"/>
          <p:cNvCxnSpPr/>
          <p:nvPr/>
        </p:nvCxnSpPr>
        <p:spPr>
          <a:xfrm>
            <a:off x="6537960" y="3200400"/>
            <a:ext cx="502920" cy="0"/>
          </a:xfrm>
          <a:prstGeom prst="straightConnector1">
            <a:avLst/>
          </a:prstGeom>
          <a:noFill/>
          <a:ln cap="flat" cmpd="sng" w="19050">
            <a:solidFill>
              <a:srgbClr val="14171C"/>
            </a:solidFill>
            <a:prstDash val="solid"/>
            <a:round/>
            <a:headEnd len="sm" w="sm" type="none"/>
            <a:tailEnd len="med" w="med" type="triangle"/>
          </a:ln>
        </p:spPr>
      </p:cxnSp>
      <p:sp>
        <p:nvSpPr>
          <p:cNvPr id="97" name="Google Shape;97;p7"/>
          <p:cNvSpPr/>
          <p:nvPr/>
        </p:nvSpPr>
        <p:spPr>
          <a:xfrm>
            <a:off x="7040880" y="2743200"/>
            <a:ext cx="1234440" cy="91440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7"/>
          <p:cNvSpPr txBox="1"/>
          <p:nvPr/>
        </p:nvSpPr>
        <p:spPr>
          <a:xfrm>
            <a:off x="7040880" y="2743200"/>
            <a:ext cx="1234440"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300"/>
              <a:buFont typeface="Arial"/>
              <a:buNone/>
            </a:pPr>
            <a:r>
              <a:rPr b="1" i="0" lang="en-US" sz="1300" u="none" cap="none" strike="noStrike">
                <a:solidFill>
                  <a:srgbClr val="14171C"/>
                </a:solidFill>
                <a:latin typeface="Arial"/>
                <a:ea typeface="Arial"/>
                <a:cs typeface="Arial"/>
                <a:sym typeface="Arial"/>
              </a:rPr>
              <a:t>NIC</a:t>
            </a:r>
            <a:endParaRPr b="0" i="0" sz="1300" u="none" cap="none" strike="noStrike">
              <a:solidFill>
                <a:schemeClr val="dk1"/>
              </a:solidFill>
              <a:latin typeface="Calibri"/>
              <a:ea typeface="Calibri"/>
              <a:cs typeface="Calibri"/>
              <a:sym typeface="Calibri"/>
            </a:endParaRPr>
          </a:p>
        </p:txBody>
      </p:sp>
      <p:cxnSp>
        <p:nvCxnSpPr>
          <p:cNvPr id="99" name="Google Shape;99;p7"/>
          <p:cNvCxnSpPr/>
          <p:nvPr/>
        </p:nvCxnSpPr>
        <p:spPr>
          <a:xfrm>
            <a:off x="8275320" y="3200400"/>
            <a:ext cx="502920" cy="0"/>
          </a:xfrm>
          <a:prstGeom prst="straightConnector1">
            <a:avLst/>
          </a:prstGeom>
          <a:noFill/>
          <a:ln cap="flat" cmpd="sng" w="19050">
            <a:solidFill>
              <a:srgbClr val="14171C"/>
            </a:solidFill>
            <a:prstDash val="solid"/>
            <a:round/>
            <a:headEnd len="sm" w="sm" type="none"/>
            <a:tailEnd len="med" w="med" type="triangle"/>
          </a:ln>
        </p:spPr>
      </p:cxnSp>
      <p:sp>
        <p:nvSpPr>
          <p:cNvPr id="100" name="Google Shape;100;p7"/>
          <p:cNvSpPr/>
          <p:nvPr/>
        </p:nvSpPr>
        <p:spPr>
          <a:xfrm>
            <a:off x="8778240" y="2743200"/>
            <a:ext cx="1691640" cy="914400"/>
          </a:xfrm>
          <a:prstGeom prst="rect">
            <a:avLst/>
          </a:prstGeom>
          <a:solidFill>
            <a:srgbClr val="F4F5F7"/>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7"/>
          <p:cNvSpPr txBox="1"/>
          <p:nvPr/>
        </p:nvSpPr>
        <p:spPr>
          <a:xfrm>
            <a:off x="8778240" y="2743200"/>
            <a:ext cx="1691640"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500"/>
              <a:buFont typeface="Arial"/>
              <a:buNone/>
            </a:pPr>
            <a:r>
              <a:rPr b="1" i="0" lang="en-US" sz="1500" u="none" cap="none" strike="noStrike">
                <a:solidFill>
                  <a:srgbClr val="14171C"/>
                </a:solidFill>
                <a:latin typeface="Arial"/>
                <a:ea typeface="Arial"/>
                <a:cs typeface="Arial"/>
                <a:sym typeface="Arial"/>
              </a:rPr>
              <a:t>GPU</a:t>
            </a:r>
            <a:endParaRPr b="0" i="0" sz="1500" u="none" cap="none" strike="noStrike">
              <a:solidFill>
                <a:schemeClr val="dk1"/>
              </a:solidFill>
              <a:latin typeface="Calibri"/>
              <a:ea typeface="Calibri"/>
              <a:cs typeface="Calibri"/>
              <a:sym typeface="Calibri"/>
            </a:endParaRPr>
          </a:p>
        </p:txBody>
      </p:sp>
      <p:sp>
        <p:nvSpPr>
          <p:cNvPr id="102" name="Google Shape;102;p7"/>
          <p:cNvSpPr/>
          <p:nvPr/>
        </p:nvSpPr>
        <p:spPr>
          <a:xfrm>
            <a:off x="2971800" y="2286000"/>
            <a:ext cx="5303520" cy="18288"/>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7"/>
          <p:cNvSpPr/>
          <p:nvPr/>
        </p:nvSpPr>
        <p:spPr>
          <a:xfrm>
            <a:off x="2971800" y="2286000"/>
            <a:ext cx="18288" cy="14630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7"/>
          <p:cNvSpPr/>
          <p:nvPr/>
        </p:nvSpPr>
        <p:spPr>
          <a:xfrm>
            <a:off x="8257032" y="2286000"/>
            <a:ext cx="18288" cy="14630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7"/>
          <p:cNvSpPr txBox="1"/>
          <p:nvPr/>
        </p:nvSpPr>
        <p:spPr>
          <a:xfrm>
            <a:off x="2971800" y="1874520"/>
            <a:ext cx="5303520" cy="3108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A1F"/>
              </a:buClr>
              <a:buSzPts val="1100"/>
              <a:buFont typeface="Courier New"/>
              <a:buNone/>
            </a:pPr>
            <a:r>
              <a:rPr b="0" i="0" lang="en-US" sz="1100" u="none" cap="none" strike="noStrike">
                <a:solidFill>
                  <a:srgbClr val="FF5A1F"/>
                </a:solidFill>
                <a:latin typeface="Courier New"/>
                <a:ea typeface="Courier New"/>
                <a:cs typeface="Courier New"/>
                <a:sym typeface="Courier New"/>
              </a:rPr>
              <a:t>every gradient sync crosses this</a:t>
            </a:r>
            <a:endParaRPr b="0" i="0" sz="1100" u="none" cap="none" strike="noStrike">
              <a:solidFill>
                <a:schemeClr val="dk1"/>
              </a:solidFill>
              <a:latin typeface="Calibri"/>
              <a:ea typeface="Calibri"/>
              <a:cs typeface="Calibri"/>
              <a:sym typeface="Calibri"/>
            </a:endParaRPr>
          </a:p>
        </p:txBody>
      </p:sp>
      <p:sp>
        <p:nvSpPr>
          <p:cNvPr id="106" name="Google Shape;106;p7"/>
          <p:cNvSpPr txBox="1"/>
          <p:nvPr/>
        </p:nvSpPr>
        <p:spPr>
          <a:xfrm>
            <a:off x="777240" y="3794760"/>
            <a:ext cx="16916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compute</a:t>
            </a:r>
            <a:endParaRPr b="0" i="0" sz="1000" u="none" cap="none" strike="noStrike">
              <a:solidFill>
                <a:schemeClr val="dk1"/>
              </a:solidFill>
              <a:latin typeface="Calibri"/>
              <a:ea typeface="Calibri"/>
              <a:cs typeface="Calibri"/>
              <a:sym typeface="Calibri"/>
            </a:endParaRPr>
          </a:p>
        </p:txBody>
      </p:sp>
      <p:sp>
        <p:nvSpPr>
          <p:cNvPr id="107" name="Google Shape;107;p7"/>
          <p:cNvSpPr txBox="1"/>
          <p:nvPr/>
        </p:nvSpPr>
        <p:spPr>
          <a:xfrm>
            <a:off x="8778240" y="3794760"/>
            <a:ext cx="16916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waiting</a:t>
            </a:r>
            <a:endParaRPr b="0" i="0" sz="1000" u="none" cap="none" strike="noStrike">
              <a:solidFill>
                <a:schemeClr val="dk1"/>
              </a:solidFill>
              <a:latin typeface="Calibri"/>
              <a:ea typeface="Calibri"/>
              <a:cs typeface="Calibri"/>
              <a:sym typeface="Calibri"/>
            </a:endParaRPr>
          </a:p>
        </p:txBody>
      </p:sp>
      <p:sp>
        <p:nvSpPr>
          <p:cNvPr id="108" name="Google Shape;108;p7"/>
          <p:cNvSpPr/>
          <p:nvPr/>
        </p:nvSpPr>
        <p:spPr>
          <a:xfrm>
            <a:off x="777240" y="4892040"/>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7"/>
          <p:cNvSpPr txBox="1"/>
          <p:nvPr/>
        </p:nvSpPr>
        <p:spPr>
          <a:xfrm>
            <a:off x="1051560" y="4828032"/>
            <a:ext cx="10241280" cy="8229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700"/>
              <a:buFont typeface="Arial"/>
              <a:buNone/>
            </a:pPr>
            <a:r>
              <a:rPr b="0" i="0" lang="en-US" sz="1700" u="none" cap="none" strike="noStrike">
                <a:solidFill>
                  <a:srgbClr val="14171C"/>
                </a:solidFill>
                <a:latin typeface="Arial"/>
                <a:ea typeface="Arial"/>
                <a:cs typeface="Arial"/>
                <a:sym typeface="Arial"/>
              </a:rPr>
              <a:t>Training one large model is thousands of these round trips per second. While the path is busy, the expensive silicon on both ends is idle.</a:t>
            </a:r>
            <a:endParaRPr b="0" i="0" sz="1700" u="none" cap="none" strike="noStrike">
              <a:solidFill>
                <a:schemeClr val="dk1"/>
              </a:solidFill>
              <a:latin typeface="Calibri"/>
              <a:ea typeface="Calibri"/>
              <a:cs typeface="Calibri"/>
              <a:sym typeface="Calibri"/>
            </a:endParaRPr>
          </a:p>
        </p:txBody>
      </p:sp>
      <p:sp>
        <p:nvSpPr>
          <p:cNvPr id="110" name="Google Shape;110;p7"/>
          <p:cNvSpPr txBox="1"/>
          <p:nvPr/>
        </p:nvSpPr>
        <p:spPr>
          <a:xfrm>
            <a:off x="685800" y="6035040"/>
            <a:ext cx="10789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So the interesting question stops being how fast the chip is, and becomes what happens in the middle.</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71C"/>
        </a:solidFill>
      </p:bgPr>
    </p:bg>
    <p:spTree>
      <p:nvGrpSpPr>
        <p:cNvPr id="115" name="Shape 115"/>
        <p:cNvGrpSpPr/>
        <p:nvPr/>
      </p:nvGrpSpPr>
      <p:grpSpPr>
        <a:xfrm>
          <a:off x="0" y="0"/>
          <a:ext cx="0" cy="0"/>
          <a:chOff x="0" y="0"/>
          <a:chExt cx="0" cy="0"/>
        </a:xfrm>
      </p:grpSpPr>
      <p:sp>
        <p:nvSpPr>
          <p:cNvPr id="116" name="Google Shape;116;p8"/>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100"/>
              <a:buFont typeface="Courier New"/>
              <a:buNone/>
            </a:pPr>
            <a:r>
              <a:rPr b="0" i="0" lang="en-US" sz="1100" u="none" cap="none" strike="noStrike">
                <a:solidFill>
                  <a:srgbClr val="8A929D"/>
                </a:solidFill>
                <a:latin typeface="Courier New"/>
                <a:ea typeface="Courier New"/>
                <a:cs typeface="Courier New"/>
                <a:sym typeface="Courier New"/>
              </a:rPr>
              <a:t>TWO NUMBERS WORTH REMEMBERING</a:t>
            </a:r>
            <a:endParaRPr b="0" i="0" sz="1100" u="none" cap="none" strike="noStrike">
              <a:solidFill>
                <a:schemeClr val="dk1"/>
              </a:solidFill>
              <a:latin typeface="Calibri"/>
              <a:ea typeface="Calibri"/>
              <a:cs typeface="Calibri"/>
              <a:sym typeface="Calibri"/>
            </a:endParaRPr>
          </a:p>
        </p:txBody>
      </p:sp>
      <p:sp>
        <p:nvSpPr>
          <p:cNvPr id="117" name="Google Shape;117;p8"/>
          <p:cNvSpPr txBox="1"/>
          <p:nvPr/>
        </p:nvSpPr>
        <p:spPr>
          <a:xfrm>
            <a:off x="685800" y="1325880"/>
            <a:ext cx="5486400" cy="1463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400"/>
              <a:buFont typeface="Arial"/>
              <a:buNone/>
            </a:pPr>
            <a:r>
              <a:rPr b="1" i="0" lang="en-US" sz="8400" u="none" cap="none" strike="noStrike">
                <a:solidFill>
                  <a:srgbClr val="FFFFFF"/>
                </a:solidFill>
                <a:latin typeface="Arial"/>
                <a:ea typeface="Arial"/>
                <a:cs typeface="Arial"/>
                <a:sym typeface="Arial"/>
              </a:rPr>
              <a:t>945 TWh</a:t>
            </a:r>
            <a:endParaRPr b="0" i="0" sz="8400" u="none" cap="none" strike="noStrike">
              <a:solidFill>
                <a:schemeClr val="dk1"/>
              </a:solidFill>
              <a:latin typeface="Calibri"/>
              <a:ea typeface="Calibri"/>
              <a:cs typeface="Calibri"/>
              <a:sym typeface="Calibri"/>
            </a:endParaRPr>
          </a:p>
        </p:txBody>
      </p:sp>
      <p:sp>
        <p:nvSpPr>
          <p:cNvPr id="118" name="Google Shape;118;p8"/>
          <p:cNvSpPr txBox="1"/>
          <p:nvPr/>
        </p:nvSpPr>
        <p:spPr>
          <a:xfrm>
            <a:off x="685800" y="2880360"/>
            <a:ext cx="5120640" cy="1371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9AA1AB"/>
              </a:buClr>
              <a:buSzPts val="1600"/>
              <a:buFont typeface="Arial"/>
              <a:buNone/>
            </a:pPr>
            <a:r>
              <a:rPr b="0" i="0" lang="en-US" sz="1600" u="none" cap="none" strike="noStrike">
                <a:solidFill>
                  <a:srgbClr val="9AA1AB"/>
                </a:solidFill>
                <a:latin typeface="Arial"/>
                <a:ea typeface="Arial"/>
                <a:cs typeface="Arial"/>
                <a:sym typeface="Arial"/>
              </a:rPr>
              <a:t>IEA base case for global data centre electricity by 2030. Roughly double 2024, and just under 3 percent of all electricity on earth.</a:t>
            </a:r>
            <a:endParaRPr b="0" i="0" sz="1600" u="none" cap="none" strike="noStrike">
              <a:solidFill>
                <a:schemeClr val="dk1"/>
              </a:solidFill>
              <a:latin typeface="Calibri"/>
              <a:ea typeface="Calibri"/>
              <a:cs typeface="Calibri"/>
              <a:sym typeface="Calibri"/>
            </a:endParaRPr>
          </a:p>
        </p:txBody>
      </p:sp>
      <p:sp>
        <p:nvSpPr>
          <p:cNvPr id="119" name="Google Shape;119;p8"/>
          <p:cNvSpPr txBox="1"/>
          <p:nvPr/>
        </p:nvSpPr>
        <p:spPr>
          <a:xfrm>
            <a:off x="685800" y="4251960"/>
            <a:ext cx="51206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000"/>
              <a:buFont typeface="Courier New"/>
              <a:buNone/>
            </a:pPr>
            <a:r>
              <a:rPr b="0" i="0" lang="en-US" sz="1000" u="none" cap="none" strike="noStrike">
                <a:solidFill>
                  <a:srgbClr val="8A929D"/>
                </a:solidFill>
                <a:latin typeface="Courier New"/>
                <a:ea typeface="Courier New"/>
                <a:cs typeface="Courier New"/>
                <a:sym typeface="Courier New"/>
              </a:rPr>
              <a:t>source: IEA, Energy and AI (2025)</a:t>
            </a:r>
            <a:endParaRPr b="0" i="0" sz="1000" u="none" cap="none" strike="noStrike">
              <a:solidFill>
                <a:schemeClr val="dk1"/>
              </a:solidFill>
              <a:latin typeface="Calibri"/>
              <a:ea typeface="Calibri"/>
              <a:cs typeface="Calibri"/>
              <a:sym typeface="Calibri"/>
            </a:endParaRPr>
          </a:p>
        </p:txBody>
      </p:sp>
      <p:sp>
        <p:nvSpPr>
          <p:cNvPr id="120" name="Google Shape;120;p8"/>
          <p:cNvSpPr/>
          <p:nvPr/>
        </p:nvSpPr>
        <p:spPr>
          <a:xfrm>
            <a:off x="6400800" y="1325880"/>
            <a:ext cx="18288" cy="3200400"/>
          </a:xfrm>
          <a:prstGeom prst="rect">
            <a:avLst/>
          </a:prstGeom>
          <a:solidFill>
            <a:srgbClr val="2C31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txBox="1"/>
          <p:nvPr/>
        </p:nvSpPr>
        <p:spPr>
          <a:xfrm>
            <a:off x="6903720" y="1325880"/>
            <a:ext cx="4754880" cy="1463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5A1F"/>
              </a:buClr>
              <a:buSzPts val="7200"/>
              <a:buFont typeface="Arial"/>
              <a:buNone/>
            </a:pPr>
            <a:r>
              <a:rPr b="1" i="0" lang="en-US" sz="7200" u="none" cap="none" strike="noStrike">
                <a:solidFill>
                  <a:srgbClr val="FF5A1F"/>
                </a:solidFill>
                <a:latin typeface="Arial"/>
                <a:ea typeface="Arial"/>
                <a:cs typeface="Arial"/>
                <a:sym typeface="Arial"/>
              </a:rPr>
              <a:t>over half</a:t>
            </a:r>
            <a:endParaRPr b="0" i="0" sz="7200" u="none" cap="none" strike="noStrike">
              <a:solidFill>
                <a:schemeClr val="dk1"/>
              </a:solidFill>
              <a:latin typeface="Calibri"/>
              <a:ea typeface="Calibri"/>
              <a:cs typeface="Calibri"/>
              <a:sym typeface="Calibri"/>
            </a:endParaRPr>
          </a:p>
        </p:txBody>
      </p:sp>
      <p:sp>
        <p:nvSpPr>
          <p:cNvPr id="122" name="Google Shape;122;p8"/>
          <p:cNvSpPr txBox="1"/>
          <p:nvPr/>
        </p:nvSpPr>
        <p:spPr>
          <a:xfrm>
            <a:off x="6903720" y="2880360"/>
            <a:ext cx="4663440" cy="1371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9AA1AB"/>
              </a:buClr>
              <a:buSzPts val="1600"/>
              <a:buFont typeface="Arial"/>
              <a:buNone/>
            </a:pPr>
            <a:r>
              <a:rPr b="0" i="0" lang="en-US" sz="1600" u="none" cap="none" strike="noStrike">
                <a:solidFill>
                  <a:srgbClr val="9AA1AB"/>
                </a:solidFill>
                <a:latin typeface="Arial"/>
                <a:ea typeface="Arial"/>
                <a:cs typeface="Arial"/>
                <a:sym typeface="Arial"/>
              </a:rPr>
              <a:t>of step time spent on communication, not computation, in profiled large model training runs. Not a fringe case.</a:t>
            </a:r>
            <a:endParaRPr b="0" i="0" sz="1600" u="none" cap="none" strike="noStrike">
              <a:solidFill>
                <a:schemeClr val="dk1"/>
              </a:solidFill>
              <a:latin typeface="Calibri"/>
              <a:ea typeface="Calibri"/>
              <a:cs typeface="Calibri"/>
              <a:sym typeface="Calibri"/>
            </a:endParaRPr>
          </a:p>
        </p:txBody>
      </p:sp>
      <p:sp>
        <p:nvSpPr>
          <p:cNvPr id="123" name="Google Shape;123;p8"/>
          <p:cNvSpPr txBox="1"/>
          <p:nvPr/>
        </p:nvSpPr>
        <p:spPr>
          <a:xfrm>
            <a:off x="6903720" y="4251960"/>
            <a:ext cx="46634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29D"/>
              </a:buClr>
              <a:buSzPts val="1000"/>
              <a:buFont typeface="Courier New"/>
              <a:buNone/>
            </a:pPr>
            <a:r>
              <a:rPr b="0" i="0" lang="en-US" sz="1000" u="none" cap="none" strike="noStrike">
                <a:solidFill>
                  <a:srgbClr val="8A929D"/>
                </a:solidFill>
                <a:latin typeface="Courier New"/>
                <a:ea typeface="Courier New"/>
                <a:cs typeface="Courier New"/>
                <a:sym typeface="Courier New"/>
              </a:rPr>
              <a:t>source: arXiv 2411.15871, Megatron-LM profiling</a:t>
            </a:r>
            <a:endParaRPr b="0" i="0" sz="1000" u="none" cap="none" strike="noStrike">
              <a:solidFill>
                <a:schemeClr val="dk1"/>
              </a:solidFill>
              <a:latin typeface="Calibri"/>
              <a:ea typeface="Calibri"/>
              <a:cs typeface="Calibri"/>
              <a:sym typeface="Calibri"/>
            </a:endParaRPr>
          </a:p>
        </p:txBody>
      </p:sp>
      <p:sp>
        <p:nvSpPr>
          <p:cNvPr id="124" name="Google Shape;124;p8"/>
          <p:cNvSpPr/>
          <p:nvPr/>
        </p:nvSpPr>
        <p:spPr>
          <a:xfrm>
            <a:off x="685800" y="5230368"/>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8"/>
          <p:cNvSpPr txBox="1"/>
          <p:nvPr/>
        </p:nvSpPr>
        <p:spPr>
          <a:xfrm>
            <a:off x="960120" y="5138928"/>
            <a:ext cx="10515600" cy="64008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FFFFFF"/>
              </a:buClr>
              <a:buSzPts val="1900"/>
              <a:buFont typeface="Arial"/>
              <a:buNone/>
            </a:pPr>
            <a:r>
              <a:rPr b="1" i="0" lang="en-US" sz="1900" u="none" cap="none" strike="noStrike">
                <a:solidFill>
                  <a:srgbClr val="FFFFFF"/>
                </a:solidFill>
                <a:latin typeface="Arial"/>
                <a:ea typeface="Arial"/>
                <a:cs typeface="Arial"/>
                <a:sym typeface="Arial"/>
              </a:rPr>
              <a:t>Power is now a hard constraint, and a large slice of what that power buys is spent waiting.</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9"/>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THE THING NOBODY PUT ON A BILLBOARD</a:t>
            </a:r>
            <a:endParaRPr b="0" i="0" sz="1100" u="none" cap="none" strike="noStrike">
              <a:solidFill>
                <a:schemeClr val="dk1"/>
              </a:solidFill>
              <a:latin typeface="Calibri"/>
              <a:ea typeface="Calibri"/>
              <a:cs typeface="Calibri"/>
              <a:sym typeface="Calibri"/>
            </a:endParaRPr>
          </a:p>
        </p:txBody>
      </p:sp>
      <p:sp>
        <p:nvSpPr>
          <p:cNvPr id="132" name="Google Shape;132;p9"/>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AI moved the goalposts on efficiency</a:t>
            </a:r>
            <a:endParaRPr b="0" i="0" sz="3800" u="none" cap="none" strike="noStrike">
              <a:solidFill>
                <a:schemeClr val="dk1"/>
              </a:solidFill>
              <a:latin typeface="Calibri"/>
              <a:ea typeface="Calibri"/>
              <a:cs typeface="Calibri"/>
              <a:sym typeface="Calibri"/>
            </a:endParaRPr>
          </a:p>
        </p:txBody>
      </p:sp>
      <p:sp>
        <p:nvSpPr>
          <p:cNvPr id="133" name="Google Shape;133;p9"/>
          <p:cNvSpPr/>
          <p:nvPr/>
        </p:nvSpPr>
        <p:spPr>
          <a:xfrm>
            <a:off x="685800" y="2331720"/>
            <a:ext cx="5120640" cy="2286000"/>
          </a:xfrm>
          <a:prstGeom prst="rect">
            <a:avLst/>
          </a:prstGeom>
          <a:solidFill>
            <a:srgbClr val="FFFFFF"/>
          </a:solidFill>
          <a:ln cap="flat" cmpd="sng" w="19050">
            <a:solidFill>
              <a:srgbClr val="D9DD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9"/>
          <p:cNvSpPr txBox="1"/>
          <p:nvPr/>
        </p:nvSpPr>
        <p:spPr>
          <a:xfrm>
            <a:off x="1005840" y="2606040"/>
            <a:ext cx="44805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UNTIL RECENTLY</a:t>
            </a:r>
            <a:endParaRPr b="0" i="0" sz="1100" u="none" cap="none" strike="noStrike">
              <a:solidFill>
                <a:schemeClr val="dk1"/>
              </a:solidFill>
              <a:latin typeface="Calibri"/>
              <a:ea typeface="Calibri"/>
              <a:cs typeface="Calibri"/>
              <a:sym typeface="Calibri"/>
            </a:endParaRPr>
          </a:p>
        </p:txBody>
      </p:sp>
      <p:sp>
        <p:nvSpPr>
          <p:cNvPr id="135" name="Google Shape;135;p9"/>
          <p:cNvSpPr txBox="1"/>
          <p:nvPr/>
        </p:nvSpPr>
        <p:spPr>
          <a:xfrm>
            <a:off x="1005840" y="3108960"/>
            <a:ext cx="4480560" cy="5486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2600"/>
              <a:buFont typeface="Arial"/>
              <a:buNone/>
            </a:pPr>
            <a:r>
              <a:rPr b="1" i="0" lang="en-US" sz="2600" u="none" cap="none" strike="noStrike">
                <a:solidFill>
                  <a:srgbClr val="14171C"/>
                </a:solidFill>
                <a:latin typeface="Arial"/>
                <a:ea typeface="Arial"/>
                <a:cs typeface="Arial"/>
                <a:sym typeface="Arial"/>
              </a:rPr>
              <a:t>Is the output good?</a:t>
            </a:r>
            <a:endParaRPr b="0" i="0" sz="2600" u="none" cap="none" strike="noStrike">
              <a:solidFill>
                <a:schemeClr val="dk1"/>
              </a:solidFill>
              <a:latin typeface="Calibri"/>
              <a:ea typeface="Calibri"/>
              <a:cs typeface="Calibri"/>
              <a:sym typeface="Calibri"/>
            </a:endParaRPr>
          </a:p>
        </p:txBody>
      </p:sp>
      <p:sp>
        <p:nvSpPr>
          <p:cNvPr id="136" name="Google Shape;136;p9"/>
          <p:cNvSpPr txBox="1"/>
          <p:nvPr/>
        </p:nvSpPr>
        <p:spPr>
          <a:xfrm>
            <a:off x="1005840" y="3794760"/>
            <a:ext cx="4480560"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500"/>
              <a:buFont typeface="Arial"/>
              <a:buNone/>
            </a:pPr>
            <a:r>
              <a:rPr b="0" i="0" lang="en-US" sz="1500" u="none" cap="none" strike="noStrike">
                <a:solidFill>
                  <a:srgbClr val="6B7280"/>
                </a:solidFill>
                <a:latin typeface="Arial"/>
                <a:ea typeface="Arial"/>
                <a:cs typeface="Arial"/>
                <a:sym typeface="Arial"/>
              </a:rPr>
              <a:t>Throw hardware at it. Hardware was cheap and nobody counted watts.</a:t>
            </a:r>
            <a:endParaRPr b="0" i="0" sz="1500" u="none" cap="none" strike="noStrike">
              <a:solidFill>
                <a:schemeClr val="dk1"/>
              </a:solidFill>
              <a:latin typeface="Calibri"/>
              <a:ea typeface="Calibri"/>
              <a:cs typeface="Calibri"/>
              <a:sym typeface="Calibri"/>
            </a:endParaRPr>
          </a:p>
        </p:txBody>
      </p:sp>
      <p:sp>
        <p:nvSpPr>
          <p:cNvPr id="137" name="Google Shape;137;p9"/>
          <p:cNvSpPr/>
          <p:nvPr/>
        </p:nvSpPr>
        <p:spPr>
          <a:xfrm>
            <a:off x="6382512" y="2331720"/>
            <a:ext cx="5120640" cy="2286000"/>
          </a:xfrm>
          <a:prstGeom prst="rect">
            <a:avLst/>
          </a:prstGeom>
          <a:solidFill>
            <a:srgbClr val="1417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9"/>
          <p:cNvSpPr txBox="1"/>
          <p:nvPr/>
        </p:nvSpPr>
        <p:spPr>
          <a:xfrm>
            <a:off x="6702552" y="2606040"/>
            <a:ext cx="44805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5A1F"/>
              </a:buClr>
              <a:buSzPts val="1100"/>
              <a:buFont typeface="Courier New"/>
              <a:buNone/>
            </a:pPr>
            <a:r>
              <a:rPr b="0" i="0" lang="en-US" sz="1100" u="none" cap="none" strike="noStrike">
                <a:solidFill>
                  <a:srgbClr val="FF5A1F"/>
                </a:solidFill>
                <a:latin typeface="Courier New"/>
                <a:ea typeface="Courier New"/>
                <a:cs typeface="Courier New"/>
                <a:sym typeface="Courier New"/>
              </a:rPr>
              <a:t>NOW</a:t>
            </a:r>
            <a:endParaRPr b="0" i="0" sz="1100" u="none" cap="none" strike="noStrike">
              <a:solidFill>
                <a:schemeClr val="dk1"/>
              </a:solidFill>
              <a:latin typeface="Calibri"/>
              <a:ea typeface="Calibri"/>
              <a:cs typeface="Calibri"/>
              <a:sym typeface="Calibri"/>
            </a:endParaRPr>
          </a:p>
        </p:txBody>
      </p:sp>
      <p:sp>
        <p:nvSpPr>
          <p:cNvPr id="139" name="Google Shape;139;p9"/>
          <p:cNvSpPr txBox="1"/>
          <p:nvPr/>
        </p:nvSpPr>
        <p:spPr>
          <a:xfrm>
            <a:off x="6702552" y="3108960"/>
            <a:ext cx="4480560" cy="118872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Good per watt.</a:t>
            </a:r>
            <a:endParaRPr b="0" i="0" sz="2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Per GPU-hour.</a:t>
            </a:r>
            <a:endParaRPr b="0" i="0" sz="2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Per byte moved.</a:t>
            </a:r>
            <a:endParaRPr b="0" i="0" sz="2400" u="none" cap="none" strike="noStrike">
              <a:solidFill>
                <a:schemeClr val="dk1"/>
              </a:solidFill>
              <a:latin typeface="Calibri"/>
              <a:ea typeface="Calibri"/>
              <a:cs typeface="Calibri"/>
              <a:sym typeface="Calibri"/>
            </a:endParaRPr>
          </a:p>
        </p:txBody>
      </p:sp>
      <p:sp>
        <p:nvSpPr>
          <p:cNvPr id="140" name="Google Shape;140;p9"/>
          <p:cNvSpPr/>
          <p:nvPr/>
        </p:nvSpPr>
        <p:spPr>
          <a:xfrm>
            <a:off x="685800" y="5138928"/>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9"/>
          <p:cNvSpPr txBox="1"/>
          <p:nvPr/>
        </p:nvSpPr>
        <p:spPr>
          <a:xfrm>
            <a:off x="960120" y="5047488"/>
            <a:ext cx="10424160"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900"/>
              <a:buFont typeface="Arial"/>
              <a:buNone/>
            </a:pPr>
            <a:r>
              <a:rPr b="1" i="0" lang="en-US" sz="1900" u="none" cap="none" strike="noStrike">
                <a:solidFill>
                  <a:srgbClr val="14171C"/>
                </a:solidFill>
                <a:latin typeface="Arial"/>
                <a:ea typeface="Arial"/>
                <a:cs typeface="Arial"/>
                <a:sym typeface="Arial"/>
              </a:rPr>
              <a:t>AI did not create this waste. It made it expensive enough that people finally started measuring it.</a:t>
            </a:r>
            <a:endParaRPr b="0" i="0" sz="1900" u="none" cap="none" strike="noStrike">
              <a:solidFill>
                <a:schemeClr val="dk1"/>
              </a:solidFill>
              <a:latin typeface="Calibri"/>
              <a:ea typeface="Calibri"/>
              <a:cs typeface="Calibri"/>
              <a:sym typeface="Calibri"/>
            </a:endParaRPr>
          </a:p>
        </p:txBody>
      </p:sp>
      <p:sp>
        <p:nvSpPr>
          <p:cNvPr id="142" name="Google Shape;142;p9"/>
          <p:cNvSpPr txBox="1"/>
          <p:nvPr/>
        </p:nvSpPr>
        <p:spPr>
          <a:xfrm>
            <a:off x="685800" y="6080760"/>
            <a:ext cx="10789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That is the useful thing AI gave systems engineering. Not the demos. The pressure.</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0"/>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ONE IDEA, THREE PLACES</a:t>
            </a:r>
            <a:endParaRPr b="0" i="0" sz="1100" u="none" cap="none" strike="noStrike">
              <a:solidFill>
                <a:schemeClr val="dk1"/>
              </a:solidFill>
              <a:latin typeface="Calibri"/>
              <a:ea typeface="Calibri"/>
              <a:cs typeface="Calibri"/>
              <a:sym typeface="Calibri"/>
            </a:endParaRPr>
          </a:p>
        </p:txBody>
      </p:sp>
      <p:sp>
        <p:nvSpPr>
          <p:cNvPr id="149" name="Google Shape;149;p10"/>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So people started programming the pipes</a:t>
            </a:r>
            <a:endParaRPr b="0" i="0" sz="3800" u="none" cap="none" strike="noStrike">
              <a:solidFill>
                <a:schemeClr val="dk1"/>
              </a:solidFill>
              <a:latin typeface="Calibri"/>
              <a:ea typeface="Calibri"/>
              <a:cs typeface="Calibri"/>
              <a:sym typeface="Calibri"/>
            </a:endParaRPr>
          </a:p>
        </p:txBody>
      </p:sp>
      <p:sp>
        <p:nvSpPr>
          <p:cNvPr id="150" name="Google Shape;150;p10"/>
          <p:cNvSpPr/>
          <p:nvPr/>
        </p:nvSpPr>
        <p:spPr>
          <a:xfrm>
            <a:off x="685800" y="2377440"/>
            <a:ext cx="3401568" cy="228600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0"/>
          <p:cNvSpPr/>
          <p:nvPr/>
        </p:nvSpPr>
        <p:spPr>
          <a:xfrm>
            <a:off x="1005840" y="2724912"/>
            <a:ext cx="109728" cy="109728"/>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0"/>
          <p:cNvSpPr txBox="1"/>
          <p:nvPr/>
        </p:nvSpPr>
        <p:spPr>
          <a:xfrm>
            <a:off x="1234440" y="2651760"/>
            <a:ext cx="257860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THE SWITCH</a:t>
            </a:r>
            <a:endParaRPr b="0" i="0" sz="1050" u="none" cap="none" strike="noStrike">
              <a:solidFill>
                <a:schemeClr val="dk1"/>
              </a:solidFill>
              <a:latin typeface="Calibri"/>
              <a:ea typeface="Calibri"/>
              <a:cs typeface="Calibri"/>
              <a:sym typeface="Calibri"/>
            </a:endParaRPr>
          </a:p>
        </p:txBody>
      </p:sp>
      <p:sp>
        <p:nvSpPr>
          <p:cNvPr id="153" name="Google Shape;153;p10"/>
          <p:cNvSpPr txBox="1"/>
          <p:nvPr/>
        </p:nvSpPr>
        <p:spPr>
          <a:xfrm>
            <a:off x="1005840" y="3154680"/>
            <a:ext cx="2761488" cy="5486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2700"/>
              <a:buFont typeface="Arial"/>
              <a:buNone/>
            </a:pPr>
            <a:r>
              <a:rPr b="1" i="0" lang="en-US" sz="2700" u="none" cap="none" strike="noStrike">
                <a:solidFill>
                  <a:srgbClr val="14171C"/>
                </a:solidFill>
                <a:latin typeface="Arial"/>
                <a:ea typeface="Arial"/>
                <a:cs typeface="Arial"/>
                <a:sym typeface="Arial"/>
              </a:rPr>
              <a:t>P4</a:t>
            </a:r>
            <a:endParaRPr b="0" i="0" sz="2700" u="none" cap="none" strike="noStrike">
              <a:solidFill>
                <a:schemeClr val="dk1"/>
              </a:solidFill>
              <a:latin typeface="Calibri"/>
              <a:ea typeface="Calibri"/>
              <a:cs typeface="Calibri"/>
              <a:sym typeface="Calibri"/>
            </a:endParaRPr>
          </a:p>
        </p:txBody>
      </p:sp>
      <p:sp>
        <p:nvSpPr>
          <p:cNvPr id="154" name="Google Shape;154;p10"/>
          <p:cNvSpPr txBox="1"/>
          <p:nvPr/>
        </p:nvSpPr>
        <p:spPr>
          <a:xfrm>
            <a:off x="1005840" y="3840480"/>
            <a:ext cx="2761488"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400"/>
              <a:buFont typeface="Arial"/>
              <a:buNone/>
            </a:pPr>
            <a:r>
              <a:rPr b="0" i="0" lang="en-US" sz="1400" u="none" cap="none" strike="noStrike">
                <a:solidFill>
                  <a:srgbClr val="6B7280"/>
                </a:solidFill>
                <a:latin typeface="Arial"/>
                <a:ea typeface="Arial"/>
                <a:cs typeface="Arial"/>
                <a:sym typeface="Arial"/>
              </a:rPr>
              <a:t>Write the forwarding logic of the chip itself.</a:t>
            </a:r>
            <a:endParaRPr b="0" i="0" sz="1400" u="none" cap="none" strike="noStrike">
              <a:solidFill>
                <a:schemeClr val="dk1"/>
              </a:solidFill>
              <a:latin typeface="Calibri"/>
              <a:ea typeface="Calibri"/>
              <a:cs typeface="Calibri"/>
              <a:sym typeface="Calibri"/>
            </a:endParaRPr>
          </a:p>
        </p:txBody>
      </p:sp>
      <p:sp>
        <p:nvSpPr>
          <p:cNvPr id="155" name="Google Shape;155;p10"/>
          <p:cNvSpPr/>
          <p:nvPr/>
        </p:nvSpPr>
        <p:spPr>
          <a:xfrm>
            <a:off x="4343400" y="2377440"/>
            <a:ext cx="3401568" cy="228600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0"/>
          <p:cNvSpPr/>
          <p:nvPr/>
        </p:nvSpPr>
        <p:spPr>
          <a:xfrm>
            <a:off x="4663440" y="2724912"/>
            <a:ext cx="109728" cy="109728"/>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0"/>
          <p:cNvSpPr txBox="1"/>
          <p:nvPr/>
        </p:nvSpPr>
        <p:spPr>
          <a:xfrm>
            <a:off x="4892040" y="2651760"/>
            <a:ext cx="257860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THE KERNEL</a:t>
            </a:r>
            <a:endParaRPr b="0" i="0" sz="1050" u="none" cap="none" strike="noStrike">
              <a:solidFill>
                <a:schemeClr val="dk1"/>
              </a:solidFill>
              <a:latin typeface="Calibri"/>
              <a:ea typeface="Calibri"/>
              <a:cs typeface="Calibri"/>
              <a:sym typeface="Calibri"/>
            </a:endParaRPr>
          </a:p>
        </p:txBody>
      </p:sp>
      <p:sp>
        <p:nvSpPr>
          <p:cNvPr id="158" name="Google Shape;158;p10"/>
          <p:cNvSpPr txBox="1"/>
          <p:nvPr/>
        </p:nvSpPr>
        <p:spPr>
          <a:xfrm>
            <a:off x="4663440" y="3154680"/>
            <a:ext cx="2761488" cy="5486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2700"/>
              <a:buFont typeface="Arial"/>
              <a:buNone/>
            </a:pPr>
            <a:r>
              <a:rPr b="1" i="0" lang="en-US" sz="2700" u="none" cap="none" strike="noStrike">
                <a:solidFill>
                  <a:srgbClr val="14171C"/>
                </a:solidFill>
                <a:latin typeface="Arial"/>
                <a:ea typeface="Arial"/>
                <a:cs typeface="Arial"/>
                <a:sym typeface="Arial"/>
              </a:rPr>
              <a:t>eBPF</a:t>
            </a:r>
            <a:endParaRPr b="0" i="0" sz="2700" u="none" cap="none" strike="noStrike">
              <a:solidFill>
                <a:schemeClr val="dk1"/>
              </a:solidFill>
              <a:latin typeface="Calibri"/>
              <a:ea typeface="Calibri"/>
              <a:cs typeface="Calibri"/>
              <a:sym typeface="Calibri"/>
            </a:endParaRPr>
          </a:p>
        </p:txBody>
      </p:sp>
      <p:sp>
        <p:nvSpPr>
          <p:cNvPr id="159" name="Google Shape;159;p10"/>
          <p:cNvSpPr txBox="1"/>
          <p:nvPr/>
        </p:nvSpPr>
        <p:spPr>
          <a:xfrm>
            <a:off x="4663440" y="3840480"/>
            <a:ext cx="2761488"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400"/>
              <a:buFont typeface="Arial"/>
              <a:buNone/>
            </a:pPr>
            <a:r>
              <a:rPr b="0" i="0" lang="en-US" sz="1400" u="none" cap="none" strike="noStrike">
                <a:solidFill>
                  <a:srgbClr val="6B7280"/>
                </a:solidFill>
                <a:latin typeface="Arial"/>
                <a:ea typeface="Arial"/>
                <a:cs typeface="Arial"/>
                <a:sym typeface="Arial"/>
              </a:rPr>
              <a:t>Run verified programs inside Linux without patching it.</a:t>
            </a:r>
            <a:endParaRPr b="0" i="0" sz="1400" u="none" cap="none" strike="noStrike">
              <a:solidFill>
                <a:schemeClr val="dk1"/>
              </a:solidFill>
              <a:latin typeface="Calibri"/>
              <a:ea typeface="Calibri"/>
              <a:cs typeface="Calibri"/>
              <a:sym typeface="Calibri"/>
            </a:endParaRPr>
          </a:p>
        </p:txBody>
      </p:sp>
      <p:sp>
        <p:nvSpPr>
          <p:cNvPr id="160" name="Google Shape;160;p10"/>
          <p:cNvSpPr/>
          <p:nvPr/>
        </p:nvSpPr>
        <p:spPr>
          <a:xfrm>
            <a:off x="8001000" y="2377440"/>
            <a:ext cx="3401568" cy="2286000"/>
          </a:xfrm>
          <a:prstGeom prst="rect">
            <a:avLst/>
          </a:prstGeom>
          <a:solidFill>
            <a:srgbClr val="F4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0"/>
          <p:cNvSpPr/>
          <p:nvPr/>
        </p:nvSpPr>
        <p:spPr>
          <a:xfrm>
            <a:off x="8321040" y="2724912"/>
            <a:ext cx="109728" cy="109728"/>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0"/>
          <p:cNvSpPr txBox="1"/>
          <p:nvPr/>
        </p:nvSpPr>
        <p:spPr>
          <a:xfrm>
            <a:off x="8549640" y="2651760"/>
            <a:ext cx="257860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050"/>
              <a:buFont typeface="Courier New"/>
              <a:buNone/>
            </a:pPr>
            <a:r>
              <a:rPr b="0" i="0" lang="en-US" sz="1050" u="none" cap="none" strike="noStrike">
                <a:solidFill>
                  <a:srgbClr val="6B7280"/>
                </a:solidFill>
                <a:latin typeface="Courier New"/>
                <a:ea typeface="Courier New"/>
                <a:cs typeface="Courier New"/>
                <a:sym typeface="Courier New"/>
              </a:rPr>
              <a:t>THE RUNTIME</a:t>
            </a:r>
            <a:endParaRPr b="0" i="0" sz="1050" u="none" cap="none" strike="noStrike">
              <a:solidFill>
                <a:schemeClr val="dk1"/>
              </a:solidFill>
              <a:latin typeface="Calibri"/>
              <a:ea typeface="Calibri"/>
              <a:cs typeface="Calibri"/>
              <a:sym typeface="Calibri"/>
            </a:endParaRPr>
          </a:p>
        </p:txBody>
      </p:sp>
      <p:sp>
        <p:nvSpPr>
          <p:cNvPr id="163" name="Google Shape;163;p10"/>
          <p:cNvSpPr txBox="1"/>
          <p:nvPr/>
        </p:nvSpPr>
        <p:spPr>
          <a:xfrm>
            <a:off x="8321040" y="3154680"/>
            <a:ext cx="2761488" cy="54864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2700"/>
              <a:buFont typeface="Arial"/>
              <a:buNone/>
            </a:pPr>
            <a:r>
              <a:rPr b="1" i="0" lang="en-US" sz="2700" u="none" cap="none" strike="noStrike">
                <a:solidFill>
                  <a:srgbClr val="14171C"/>
                </a:solidFill>
                <a:latin typeface="Arial"/>
                <a:ea typeface="Arial"/>
                <a:cs typeface="Arial"/>
                <a:sym typeface="Arial"/>
              </a:rPr>
              <a:t>HAMi, Wasm</a:t>
            </a:r>
            <a:endParaRPr b="0" i="0" sz="2700" u="none" cap="none" strike="noStrike">
              <a:solidFill>
                <a:schemeClr val="dk1"/>
              </a:solidFill>
              <a:latin typeface="Calibri"/>
              <a:ea typeface="Calibri"/>
              <a:cs typeface="Calibri"/>
              <a:sym typeface="Calibri"/>
            </a:endParaRPr>
          </a:p>
        </p:txBody>
      </p:sp>
      <p:sp>
        <p:nvSpPr>
          <p:cNvPr id="164" name="Google Shape;164;p10"/>
          <p:cNvSpPr txBox="1"/>
          <p:nvPr/>
        </p:nvSpPr>
        <p:spPr>
          <a:xfrm>
            <a:off x="8321040" y="3840480"/>
            <a:ext cx="2761488"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6B7280"/>
              </a:buClr>
              <a:buSzPts val="1400"/>
              <a:buFont typeface="Arial"/>
              <a:buNone/>
            </a:pPr>
            <a:r>
              <a:rPr b="0" i="0" lang="en-US" sz="1400" u="none" cap="none" strike="noStrike">
                <a:solidFill>
                  <a:srgbClr val="6B7280"/>
                </a:solidFill>
                <a:latin typeface="Arial"/>
                <a:ea typeface="Arial"/>
                <a:cs typeface="Arial"/>
                <a:sym typeface="Arial"/>
              </a:rPr>
              <a:t>Slice the scarce resource instead of handing out whole ones.</a:t>
            </a:r>
            <a:endParaRPr b="0" i="0" sz="1400" u="none" cap="none" strike="noStrike">
              <a:solidFill>
                <a:schemeClr val="dk1"/>
              </a:solidFill>
              <a:latin typeface="Calibri"/>
              <a:ea typeface="Calibri"/>
              <a:cs typeface="Calibri"/>
              <a:sym typeface="Calibri"/>
            </a:endParaRPr>
          </a:p>
        </p:txBody>
      </p:sp>
      <p:sp>
        <p:nvSpPr>
          <p:cNvPr id="165" name="Google Shape;165;p10"/>
          <p:cNvSpPr/>
          <p:nvPr/>
        </p:nvSpPr>
        <p:spPr>
          <a:xfrm>
            <a:off x="685800" y="5230368"/>
            <a:ext cx="118872" cy="118872"/>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0"/>
          <p:cNvSpPr txBox="1"/>
          <p:nvPr/>
        </p:nvSpPr>
        <p:spPr>
          <a:xfrm>
            <a:off x="960120" y="5138928"/>
            <a:ext cx="10424160"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900"/>
              <a:buFont typeface="Arial"/>
              <a:buNone/>
            </a:pPr>
            <a:r>
              <a:rPr b="1" i="0" lang="en-US" sz="1900" u="none" cap="none" strike="noStrike">
                <a:solidFill>
                  <a:srgbClr val="14171C"/>
                </a:solidFill>
                <a:latin typeface="Arial"/>
                <a:ea typeface="Arial"/>
                <a:cs typeface="Arial"/>
                <a:sym typeface="Arial"/>
              </a:rPr>
              <a:t>Same move every time. Stop routing around fixed infrastructure. Make the infrastructure itself programmable.</a:t>
            </a:r>
            <a:endParaRPr b="0" i="0" sz="19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1"/>
          <p:cNvSpPr txBox="1"/>
          <p:nvPr/>
        </p:nvSpPr>
        <p:spPr>
          <a:xfrm>
            <a:off x="685800" y="502920"/>
            <a:ext cx="7315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100"/>
              <a:buFont typeface="Courier New"/>
              <a:buNone/>
            </a:pPr>
            <a:r>
              <a:rPr b="0" i="0" lang="en-US" sz="1100" u="none" cap="none" strike="noStrike">
                <a:solidFill>
                  <a:srgbClr val="6B7280"/>
                </a:solidFill>
                <a:latin typeface="Courier New"/>
                <a:ea typeface="Courier New"/>
                <a:cs typeface="Courier New"/>
                <a:sym typeface="Courier New"/>
              </a:rPr>
              <a:t>LAYER 1  //  THE SWITCH</a:t>
            </a:r>
            <a:endParaRPr b="0" i="0" sz="1100" u="none" cap="none" strike="noStrike">
              <a:solidFill>
                <a:schemeClr val="dk1"/>
              </a:solidFill>
              <a:latin typeface="Calibri"/>
              <a:ea typeface="Calibri"/>
              <a:cs typeface="Calibri"/>
              <a:sym typeface="Calibri"/>
            </a:endParaRPr>
          </a:p>
        </p:txBody>
      </p:sp>
      <p:sp>
        <p:nvSpPr>
          <p:cNvPr id="173" name="Google Shape;173;p11"/>
          <p:cNvSpPr txBox="1"/>
          <p:nvPr/>
        </p:nvSpPr>
        <p:spPr>
          <a:xfrm>
            <a:off x="685800" y="868680"/>
            <a:ext cx="10789920" cy="105156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14171C"/>
              </a:buClr>
              <a:buSzPts val="3800"/>
              <a:buFont typeface="Arial"/>
              <a:buNone/>
            </a:pPr>
            <a:r>
              <a:rPr b="1" i="0" lang="en-US" sz="3800" u="none" cap="none" strike="noStrike">
                <a:solidFill>
                  <a:srgbClr val="14171C"/>
                </a:solidFill>
                <a:latin typeface="Arial"/>
                <a:ea typeface="Arial"/>
                <a:cs typeface="Arial"/>
                <a:sym typeface="Arial"/>
              </a:rPr>
              <a:t>P4: the chip stops being a black box</a:t>
            </a:r>
            <a:endParaRPr b="0" i="0" sz="3800" u="none" cap="none" strike="noStrike">
              <a:solidFill>
                <a:schemeClr val="dk1"/>
              </a:solidFill>
              <a:latin typeface="Calibri"/>
              <a:ea typeface="Calibri"/>
              <a:cs typeface="Calibri"/>
              <a:sym typeface="Calibri"/>
            </a:endParaRPr>
          </a:p>
        </p:txBody>
      </p:sp>
      <p:sp>
        <p:nvSpPr>
          <p:cNvPr id="174" name="Google Shape;174;p11"/>
          <p:cNvSpPr/>
          <p:nvPr/>
        </p:nvSpPr>
        <p:spPr>
          <a:xfrm>
            <a:off x="777240" y="2514600"/>
            <a:ext cx="2148840" cy="868680"/>
          </a:xfrm>
          <a:prstGeom prst="rect">
            <a:avLst/>
          </a:prstGeom>
          <a:solidFill>
            <a:srgbClr val="F4F5F7"/>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1"/>
          <p:cNvSpPr txBox="1"/>
          <p:nvPr/>
        </p:nvSpPr>
        <p:spPr>
          <a:xfrm>
            <a:off x="777240" y="2514600"/>
            <a:ext cx="21488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250"/>
              <a:buFont typeface="Arial"/>
              <a:buNone/>
            </a:pPr>
            <a:r>
              <a:rPr b="1" i="0" lang="en-US" sz="1250" u="none" cap="none" strike="noStrike">
                <a:solidFill>
                  <a:srgbClr val="14171C"/>
                </a:solidFill>
                <a:latin typeface="Arial"/>
                <a:ea typeface="Arial"/>
                <a:cs typeface="Arial"/>
                <a:sym typeface="Arial"/>
              </a:rPr>
              <a:t>PARSER</a:t>
            </a:r>
            <a:endParaRPr b="0" i="0" sz="1250" u="none" cap="none" strike="noStrike">
              <a:solidFill>
                <a:schemeClr val="dk1"/>
              </a:solidFill>
              <a:latin typeface="Calibri"/>
              <a:ea typeface="Calibri"/>
              <a:cs typeface="Calibri"/>
              <a:sym typeface="Calibri"/>
            </a:endParaRPr>
          </a:p>
        </p:txBody>
      </p:sp>
      <p:cxnSp>
        <p:nvCxnSpPr>
          <p:cNvPr id="176" name="Google Shape;176;p11"/>
          <p:cNvCxnSpPr/>
          <p:nvPr/>
        </p:nvCxnSpPr>
        <p:spPr>
          <a:xfrm>
            <a:off x="2926080" y="2948940"/>
            <a:ext cx="457200" cy="0"/>
          </a:xfrm>
          <a:prstGeom prst="straightConnector1">
            <a:avLst/>
          </a:prstGeom>
          <a:noFill/>
          <a:ln cap="flat" cmpd="sng" w="19050">
            <a:solidFill>
              <a:srgbClr val="14171C"/>
            </a:solidFill>
            <a:prstDash val="solid"/>
            <a:round/>
            <a:headEnd len="sm" w="sm" type="none"/>
            <a:tailEnd len="med" w="med" type="triangle"/>
          </a:ln>
        </p:spPr>
      </p:cxnSp>
      <p:sp>
        <p:nvSpPr>
          <p:cNvPr id="177" name="Google Shape;177;p11"/>
          <p:cNvSpPr/>
          <p:nvPr/>
        </p:nvSpPr>
        <p:spPr>
          <a:xfrm>
            <a:off x="3383280" y="2514600"/>
            <a:ext cx="2148840" cy="86868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1"/>
          <p:cNvSpPr txBox="1"/>
          <p:nvPr/>
        </p:nvSpPr>
        <p:spPr>
          <a:xfrm>
            <a:off x="3383280" y="2514600"/>
            <a:ext cx="21488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250"/>
              <a:buFont typeface="Arial"/>
              <a:buNone/>
            </a:pPr>
            <a:r>
              <a:rPr b="1" i="0" lang="en-US" sz="1250" u="none" cap="none" strike="noStrike">
                <a:solidFill>
                  <a:srgbClr val="14171C"/>
                </a:solidFill>
                <a:latin typeface="Arial"/>
                <a:ea typeface="Arial"/>
                <a:cs typeface="Arial"/>
                <a:sym typeface="Arial"/>
              </a:rPr>
              <a:t>MATCH</a:t>
            </a:r>
            <a:endParaRPr b="0" i="0" sz="125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14171C"/>
              </a:buClr>
              <a:buSzPts val="1250"/>
              <a:buFont typeface="Arial"/>
              <a:buNone/>
            </a:pPr>
            <a:r>
              <a:rPr b="1" i="0" lang="en-US" sz="1250" u="none" cap="none" strike="noStrike">
                <a:solidFill>
                  <a:srgbClr val="14171C"/>
                </a:solidFill>
                <a:latin typeface="Arial"/>
                <a:ea typeface="Arial"/>
                <a:cs typeface="Arial"/>
                <a:sym typeface="Arial"/>
              </a:rPr>
              <a:t>+ ACTION</a:t>
            </a:r>
            <a:endParaRPr b="0" i="0" sz="1250" u="none" cap="none" strike="noStrike">
              <a:solidFill>
                <a:schemeClr val="dk1"/>
              </a:solidFill>
              <a:latin typeface="Calibri"/>
              <a:ea typeface="Calibri"/>
              <a:cs typeface="Calibri"/>
              <a:sym typeface="Calibri"/>
            </a:endParaRPr>
          </a:p>
        </p:txBody>
      </p:sp>
      <p:cxnSp>
        <p:nvCxnSpPr>
          <p:cNvPr id="179" name="Google Shape;179;p11"/>
          <p:cNvCxnSpPr/>
          <p:nvPr/>
        </p:nvCxnSpPr>
        <p:spPr>
          <a:xfrm>
            <a:off x="5532120" y="2948940"/>
            <a:ext cx="457200" cy="0"/>
          </a:xfrm>
          <a:prstGeom prst="straightConnector1">
            <a:avLst/>
          </a:prstGeom>
          <a:noFill/>
          <a:ln cap="flat" cmpd="sng" w="19050">
            <a:solidFill>
              <a:srgbClr val="14171C"/>
            </a:solidFill>
            <a:prstDash val="solid"/>
            <a:round/>
            <a:headEnd len="sm" w="sm" type="none"/>
            <a:tailEnd len="med" w="med" type="triangle"/>
          </a:ln>
        </p:spPr>
      </p:cxnSp>
      <p:sp>
        <p:nvSpPr>
          <p:cNvPr id="180" name="Google Shape;180;p11"/>
          <p:cNvSpPr/>
          <p:nvPr/>
        </p:nvSpPr>
        <p:spPr>
          <a:xfrm>
            <a:off x="5989320" y="2514600"/>
            <a:ext cx="2148840" cy="868680"/>
          </a:xfrm>
          <a:prstGeom prst="rect">
            <a:avLst/>
          </a:prstGeom>
          <a:solidFill>
            <a:srgbClr val="FFFFFF"/>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txBox="1"/>
          <p:nvPr/>
        </p:nvSpPr>
        <p:spPr>
          <a:xfrm>
            <a:off x="5989320" y="2514600"/>
            <a:ext cx="21488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250"/>
              <a:buFont typeface="Arial"/>
              <a:buNone/>
            </a:pPr>
            <a:r>
              <a:rPr b="1" i="0" lang="en-US" sz="1250" u="none" cap="none" strike="noStrike">
                <a:solidFill>
                  <a:srgbClr val="14171C"/>
                </a:solidFill>
                <a:latin typeface="Arial"/>
                <a:ea typeface="Arial"/>
                <a:cs typeface="Arial"/>
                <a:sym typeface="Arial"/>
              </a:rPr>
              <a:t>MATCH</a:t>
            </a:r>
            <a:endParaRPr b="0" i="0" sz="125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14171C"/>
              </a:buClr>
              <a:buSzPts val="1250"/>
              <a:buFont typeface="Arial"/>
              <a:buNone/>
            </a:pPr>
            <a:r>
              <a:rPr b="1" i="0" lang="en-US" sz="1250" u="none" cap="none" strike="noStrike">
                <a:solidFill>
                  <a:srgbClr val="14171C"/>
                </a:solidFill>
                <a:latin typeface="Arial"/>
                <a:ea typeface="Arial"/>
                <a:cs typeface="Arial"/>
                <a:sym typeface="Arial"/>
              </a:rPr>
              <a:t>+ ACTION</a:t>
            </a:r>
            <a:endParaRPr b="0" i="0" sz="1250" u="none" cap="none" strike="noStrike">
              <a:solidFill>
                <a:schemeClr val="dk1"/>
              </a:solidFill>
              <a:latin typeface="Calibri"/>
              <a:ea typeface="Calibri"/>
              <a:cs typeface="Calibri"/>
              <a:sym typeface="Calibri"/>
            </a:endParaRPr>
          </a:p>
        </p:txBody>
      </p:sp>
      <p:cxnSp>
        <p:nvCxnSpPr>
          <p:cNvPr id="182" name="Google Shape;182;p11"/>
          <p:cNvCxnSpPr/>
          <p:nvPr/>
        </p:nvCxnSpPr>
        <p:spPr>
          <a:xfrm>
            <a:off x="8138160" y="2948940"/>
            <a:ext cx="457200" cy="0"/>
          </a:xfrm>
          <a:prstGeom prst="straightConnector1">
            <a:avLst/>
          </a:prstGeom>
          <a:noFill/>
          <a:ln cap="flat" cmpd="sng" w="19050">
            <a:solidFill>
              <a:srgbClr val="14171C"/>
            </a:solidFill>
            <a:prstDash val="solid"/>
            <a:round/>
            <a:headEnd len="sm" w="sm" type="none"/>
            <a:tailEnd len="med" w="med" type="triangle"/>
          </a:ln>
        </p:spPr>
      </p:cxnSp>
      <p:sp>
        <p:nvSpPr>
          <p:cNvPr id="183" name="Google Shape;183;p11"/>
          <p:cNvSpPr/>
          <p:nvPr/>
        </p:nvSpPr>
        <p:spPr>
          <a:xfrm>
            <a:off x="8595360" y="2514600"/>
            <a:ext cx="2148840" cy="868680"/>
          </a:xfrm>
          <a:prstGeom prst="rect">
            <a:avLst/>
          </a:prstGeom>
          <a:solidFill>
            <a:srgbClr val="F4F5F7"/>
          </a:solidFill>
          <a:ln cap="flat" cmpd="sng" w="19050">
            <a:solidFill>
              <a:srgbClr val="1417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1"/>
          <p:cNvSpPr txBox="1"/>
          <p:nvPr/>
        </p:nvSpPr>
        <p:spPr>
          <a:xfrm>
            <a:off x="8595360" y="2514600"/>
            <a:ext cx="21488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4171C"/>
              </a:buClr>
              <a:buSzPts val="1250"/>
              <a:buFont typeface="Arial"/>
              <a:buNone/>
            </a:pPr>
            <a:r>
              <a:rPr b="1" i="0" lang="en-US" sz="1250" u="none" cap="none" strike="noStrike">
                <a:solidFill>
                  <a:srgbClr val="14171C"/>
                </a:solidFill>
                <a:latin typeface="Arial"/>
                <a:ea typeface="Arial"/>
                <a:cs typeface="Arial"/>
                <a:sym typeface="Arial"/>
              </a:rPr>
              <a:t>DEPARSER</a:t>
            </a:r>
            <a:endParaRPr b="0" i="0" sz="1250" u="none" cap="none" strike="noStrike">
              <a:solidFill>
                <a:schemeClr val="dk1"/>
              </a:solidFill>
              <a:latin typeface="Calibri"/>
              <a:ea typeface="Calibri"/>
              <a:cs typeface="Calibri"/>
              <a:sym typeface="Calibri"/>
            </a:endParaRPr>
          </a:p>
        </p:txBody>
      </p:sp>
      <p:sp>
        <p:nvSpPr>
          <p:cNvPr id="185" name="Google Shape;185;p11"/>
          <p:cNvSpPr txBox="1"/>
          <p:nvPr/>
        </p:nvSpPr>
        <p:spPr>
          <a:xfrm>
            <a:off x="777240" y="2103120"/>
            <a:ext cx="21488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packet in</a:t>
            </a:r>
            <a:endParaRPr b="0" i="0" sz="1000" u="none" cap="none" strike="noStrike">
              <a:solidFill>
                <a:schemeClr val="dk1"/>
              </a:solidFill>
              <a:latin typeface="Calibri"/>
              <a:ea typeface="Calibri"/>
              <a:cs typeface="Calibri"/>
              <a:sym typeface="Calibri"/>
            </a:endParaRPr>
          </a:p>
        </p:txBody>
      </p:sp>
      <p:sp>
        <p:nvSpPr>
          <p:cNvPr id="186" name="Google Shape;186;p11"/>
          <p:cNvSpPr txBox="1"/>
          <p:nvPr/>
        </p:nvSpPr>
        <p:spPr>
          <a:xfrm>
            <a:off x="8595360" y="2103120"/>
            <a:ext cx="21488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Courier New"/>
              <a:buNone/>
            </a:pPr>
            <a:r>
              <a:rPr b="0" i="0" lang="en-US" sz="1000" u="none" cap="none" strike="noStrike">
                <a:solidFill>
                  <a:srgbClr val="6B7280"/>
                </a:solidFill>
                <a:latin typeface="Courier New"/>
                <a:ea typeface="Courier New"/>
                <a:cs typeface="Courier New"/>
                <a:sym typeface="Courier New"/>
              </a:rPr>
              <a:t>packet out</a:t>
            </a:r>
            <a:endParaRPr b="0" i="0" sz="1000" u="none" cap="none" strike="noStrike">
              <a:solidFill>
                <a:schemeClr val="dk1"/>
              </a:solidFill>
              <a:latin typeface="Calibri"/>
              <a:ea typeface="Calibri"/>
              <a:cs typeface="Calibri"/>
              <a:sym typeface="Calibri"/>
            </a:endParaRPr>
          </a:p>
        </p:txBody>
      </p:sp>
      <p:sp>
        <p:nvSpPr>
          <p:cNvPr id="187" name="Google Shape;187;p11"/>
          <p:cNvSpPr txBox="1"/>
          <p:nvPr/>
        </p:nvSpPr>
        <p:spPr>
          <a:xfrm>
            <a:off x="777240" y="3566160"/>
            <a:ext cx="1042416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5A1F"/>
              </a:buClr>
              <a:buSzPts val="1100"/>
              <a:buFont typeface="Courier New"/>
              <a:buNone/>
            </a:pPr>
            <a:r>
              <a:rPr b="0" i="0" lang="en-US" sz="1100" u="none" cap="none" strike="noStrike">
                <a:solidFill>
                  <a:srgbClr val="FF5A1F"/>
                </a:solidFill>
                <a:latin typeface="Courier New"/>
                <a:ea typeface="Courier New"/>
                <a:cs typeface="Courier New"/>
                <a:sym typeface="Courier New"/>
              </a:rPr>
              <a:t>you write all of this</a:t>
            </a:r>
            <a:endParaRPr b="0" i="0" sz="1100" u="none" cap="none" strike="noStrike">
              <a:solidFill>
                <a:schemeClr val="dk1"/>
              </a:solidFill>
              <a:latin typeface="Calibri"/>
              <a:ea typeface="Calibri"/>
              <a:cs typeface="Calibri"/>
              <a:sym typeface="Calibri"/>
            </a:endParaRPr>
          </a:p>
        </p:txBody>
      </p:sp>
      <p:sp>
        <p:nvSpPr>
          <p:cNvPr id="188" name="Google Shape;188;p11"/>
          <p:cNvSpPr/>
          <p:nvPr/>
        </p:nvSpPr>
        <p:spPr>
          <a:xfrm>
            <a:off x="777240" y="4407408"/>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1"/>
          <p:cNvSpPr txBox="1"/>
          <p:nvPr/>
        </p:nvSpPr>
        <p:spPr>
          <a:xfrm>
            <a:off x="1051560" y="4343400"/>
            <a:ext cx="10241280" cy="457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50"/>
              <a:buFont typeface="Arial"/>
              <a:buNone/>
            </a:pPr>
            <a:r>
              <a:rPr b="0" i="0" lang="en-US" sz="1550" u="none" cap="none" strike="noStrike">
                <a:solidFill>
                  <a:srgbClr val="14171C"/>
                </a:solidFill>
                <a:latin typeface="Arial"/>
                <a:ea typeface="Arial"/>
                <a:cs typeface="Arial"/>
                <a:sym typeface="Arial"/>
              </a:rPr>
              <a:t>Protocol independent. The chip does not know what IP is until you tell it.</a:t>
            </a:r>
            <a:endParaRPr b="0" i="0" sz="1550" u="none" cap="none" strike="noStrike">
              <a:solidFill>
                <a:schemeClr val="dk1"/>
              </a:solidFill>
              <a:latin typeface="Calibri"/>
              <a:ea typeface="Calibri"/>
              <a:cs typeface="Calibri"/>
              <a:sym typeface="Calibri"/>
            </a:endParaRPr>
          </a:p>
        </p:txBody>
      </p:sp>
      <p:sp>
        <p:nvSpPr>
          <p:cNvPr id="190" name="Google Shape;190;p11"/>
          <p:cNvSpPr/>
          <p:nvPr/>
        </p:nvSpPr>
        <p:spPr>
          <a:xfrm>
            <a:off x="777240" y="4974336"/>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txBox="1"/>
          <p:nvPr/>
        </p:nvSpPr>
        <p:spPr>
          <a:xfrm>
            <a:off x="1051560" y="4910328"/>
            <a:ext cx="10241280" cy="457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50"/>
              <a:buFont typeface="Arial"/>
              <a:buNone/>
            </a:pPr>
            <a:r>
              <a:rPr b="0" i="0" lang="en-US" sz="1550" u="none" cap="none" strike="noStrike">
                <a:solidFill>
                  <a:srgbClr val="14171C"/>
                </a:solidFill>
                <a:latin typeface="Arial"/>
                <a:ea typeface="Arial"/>
                <a:cs typeface="Arial"/>
                <a:sym typeface="Arial"/>
              </a:rPr>
              <a:t>Target independent. The same program compiles to ASICs, FPGAs, NICs and software switches.</a:t>
            </a:r>
            <a:endParaRPr b="0" i="0" sz="1550" u="none" cap="none" strike="noStrike">
              <a:solidFill>
                <a:schemeClr val="dk1"/>
              </a:solidFill>
              <a:latin typeface="Calibri"/>
              <a:ea typeface="Calibri"/>
              <a:cs typeface="Calibri"/>
              <a:sym typeface="Calibri"/>
            </a:endParaRPr>
          </a:p>
        </p:txBody>
      </p:sp>
      <p:sp>
        <p:nvSpPr>
          <p:cNvPr id="192" name="Google Shape;192;p11"/>
          <p:cNvSpPr/>
          <p:nvPr/>
        </p:nvSpPr>
        <p:spPr>
          <a:xfrm>
            <a:off x="777240" y="5541264"/>
            <a:ext cx="100584" cy="100584"/>
          </a:xfrm>
          <a:prstGeom prst="rect">
            <a:avLst/>
          </a:prstGeom>
          <a:solidFill>
            <a:srgbClr val="FF5A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txBox="1"/>
          <p:nvPr/>
        </p:nvSpPr>
        <p:spPr>
          <a:xfrm>
            <a:off x="1051560" y="5477256"/>
            <a:ext cx="10241280" cy="457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14171C"/>
              </a:buClr>
              <a:buSzPts val="1550"/>
              <a:buFont typeface="Arial"/>
              <a:buNone/>
            </a:pPr>
            <a:r>
              <a:rPr b="0" i="0" lang="en-US" sz="1550" u="none" cap="none" strike="noStrike">
                <a:solidFill>
                  <a:srgbClr val="14171C"/>
                </a:solidFill>
                <a:latin typeface="Arial"/>
                <a:ea typeface="Arial"/>
                <a:cs typeface="Arial"/>
                <a:sym typeface="Arial"/>
              </a:rPr>
              <a:t>A Linux Foundation project. Created 2013, open, and boringly well documented.</a:t>
            </a:r>
            <a:endParaRPr b="0" i="0" sz="15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