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369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" name="bomb.wav"/>
          </p:stSnd>
        </p:sndAc>
      </p:transition>
    </mc:Choice>
    <mc:Fallback>
      <p:transition spd="slow">
        <p:fade/>
        <p:sndAc>
          <p:stSnd>
            <p:snd r:embed="rId1" name="bomb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13" name="bomb.wav"/>
          </p:stSnd>
        </p:sndAc>
      </p:transition>
    </mc:Choice>
    <mc:Fallback>
      <p:transition spd="slow">
        <p:fade/>
        <p:sndAc>
          <p:stSnd>
            <p:snd r:embed="rId13" name="bomb.wav"/>
          </p:stSnd>
        </p:sndAc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6038850"/>
            <a:ext cx="10972800" cy="3238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1900" y="1804987"/>
            <a:ext cx="4000500" cy="3238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235648"/>
            <a:ext cx="6515100" cy="6858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5450" y="495300"/>
            <a:ext cx="2266950" cy="314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6200775"/>
            <a:ext cx="2714625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Inter"/>
              </a:rPr>
              <a:t>Tooling: Open-Source Velociraptor Platform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67675" y="6200775"/>
            <a:ext cx="3514725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Inter"/>
              </a:rPr>
              <a:t>Objective: Root Cause, Scope &amp; Timeline Reconstruction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9600" y="604837"/>
            <a:ext cx="95250" cy="95250"/>
          </a:xfrm>
          <a:prstGeom prst="roundRect">
            <a:avLst>
              <a:gd name="adj" fmla="val 50000"/>
            </a:avLst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19150" y="561975"/>
            <a:ext cx="248602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38BDF8"/>
                </a:solidFill>
                <a:latin typeface="Fira Code SemiBold"/>
              </a:rPr>
              <a:t>DFIR LIVE INCIDENT SIMULATION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1927026"/>
            <a:ext cx="6515100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F59E0B"/>
                </a:solidFill>
                <a:latin typeface="Fira Code SemiBold"/>
              </a:rPr>
              <a:t>CASE FILE #8042 • LIVE FORENSIC ANALYSIS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" y="2231826"/>
            <a:ext cx="6840855" cy="1051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140"/>
              </a:lnSpc>
            </a:pPr>
            <a:r>
              <a:rPr sz="3600" b="1" i="0" u="none" dirty="0">
                <a:solidFill>
                  <a:srgbClr val="FFFFFF"/>
                </a:solidFill>
                <a:latin typeface="Space Grotesk"/>
              </a:rPr>
              <a:t>Investigating a Cyber Attack with Velociraptor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" y="3435548"/>
            <a:ext cx="651510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94A3B8"/>
                </a:solidFill>
                <a:latin typeface="Inter"/>
              </a:rPr>
              <a:t>From initial suspicious activity to a complete, bulletproof attack timeline.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1425" y="1814512"/>
            <a:ext cx="3981450" cy="32194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8200" y="4388048"/>
            <a:ext cx="60960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0F2FE"/>
                </a:solidFill>
                <a:latin typeface="Fira Code"/>
              </a:rPr>
              <a:t>“At 09:17 this morning, something anomalous happened on a finance workstation.”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528887"/>
            <a:ext cx="10972800" cy="23812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725" y="3919537"/>
            <a:ext cx="10496550" cy="7524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5953125"/>
            <a:ext cx="3555950" cy="4095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7950" y="5953125"/>
            <a:ext cx="3555950" cy="4095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6300" y="5953125"/>
            <a:ext cx="3555950" cy="4095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EF4444"/>
                </a:solidFill>
                <a:latin typeface="Inter SemiBold"/>
              </a:rPr>
              <a:t>Process Lineage Analysis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10 / 21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Follow the Process Tree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Deobfuscating execution parameters and command-line arguments.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7725" y="2767012"/>
            <a:ext cx="104965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Fira Code"/>
              </a:rPr>
              <a:t>WINWORD.EXE (PID 3104)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8225" y="2967037"/>
            <a:ext cx="103060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4748B"/>
                </a:solidFill>
                <a:latin typeface="Fira Code"/>
              </a:rPr>
              <a:t>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8225" y="3167062"/>
            <a:ext cx="103060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EF4444"/>
                </a:solidFill>
                <a:latin typeface="Fira Code"/>
              </a:rPr>
              <a:t>└──► powershell.exe (PID 4812)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9225" y="3367087"/>
            <a:ext cx="99250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4748B"/>
                </a:solidFill>
                <a:latin typeface="Fira Code"/>
              </a:rPr>
              <a:t>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9225" y="3567112"/>
            <a:ext cx="99250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F59E0B"/>
                </a:solidFill>
                <a:latin typeface="Fira Code"/>
              </a:rPr>
              <a:t>└──► cmd.exe (PID 5092)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953125"/>
            <a:ext cx="10972800" cy="4095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605087"/>
            <a:ext cx="6236791" cy="22288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1191" y="2605087"/>
            <a:ext cx="4431208" cy="6667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1191" y="3386137"/>
            <a:ext cx="4431208" cy="666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1191" y="4167187"/>
            <a:ext cx="4431208" cy="666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Query Engine Syntax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11 / 21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Enter VQL (Velociraptor Query Language)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Instead of manual clicks, we ask the endpoint targeted queries.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7725" y="2843212"/>
            <a:ext cx="5760541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64748B"/>
                </a:solidFill>
                <a:latin typeface="Fira Code"/>
              </a:rPr>
              <a:t>// VQL Execution Triage Query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94066" y="2767012"/>
            <a:ext cx="4572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EF4444"/>
                </a:solidFill>
                <a:latin typeface="Fira Code"/>
              </a:rPr>
              <a:t>SELECT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94066" y="2967037"/>
            <a:ext cx="4145458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What specific data fields do I want?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94066" y="3548062"/>
            <a:ext cx="3048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EF4444"/>
                </a:solidFill>
                <a:latin typeface="Fira Code"/>
              </a:rPr>
              <a:t>FROM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94066" y="3748087"/>
            <a:ext cx="4145458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Which plugin/artifact provides the data?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94066" y="4329112"/>
            <a:ext cx="3810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EF4444"/>
                </a:solidFill>
                <a:latin typeface="Fira Code"/>
              </a:rPr>
              <a:t>WHERE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94066" y="4529137"/>
            <a:ext cx="4145458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What specific condition filters the search?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969246"/>
            <a:ext cx="4657278" cy="16573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1678" y="3423642"/>
            <a:ext cx="6010721" cy="27485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9803" y="4981575"/>
            <a:ext cx="5534471" cy="952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Phase 3 • File System Artifacts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12 /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Phase 3: What Did PowerShell Drop?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Question: What files were created around 09:17 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5" y="4169271"/>
            <a:ext cx="4470089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38BDF8"/>
                </a:solidFill>
                <a:latin typeface="Inter"/>
              </a:rPr>
              <a:t>High-Risk Drop Locations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9803" y="3690342"/>
            <a:ext cx="18288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F4444"/>
                </a:solidFill>
                <a:latin typeface="Fira Code"/>
              </a:rPr>
              <a:t>DISCOVERED FILE ARTIFACT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09803" y="3976092"/>
            <a:ext cx="5534471" cy="8530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050" b="0" i="0" u="none">
                <a:solidFill>
                  <a:srgbClr val="FFFFFF"/>
                </a:solidFill>
                <a:latin typeface="Fira Code"/>
              </a:rPr>
              <a:t>PATH: C:\Users\j.smith\AppData\Roaming\</a:t>
            </a:r>
            <a:r>
              <a:rPr sz="1050" b="1" i="0" u="none">
                <a:solidFill>
                  <a:srgbClr val="EF4444"/>
                </a:solidFill>
                <a:latin typeface="Fira Code"/>
              </a:rPr>
              <a:t>updater.ps1</a:t>
            </a:r>
            <a:r>
              <a:t>
</a:t>
            </a:r>
            <a:r>
              <a:rPr sz="1050" b="0" i="0" u="none">
                <a:solidFill>
                  <a:srgbClr val="FFFFFF"/>
                </a:solidFill>
                <a:latin typeface="Fira Code"/>
              </a:rPr>
              <a:t> CREATED: 09:17:41 AM</a:t>
            </a:r>
            <a:r>
              <a:t>
</a:t>
            </a:r>
            <a:r>
              <a:rPr sz="1050" b="0" i="0" u="none">
                <a:solidFill>
                  <a:srgbClr val="FFFFFF"/>
                </a:solidFill>
                <a:latin typeface="Fira Code"/>
              </a:rPr>
              <a:t> MODIFIED: 09:17:42 AM</a:t>
            </a:r>
            <a:r>
              <a:t>
</a:t>
            </a:r>
            <a:r>
              <a:rPr sz="1050" b="0" i="0" u="none">
                <a:solidFill>
                  <a:srgbClr val="FFFFFF"/>
                </a:solidFill>
                <a:latin typeface="Fira Code"/>
              </a:rPr>
              <a:t> USER OWNER: j.smith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9625" y="4474071"/>
            <a:ext cx="4257228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• AppData\Roaming\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4731246"/>
            <a:ext cx="4257228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• AppData\Local\Temp\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9625" y="4988421"/>
            <a:ext cx="4257228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• Downloads\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9625" y="5245596"/>
            <a:ext cx="4257228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• ProgramData\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938462"/>
            <a:ext cx="10972800" cy="14763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5867400"/>
            <a:ext cx="10972800" cy="495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EF4444"/>
                </a:solidFill>
                <a:latin typeface="Inter SemiBold"/>
              </a:rPr>
              <a:t>Phase 4 • Persistence Analysis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13 / 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Phase 4: How Does the Attacker Come Back?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Question: If the workstation reboots, how is access re-established?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725" y="3205162"/>
            <a:ext cx="22098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F4444"/>
                </a:solidFill>
                <a:latin typeface="Fira Code"/>
              </a:rPr>
              <a:t>REGISTRY PERSISTENCE DETECTED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7725" y="3490912"/>
            <a:ext cx="104965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125" b="0" i="0" u="none">
                <a:solidFill>
                  <a:srgbClr val="F8FAFC"/>
                </a:solidFill>
                <a:latin typeface="Fira Code"/>
              </a:rPr>
              <a:t>KEY: HKCU\Software\Microsoft\Windows\CurrentVersion\Run</a:t>
            </a:r>
            <a:r>
              <a:t>
</a:t>
            </a:r>
            <a:r>
              <a:rPr sz="1125" b="0" i="0" u="none">
                <a:solidFill>
                  <a:srgbClr val="F8FAFC"/>
                </a:solidFill>
                <a:latin typeface="Fira Code"/>
              </a:rPr>
              <a:t> VALUE NAME: Updater</a:t>
            </a:r>
            <a:r>
              <a:t>
</a:t>
            </a:r>
            <a:r>
              <a:rPr sz="1125" b="0" i="0" u="none">
                <a:solidFill>
                  <a:srgbClr val="F8FAFC"/>
                </a:solidFill>
                <a:latin typeface="Fira Code"/>
              </a:rPr>
              <a:t> COMMAND: </a:t>
            </a:r>
            <a:r>
              <a:rPr sz="1125" b="0" i="0" u="none">
                <a:solidFill>
                  <a:srgbClr val="F59E0B"/>
                </a:solidFill>
                <a:latin typeface="Fira Code"/>
              </a:rPr>
              <a:t>powershell.exe -File C:\Users\j.smith\AppData\Roaming\updater.ps1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628900"/>
            <a:ext cx="10972800" cy="214312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5915025"/>
            <a:ext cx="10972800" cy="4476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Multi-Source Corroboration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14 / 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Corroborating via Windows Event Logs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Never rely on a single artifact. Multiple sources prove the story.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19125" y="2638425"/>
          <a:ext cx="10953749" cy="2124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8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4815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8BDF8"/>
                          </a:solidFill>
                          <a:latin typeface="Fira Code"/>
                        </a:rPr>
                        <a:t>Event ID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8BDF8"/>
                          </a:solidFill>
                          <a:latin typeface="Fira Code"/>
                        </a:rPr>
                        <a:t>Source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8BDF8"/>
                          </a:solidFill>
                          <a:latin typeface="Fira Code"/>
                        </a:rPr>
                        <a:t>Forensic Telemetry Provided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815"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4D399"/>
                          </a:solidFill>
                          <a:latin typeface="Fira Code"/>
                        </a:rPr>
                        <a:t>4624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E2E8F0"/>
                          </a:solidFill>
                          <a:latin typeface="Inter"/>
                        </a:rPr>
                        <a:t>Security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E2E8F0"/>
                          </a:solidFill>
                          <a:latin typeface="Inter"/>
                        </a:rPr>
                        <a:t>Interactive logon activity for j.smith at 08:54 AM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815"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EF4444"/>
                          </a:solidFill>
                          <a:latin typeface="Fira Code"/>
                        </a:rPr>
                        <a:t>4688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E2E8F0"/>
                          </a:solidFill>
                          <a:latin typeface="Inter"/>
                        </a:rPr>
                        <a:t>Security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E2E8F0"/>
                          </a:solidFill>
                          <a:latin typeface="Inter"/>
                        </a:rPr>
                        <a:t>WINWORD.EXE spawning powershell.exe process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815"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F59E0B"/>
                          </a:solidFill>
                          <a:latin typeface="Fira Code"/>
                        </a:rPr>
                        <a:t>4104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E2E8F0"/>
                          </a:solidFill>
                          <a:latin typeface="Inter"/>
                        </a:rPr>
                        <a:t>PowerShell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E2E8F0"/>
                          </a:solidFill>
                          <a:latin typeface="Inter"/>
                        </a:rPr>
                        <a:t>Deobfuscated ScriptBlock content of updater.ps1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815"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A855F7"/>
                          </a:solidFill>
                          <a:latin typeface="Fira Code"/>
                        </a:rPr>
                        <a:t>Sysmon 1 / 3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E2E8F0"/>
                          </a:solidFill>
                          <a:latin typeface="Inter"/>
                        </a:rPr>
                        <a:t>Sysmon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E2E8F0"/>
                          </a:solidFill>
                          <a:latin typeface="Inter"/>
                        </a:rPr>
                        <a:t>File hashes (SHA256) and outbound network IP:Port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953125"/>
            <a:ext cx="10972800" cy="4095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195512"/>
            <a:ext cx="10972800" cy="4286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719387"/>
            <a:ext cx="109728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243262"/>
            <a:ext cx="10972800" cy="4286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767137"/>
            <a:ext cx="10972800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291012"/>
            <a:ext cx="10972800" cy="4286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814887"/>
            <a:ext cx="10972800" cy="4286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Attack Reconstruction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15 / 21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The Master Attack Timeline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Sequencing evidence chronologically to reveal the exact attack sequence.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2319337"/>
            <a:ext cx="609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4D399"/>
                </a:solidFill>
                <a:latin typeface="Fira Code"/>
              </a:rPr>
              <a:t>08:54 AM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09725" y="2319337"/>
            <a:ext cx="32004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User j.smith logs into FIN-WS-042 interactively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9625" y="2843212"/>
            <a:ext cx="609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F59E0B"/>
                </a:solidFill>
                <a:latin typeface="Fira Code"/>
              </a:rPr>
              <a:t>09:16 AM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9725" y="2843212"/>
            <a:ext cx="39052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User opens malicious attachment Invoice_Q3.doc in Word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9625" y="3367087"/>
            <a:ext cx="609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EF4444"/>
                </a:solidFill>
                <a:latin typeface="Fira Code"/>
              </a:rPr>
              <a:t>09:17 AM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9725" y="3367087"/>
            <a:ext cx="393382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FFFFFF"/>
                </a:solidFill>
                <a:latin typeface="Inter SemiBold"/>
              </a:rPr>
              <a:t>WINWORD.EXE executes encoded PowerShell command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9625" y="3890962"/>
            <a:ext cx="609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EF4444"/>
                </a:solidFill>
                <a:latin typeface="Fira Code"/>
              </a:rPr>
              <a:t>09:17 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09725" y="3890962"/>
            <a:ext cx="24765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Payload dropped to disk: updater.ps1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9625" y="4414837"/>
            <a:ext cx="609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A855F7"/>
                </a:solidFill>
                <a:latin typeface="Fira Code"/>
              </a:rPr>
              <a:t>09:18 AM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09725" y="4414837"/>
            <a:ext cx="2514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Registry Run Key persistence written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9625" y="4938712"/>
            <a:ext cx="609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8BDF8"/>
                </a:solidFill>
                <a:latin typeface="Fira Code"/>
              </a:rPr>
              <a:t>09:21 AM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09725" y="4938712"/>
            <a:ext cx="225742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Outbound C2 beacon established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848350"/>
            <a:ext cx="10972800" cy="5143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128962"/>
            <a:ext cx="2628900" cy="1076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0900" y="3128962"/>
            <a:ext cx="2628900" cy="1076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3128962"/>
            <a:ext cx="2628900" cy="10763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0" y="3128962"/>
            <a:ext cx="2628900" cy="10763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MITRE ATT&amp;CK Mapping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16 / 21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Reconstructing the Attack Chain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Mapping our forensic findings into industry standard tactics.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625" y="6010275"/>
            <a:ext cx="10572750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E2E8F0"/>
                </a:solidFill>
                <a:latin typeface="Inter"/>
              </a:rPr>
              <a:t>“We can now present this incident in a language executive leadership and security ops understand.”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100" y="3395662"/>
            <a:ext cx="9334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38BDF8"/>
                </a:solidFill>
                <a:latin typeface="Fira Code"/>
              </a:rPr>
              <a:t>INITIAL ACCESS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" y="3624262"/>
            <a:ext cx="236029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FFFFFF"/>
                </a:solidFill>
                <a:latin typeface="Inter"/>
              </a:rPr>
              <a:t>Spearphishing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100" y="3852862"/>
            <a:ext cx="22479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Malicious Word doc attachment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1400" y="3395662"/>
            <a:ext cx="6000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EF4444"/>
                </a:solidFill>
                <a:latin typeface="Fira Code"/>
              </a:rPr>
              <a:t>EXECUTION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81400" y="3624262"/>
            <a:ext cx="236029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FFFFFF"/>
                </a:solidFill>
                <a:latin typeface="Inter"/>
              </a:rPr>
              <a:t>PowerShell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1400" y="3852862"/>
            <a:ext cx="22479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Macro launches encoded CLI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2700" y="3395662"/>
            <a:ext cx="7334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F59E0B"/>
                </a:solidFill>
                <a:latin typeface="Fira Code"/>
              </a:rPr>
              <a:t>PERSISTENCE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2700" y="3624262"/>
            <a:ext cx="236029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FFFFFF"/>
                </a:solidFill>
                <a:latin typeface="Inter"/>
              </a:rPr>
              <a:t>Registry Run Key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62700" y="3852862"/>
            <a:ext cx="22479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HKCU Auto-start key created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0" y="3395662"/>
            <a:ext cx="11334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34D399"/>
                </a:solidFill>
                <a:latin typeface="Fira Code"/>
              </a:rPr>
              <a:t>COMMAND &amp; CONTROL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0" y="3624262"/>
            <a:ext cx="22479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FFFFFF"/>
                </a:solidFill>
                <a:latin typeface="Inter"/>
              </a:rPr>
              <a:t>Outbound Beacon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0" y="3824287"/>
            <a:ext cx="22479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Encrypted traffic channel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814637"/>
            <a:ext cx="10972800" cy="18669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5915025"/>
            <a:ext cx="10972800" cy="4476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59E0B"/>
                </a:solidFill>
                <a:latin typeface="Inter SemiBold"/>
              </a:rPr>
              <a:t>Scope Verification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17 / 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790575"/>
            <a:ext cx="11521440" cy="5048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EF4444"/>
                </a:solidFill>
                <a:latin typeface="Space Grotesk"/>
              </a:rPr>
              <a:t>Case Closed?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352550"/>
            <a:ext cx="109728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FFFFFF"/>
                </a:solidFill>
                <a:latin typeface="Inter SemiBold"/>
              </a:rPr>
              <a:t>Not yet.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5825" y="3090862"/>
            <a:ext cx="10941367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38BDF8"/>
                </a:solidFill>
                <a:latin typeface="Inter"/>
              </a:rPr>
              <a:t>“What if FIN-WS-042 wasn't the only compromised machine?”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5825" y="3490912"/>
            <a:ext cx="183832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1" i="0" u="none">
                <a:solidFill>
                  <a:srgbClr val="F59E0B"/>
                </a:solidFill>
                <a:latin typeface="Inter"/>
              </a:rPr>
              <a:t>Immediate Triage Actions: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0300" y="3490912"/>
            <a:ext cx="170497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1" i="0" u="none">
                <a:solidFill>
                  <a:srgbClr val="34D399"/>
                </a:solidFill>
                <a:latin typeface="Inter"/>
              </a:rPr>
              <a:t>Enterprise Hunt Actions: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625" y="3729037"/>
            <a:ext cx="762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5825" y="3748087"/>
            <a:ext cx="5095875" cy="18097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 Isolate FIN-WS-042 network connection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3967162"/>
            <a:ext cx="762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5825" y="3986212"/>
            <a:ext cx="5095875" cy="18097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 Block C2 IP addresses at firewall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9625" y="4205287"/>
            <a:ext cx="762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825" y="4224337"/>
            <a:ext cx="5095875" cy="18097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 Reset credentials for j.smith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34100" y="3729037"/>
            <a:ext cx="762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10300" y="3748087"/>
            <a:ext cx="5095875" cy="18097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 Search all 500 endpoints for updater.ps1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34100" y="3967162"/>
            <a:ext cx="762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0300" y="3986212"/>
            <a:ext cx="5095875" cy="18097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 Hunt for matching Registry Run keys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34100" y="4205287"/>
            <a:ext cx="762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10300" y="4224337"/>
            <a:ext cx="5095875" cy="18097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E2E8F0"/>
                </a:solidFill>
                <a:latin typeface="Inter"/>
              </a:rPr>
              <a:t>• Scan memory for active C2 beacons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2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5553075"/>
            <a:ext cx="10934700" cy="7905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3148012"/>
            <a:ext cx="2619375" cy="8096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0425" y="3148012"/>
            <a:ext cx="2619375" cy="809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3148012"/>
            <a:ext cx="2619375" cy="8096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975" y="3148012"/>
            <a:ext cx="2619375" cy="8096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90800" y="514350"/>
            <a:ext cx="897255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 u="none">
                <a:solidFill>
                  <a:srgbClr val="EF4444"/>
                </a:solidFill>
                <a:latin typeface="Inter"/>
              </a:rPr>
              <a:t> Enterprise Hunt Results 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18 / 21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" y="809625"/>
            <a:ext cx="11481435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FFFFFF"/>
                </a:solidFill>
                <a:latin typeface="Space Grotesk"/>
              </a:rPr>
              <a:t>The Twist: Enterprise Hunt Reveal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8650" y="1352550"/>
            <a:ext cx="109347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EF4444"/>
                </a:solidFill>
                <a:latin typeface="Inter SemiBold"/>
              </a:rPr>
              <a:t>VQL Hunt Target: Discovered IOC artifact (updater.ps1)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5350" y="5724525"/>
            <a:ext cx="1096137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FFFFFF"/>
                </a:solidFill>
                <a:latin typeface="Inter"/>
              </a:rPr>
              <a:t>We thought we had 1 compromised endpoint. We actually have 4.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5350" y="5991225"/>
            <a:ext cx="104394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FCA5A5"/>
                </a:solidFill>
                <a:latin typeface="Inter"/>
              </a:rPr>
              <a:t>This is where endpoint threat hunting transforms into incident response at scale.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19212" y="3348037"/>
            <a:ext cx="12382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EF4444"/>
                </a:solidFill>
                <a:latin typeface="Fira Code"/>
              </a:rPr>
              <a:t>FIN-WS-042 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8675" y="3605212"/>
            <a:ext cx="22193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94A3B8"/>
                </a:solidFill>
                <a:latin typeface="Inter"/>
              </a:rPr>
              <a:t>Finance • Patient Zero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90987" y="3348037"/>
            <a:ext cx="12382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EF4444"/>
                </a:solidFill>
                <a:latin typeface="Fira Code"/>
              </a:rPr>
              <a:t>FIN-WS-043 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00450" y="3605212"/>
            <a:ext cx="22193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94A3B8"/>
                </a:solidFill>
                <a:latin typeface="Inter"/>
              </a:rPr>
              <a:t>Finance • Lateral Movement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62762" y="3348037"/>
            <a:ext cx="12382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EF4444"/>
                </a:solidFill>
                <a:latin typeface="Fira Code"/>
              </a:rPr>
              <a:t>ENG-WS-019 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2225" y="3605212"/>
            <a:ext cx="22193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94A3B8"/>
                </a:solidFill>
                <a:latin typeface="Inter"/>
              </a:rPr>
              <a:t>Engineering • Payload Present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82162" y="3348037"/>
            <a:ext cx="11430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EF4444"/>
                </a:solidFill>
                <a:latin typeface="Fira Code"/>
              </a:rPr>
              <a:t>HR-WS-007 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0" y="3605212"/>
            <a:ext cx="22193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94A3B8"/>
                </a:solidFill>
                <a:latin typeface="Inter"/>
              </a:rPr>
              <a:t>Human Res. • Active Beacon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533400"/>
            <a:ext cx="133350" cy="133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915025"/>
            <a:ext cx="10972800" cy="4476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052762"/>
            <a:ext cx="3530649" cy="12954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0749" y="3052762"/>
            <a:ext cx="3530649" cy="12954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1899" y="3052762"/>
            <a:ext cx="3530649" cy="1295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Remediation Execution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19 / 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From Investigation to Response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Executing immediate containment, eradication, and post-incident learning.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3252787"/>
            <a:ext cx="3287129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EF4444"/>
                </a:solidFill>
                <a:latin typeface="Inter"/>
              </a:rPr>
              <a:t>01 • CONTAIN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30774" y="3252787"/>
            <a:ext cx="3287129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59E0B"/>
                </a:solidFill>
                <a:latin typeface="Inter"/>
              </a:rPr>
              <a:t>02 • ERADICATE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51924" y="3252787"/>
            <a:ext cx="3287129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34D399"/>
                </a:solidFill>
                <a:latin typeface="Inter"/>
              </a:rPr>
              <a:t>03 • HUNT &amp; RECOVER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3548062"/>
            <a:ext cx="3130599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• Isolate 4 affected endpoints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9625" y="3767137"/>
            <a:ext cx="3130599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• Block C2 domain/IP at gateway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9625" y="3986212"/>
            <a:ext cx="3130599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• Revoke active domain tokens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30774" y="3548062"/>
            <a:ext cx="3130599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• Remove Registry Run keys via VQL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30774" y="3767137"/>
            <a:ext cx="3130599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• Delete updater.ps1 from AppData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30774" y="3986212"/>
            <a:ext cx="3130599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• Kill malicious PowerShell PIDs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51924" y="3548062"/>
            <a:ext cx="3130599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• Sweep full enterprise for TTPs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51924" y="3767137"/>
            <a:ext cx="3130599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• Restore clean workstation state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51924" y="3986212"/>
            <a:ext cx="3130599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• Update SOC detection rules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676400"/>
            <a:ext cx="5713214" cy="44958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5714" y="1676400"/>
            <a:ext cx="4916685" cy="44958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25" y="5543550"/>
            <a:ext cx="5236964" cy="390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71800" y="495300"/>
            <a:ext cx="86106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 u="none">
                <a:solidFill>
                  <a:srgbClr val="EF4444"/>
                </a:solidFill>
                <a:latin typeface="Inter"/>
              </a:rPr>
              <a:t> Initial Telemetry Trigger 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02 /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09:17 AM — The Incident Alert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SOC automated monitoring detected high-risk activity on corporate host.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7725" y="1914525"/>
            <a:ext cx="5236964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94A3B8"/>
                </a:solidFill>
                <a:latin typeface="Inter"/>
              </a:rPr>
              <a:t>ALERT-ID: #8942-POWERSHELL</a:t>
            </a:r>
          </a:p>
        </p:txBody>
      </p:sp>
      <p:sp>
        <p:nvSpPr>
          <p:cNvPr id="9" name="Rectangle 8"/>
          <p:cNvSpPr/>
          <p:nvPr/>
        </p:nvSpPr>
        <p:spPr>
          <a:xfrm>
            <a:off x="847725" y="2257425"/>
            <a:ext cx="5236964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941939" y="3151882"/>
            <a:ext cx="4582447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38BDF8"/>
                </a:solidFill>
                <a:latin typeface="Space Grotesk"/>
              </a:rPr>
              <a:t>You are the lead investigator.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41939" y="3570982"/>
            <a:ext cx="4364235" cy="239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350" b="0" i="0" u="none">
                <a:solidFill>
                  <a:srgbClr val="E2E8F0"/>
                </a:solidFill>
                <a:latin typeface="Inter"/>
              </a:rPr>
              <a:t>“What is the very first thing you want to know?”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514350"/>
            <a:ext cx="142875" cy="1333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1914525"/>
            <a:ext cx="1666875" cy="228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47725" y="3048000"/>
            <a:ext cx="5236964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Fira Code"/>
              </a:rPr>
              <a:t>HOST:</a:t>
            </a:r>
            <a:r>
              <a:rPr sz="1125" b="1" i="0" u="none">
                <a:solidFill>
                  <a:srgbClr val="F8FAFC"/>
                </a:solidFill>
                <a:latin typeface="Fira Code"/>
              </a:rPr>
              <a:t>FIN-WS-042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7725" y="3352800"/>
            <a:ext cx="5236964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Fira Code"/>
              </a:rPr>
              <a:t>USER:</a:t>
            </a:r>
            <a:r>
              <a:rPr sz="1125" b="0" i="0" u="none">
                <a:solidFill>
                  <a:srgbClr val="38BDF8"/>
                </a:solidFill>
                <a:latin typeface="Fira Code"/>
              </a:rPr>
              <a:t>j.smith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7725" y="3657600"/>
            <a:ext cx="5236964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Fira Code"/>
              </a:rPr>
              <a:t>ALERT:</a:t>
            </a:r>
            <a:r>
              <a:rPr sz="1125" b="0" i="0" u="none">
                <a:solidFill>
                  <a:srgbClr val="F59E0B"/>
                </a:solidFill>
                <a:latin typeface="Fira Code"/>
              </a:rPr>
              <a:t>Suspicious PowerShell Execution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7725" y="3962400"/>
            <a:ext cx="5236964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Fira Code"/>
              </a:rPr>
              <a:t>PROCESS:</a:t>
            </a:r>
            <a:r>
              <a:rPr sz="1125" b="0" i="0" u="none">
                <a:solidFill>
                  <a:srgbClr val="EF4444"/>
                </a:solidFill>
                <a:latin typeface="Fira Code"/>
              </a:rPr>
              <a:t>powershell.exe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7725" y="4267200"/>
            <a:ext cx="5236964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Fira Code"/>
              </a:rPr>
              <a:t>TIME:</a:t>
            </a:r>
            <a:r>
              <a:rPr sz="1125" b="0" i="0" u="none">
                <a:solidFill>
                  <a:srgbClr val="F8FAFC"/>
                </a:solidFill>
                <a:latin typeface="Fira Code"/>
              </a:rPr>
              <a:t>09:17:42 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7725" y="4572000"/>
            <a:ext cx="5236964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Fira Code"/>
              </a:rPr>
              <a:t>NETWORK:</a:t>
            </a:r>
            <a:r>
              <a:rPr sz="1125" b="0" i="0" u="none">
                <a:solidFill>
                  <a:srgbClr val="34D399"/>
                </a:solidFill>
                <a:latin typeface="Fira Code"/>
              </a:rPr>
              <a:t>Outbound Connection Detected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41939" y="4001392"/>
            <a:ext cx="436423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94A3B8"/>
                </a:solidFill>
                <a:latin typeface="Inter"/>
              </a:rPr>
              <a:t>• What actually executed?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41939" y="4258567"/>
            <a:ext cx="436423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94A3B8"/>
                </a:solidFill>
                <a:latin typeface="Inter"/>
              </a:rPr>
              <a:t>• How did the attacker gain access?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41939" y="4515742"/>
            <a:ext cx="436423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94A3B8"/>
                </a:solidFill>
                <a:latin typeface="Inter"/>
              </a:rPr>
              <a:t>• Is the attacker still on the network?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915025"/>
            <a:ext cx="10972800" cy="4476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843212"/>
            <a:ext cx="3552676" cy="7048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4676" y="2843212"/>
            <a:ext cx="3552676" cy="7048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9752" y="2843212"/>
            <a:ext cx="3552676" cy="7048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3700462"/>
            <a:ext cx="3552676" cy="8572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4676" y="3700462"/>
            <a:ext cx="3552676" cy="857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9752" y="3700462"/>
            <a:ext cx="3552676" cy="8572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Session Summary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20 / 21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Core Session Takeaways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Seven key principles for modern digital forensics and incident response.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525" y="3014662"/>
            <a:ext cx="17145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1" i="0" u="none">
                <a:solidFill>
                  <a:srgbClr val="38BDF8"/>
                </a:solidFill>
                <a:latin typeface="Inter"/>
              </a:rPr>
              <a:t>🔎 Evidence-Based DFIR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1525" y="3233737"/>
            <a:ext cx="3228826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Investigate based on facts, never assumptions.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76601" y="3014662"/>
            <a:ext cx="15049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1" i="0" u="none">
                <a:solidFill>
                  <a:srgbClr val="38BDF8"/>
                </a:solidFill>
                <a:latin typeface="Inter"/>
              </a:rPr>
              <a:t>🦖 Rapid Velociraptor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76601" y="3233737"/>
            <a:ext cx="3228826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Collect forensic data across endpoints in seconds.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81677" y="3014662"/>
            <a:ext cx="117157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1" i="0" u="none">
                <a:solidFill>
                  <a:srgbClr val="38BDF8"/>
                </a:solidFill>
                <a:latin typeface="Inter"/>
              </a:rPr>
              <a:t>💻 Power of VQL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81677" y="3233737"/>
            <a:ext cx="3228826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Turn investigation questions directly into queries.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1525" y="3871912"/>
            <a:ext cx="200977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1" i="0" u="none">
                <a:solidFill>
                  <a:srgbClr val="38BDF8"/>
                </a:solidFill>
                <a:latin typeface="Inter"/>
              </a:rPr>
              <a:t>🔐 Persistence Identification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1525" y="4090987"/>
            <a:ext cx="3228826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Attackers always create mechanisms to survive reboots.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76601" y="3871912"/>
            <a:ext cx="16192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1" i="0" u="none">
                <a:solidFill>
                  <a:srgbClr val="38BDF8"/>
                </a:solidFill>
                <a:latin typeface="Inter"/>
              </a:rPr>
              <a:t>📜 Windows Telemetry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76601" y="4090987"/>
            <a:ext cx="3228826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Corroborate findings across independent log sources.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81677" y="3871912"/>
            <a:ext cx="14097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1" i="0" u="none">
                <a:solidFill>
                  <a:srgbClr val="38BDF8"/>
                </a:solidFill>
                <a:latin typeface="Inter"/>
              </a:rPr>
              <a:t>🕐 Attack Timelines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81677" y="4090987"/>
            <a:ext cx="3228826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Sequence discrete events into a coherent story.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07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975" y="4469010"/>
            <a:ext cx="3448050" cy="7239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1169640"/>
            <a:ext cx="609600" cy="60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462" y="2007840"/>
            <a:ext cx="8601075" cy="1508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959"/>
              </a:lnSpc>
            </a:pPr>
            <a:r>
              <a:rPr sz="3300" b="1" i="0" u="none">
                <a:solidFill>
                  <a:srgbClr val="FFFFFF"/>
                </a:solidFill>
                <a:latin typeface="Space Grotesk"/>
              </a:rPr>
              <a:t>“THE ATTACKER DOESN'T HAVE TO TELL YOU WHAT THEY DID.</a:t>
            </a:r>
            <a:r>
              <a:t>
</a:t>
            </a:r>
            <a:r>
              <a:rPr sz="3300" b="1" i="0" u="none">
                <a:solidFill>
                  <a:srgbClr val="38BDF8"/>
                </a:solidFill>
                <a:latin typeface="Space Grotesk"/>
              </a:rPr>
              <a:t>THE EVIDENCE WILL.”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500" y="3707010"/>
            <a:ext cx="6477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0" i="0" u="none">
                <a:solidFill>
                  <a:srgbClr val="94A3B8"/>
                </a:solidFill>
                <a:latin typeface="Inter"/>
              </a:rPr>
              <a:t>Investigating a Cyber Attack with Velociraptor: A Story-Driven DFIR Investigation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66962" y="5497710"/>
            <a:ext cx="745807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0" i="0" u="none">
                <a:solidFill>
                  <a:srgbClr val="64748B"/>
                </a:solidFill>
                <a:latin typeface="Inter"/>
              </a:rPr>
              <a:t>“The question isn't whether an attacker left evidence. The question is whether you know where to look.”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6937" y="1341090"/>
            <a:ext cx="238125" cy="266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8200" y="4630935"/>
            <a:ext cx="2895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38BDF8"/>
                </a:solidFill>
                <a:latin typeface="Fira Code"/>
              </a:rPr>
              <a:t>github.com/Velocidex/velociraptor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0" y="4850010"/>
            <a:ext cx="2895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Velociraptor DFIR Documentation &amp; Labs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867400"/>
            <a:ext cx="10972800" cy="4953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714625"/>
            <a:ext cx="3524101" cy="8667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4201" y="2714625"/>
            <a:ext cx="3524101" cy="8667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8802" y="2714625"/>
            <a:ext cx="3524101" cy="8667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771900"/>
            <a:ext cx="3524101" cy="8667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4201" y="3771900"/>
            <a:ext cx="3524101" cy="8667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8802" y="3771900"/>
            <a:ext cx="3524101" cy="8667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Investigation Roadmap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03 / 21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Our Investigation Objectives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Six critical forensic questions we must systematically answer.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6300" y="6019800"/>
            <a:ext cx="10477500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F8FAFC"/>
                </a:solidFill>
                <a:latin typeface="Inter"/>
              </a:rPr>
              <a:t>Goal:</a:t>
            </a:r>
            <a:r>
              <a:rPr sz="1275" b="0" i="0" u="none">
                <a:solidFill>
                  <a:srgbClr val="F8FAFC"/>
                </a:solidFill>
                <a:latin typeface="Inter Medium"/>
              </a:rPr>
              <a:t> Our mission isn't just finding one suspicious file — it is reconstructing the entire attack story.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9625" y="2933700"/>
            <a:ext cx="14478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8BDF8"/>
                </a:solidFill>
                <a:latin typeface="Fira Code"/>
              </a:rPr>
              <a:t>01 • Initial Access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9625" y="3190875"/>
            <a:ext cx="3124051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E2E8F0"/>
                </a:solidFill>
                <a:latin typeface="Inter"/>
              </a:rPr>
              <a:t>How did the attacker get in?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4226" y="2933700"/>
            <a:ext cx="10668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8BDF8"/>
                </a:solidFill>
                <a:latin typeface="Fira Code"/>
              </a:rPr>
              <a:t>02 • Execution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4226" y="3190875"/>
            <a:ext cx="3124051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E2E8F0"/>
                </a:solidFill>
                <a:latin typeface="Inter"/>
              </a:rPr>
              <a:t>What code did they run?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38827" y="2933700"/>
            <a:ext cx="12192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8BDF8"/>
                </a:solidFill>
                <a:latin typeface="Fira Code"/>
              </a:rPr>
              <a:t>03 • Persistence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38827" y="3190875"/>
            <a:ext cx="3124051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E2E8F0"/>
                </a:solidFill>
                <a:latin typeface="Inter"/>
              </a:rPr>
              <a:t>How did they maintain access?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9625" y="3990975"/>
            <a:ext cx="10668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8BDF8"/>
                </a:solidFill>
                <a:latin typeface="Fira Code"/>
              </a:rPr>
              <a:t>04 • Discovery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9625" y="4248150"/>
            <a:ext cx="3124051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E2E8F0"/>
                </a:solidFill>
                <a:latin typeface="Inter"/>
              </a:rPr>
              <a:t>What did they look for?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24226" y="3990975"/>
            <a:ext cx="990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8BDF8"/>
                </a:solidFill>
                <a:latin typeface="Fira Code"/>
              </a:rPr>
              <a:t>05 • Activity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24226" y="4248150"/>
            <a:ext cx="3124051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E2E8F0"/>
                </a:solidFill>
                <a:latin typeface="Inter"/>
              </a:rPr>
              <a:t>What did they actually do?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38827" y="3990975"/>
            <a:ext cx="99060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8BDF8"/>
                </a:solidFill>
                <a:latin typeface="Fira Code"/>
              </a:rPr>
              <a:t>06 • Timeline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38827" y="4248150"/>
            <a:ext cx="3124051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E2E8F0"/>
                </a:solidFill>
                <a:latin typeface="Inter"/>
              </a:rPr>
              <a:t>Can we reconstruct the attack?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133725"/>
            <a:ext cx="1152525" cy="7429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338" y="3133725"/>
            <a:ext cx="1200150" cy="742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8701" y="3133725"/>
            <a:ext cx="1114425" cy="7429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1339" y="3133725"/>
            <a:ext cx="1123950" cy="7429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3503" y="3133725"/>
            <a:ext cx="1323975" cy="742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5691" y="3133725"/>
            <a:ext cx="1133475" cy="742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67379" y="3143250"/>
            <a:ext cx="1114425" cy="7239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524500"/>
            <a:ext cx="5372100" cy="8382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5524500"/>
            <a:ext cx="5372100" cy="838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Core Methodology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04 / 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What is DFIR?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Digital Forensics &amp; Incident Response: Evidence-driven response.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3369" y="3438525"/>
            <a:ext cx="85725" cy="1333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21732" y="3438525"/>
            <a:ext cx="85725" cy="1333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4370" y="3438525"/>
            <a:ext cx="85725" cy="1333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96533" y="3438525"/>
            <a:ext cx="85725" cy="1333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88722" y="3438525"/>
            <a:ext cx="85725" cy="1333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90410" y="3438525"/>
            <a:ext cx="85725" cy="13335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09662" y="3324225"/>
            <a:ext cx="1524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38BDF8"/>
                </a:solidFill>
                <a:latin typeface="Fira Code"/>
              </a:rPr>
              <a:t>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9625" y="3524250"/>
            <a:ext cx="75247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FFFFFF"/>
                </a:solidFill>
                <a:latin typeface="Inter"/>
              </a:rPr>
              <a:t>INCIDENT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54213" y="3324225"/>
            <a:ext cx="1524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38BDF8"/>
                </a:solidFill>
                <a:latin typeface="Fira Code"/>
              </a:rPr>
              <a:t>02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30363" y="3524250"/>
            <a:ext cx="800100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FFFFFF"/>
                </a:solidFill>
                <a:latin typeface="Inter"/>
              </a:rPr>
              <a:t>PRESERVE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79714" y="3324225"/>
            <a:ext cx="1524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38BDF8"/>
                </a:solidFill>
                <a:latin typeface="Fira Code"/>
              </a:rP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8726" y="3524250"/>
            <a:ext cx="71437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FFFFFF"/>
                </a:solidFill>
                <a:latin typeface="Inter"/>
              </a:rPr>
              <a:t>COLLECT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67114" y="3324225"/>
            <a:ext cx="1524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38BDF8"/>
                </a:solidFill>
                <a:latin typeface="Fira Code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81364" y="3524250"/>
            <a:ext cx="723900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FFFFFF"/>
                </a:solidFill>
                <a:latin typeface="Inter"/>
              </a:rPr>
              <a:t>ANALYSE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59290" y="3324225"/>
            <a:ext cx="1524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38BDF8"/>
                </a:solidFill>
                <a:latin typeface="Fira Code"/>
              </a:rPr>
              <a:t>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73528" y="3524250"/>
            <a:ext cx="92392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FFFFFF"/>
                </a:solidFill>
                <a:latin typeface="Inter"/>
              </a:rPr>
              <a:t>CORRELATE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56228" y="3324225"/>
            <a:ext cx="1524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38BDF8"/>
                </a:solidFill>
                <a:latin typeface="Fira Code"/>
              </a:rPr>
              <a:t>06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065716" y="3524250"/>
            <a:ext cx="73342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FFFFFF"/>
                </a:solidFill>
                <a:latin typeface="Inter"/>
              </a:rPr>
              <a:t>TIMELINE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948392" y="3324225"/>
            <a:ext cx="1524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FFFFFF"/>
                </a:solidFill>
                <a:latin typeface="Fira Code"/>
              </a:rPr>
              <a:t>07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657879" y="3524250"/>
            <a:ext cx="73342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FFFFFF"/>
                </a:solidFill>
                <a:latin typeface="Inter"/>
              </a:rPr>
              <a:t>RESPOND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9625" y="5724525"/>
            <a:ext cx="5220652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38BDF8"/>
                </a:solidFill>
                <a:latin typeface="Inter"/>
              </a:rPr>
              <a:t>Digital Forensics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09625" y="5981700"/>
            <a:ext cx="49720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94A3B8"/>
                </a:solidFill>
                <a:latin typeface="Inter"/>
              </a:rPr>
              <a:t>What evidence exists on disk and memory?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10325" y="5724525"/>
            <a:ext cx="5220652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34D399"/>
                </a:solidFill>
                <a:latin typeface="Inter"/>
              </a:rPr>
              <a:t>Incident Response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10325" y="5981700"/>
            <a:ext cx="49720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94A3B8"/>
                </a:solidFill>
                <a:latin typeface="Inter"/>
              </a:rPr>
              <a:t>What concrete actions do we take right now?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676400"/>
            <a:ext cx="5334000" cy="44958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1676400"/>
            <a:ext cx="5334000" cy="44958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25" y="5543550"/>
            <a:ext cx="4857750" cy="3905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6525" y="5543550"/>
            <a:ext cx="4857750" cy="390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Scale Challenge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05 / 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Why Endpoint Forensics at Scale?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Comparing legacy manual triage against modern fleet-wide collection.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7725" y="1943100"/>
            <a:ext cx="18288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F4444"/>
                </a:solidFill>
                <a:latin typeface="Fira Code"/>
              </a:rPr>
              <a:t>SCENARIO A • TRADITIONAL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7725" y="2181225"/>
            <a:ext cx="5100637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FFFFFF"/>
                </a:solidFill>
                <a:latin typeface="Inter"/>
              </a:rPr>
              <a:t>1 Compromised Laptop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86525" y="1943100"/>
            <a:ext cx="19050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34D399"/>
                </a:solidFill>
                <a:latin typeface="Fira Code"/>
              </a:rPr>
              <a:t>SCENARIO B • VELOCIRAPTOR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86525" y="2181225"/>
            <a:ext cx="5100637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FFFFFF"/>
                </a:solidFill>
                <a:latin typeface="Inter"/>
              </a:rPr>
              <a:t>500+ Endpoints Simultaneously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7725" y="2562225"/>
            <a:ext cx="48577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→ RDP into host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7725" y="2819400"/>
            <a:ext cx="48577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→ Manually inspect event logs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7725" y="3076575"/>
            <a:ext cx="48577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→ Manually grab triage package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7725" y="3333750"/>
            <a:ext cx="48577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→ Hours per machine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86525" y="2562225"/>
            <a:ext cx="48577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→ Which machines ran PowerShell?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86525" y="2819400"/>
            <a:ext cx="48577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→ Where are the suspicious payloads?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86525" y="3076575"/>
            <a:ext cx="48577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→ Where is persistence established?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86525" y="3333750"/>
            <a:ext cx="48577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Fira Code"/>
              </a:rPr>
              <a:t>→ Query full fleet in &lt; 5 minutes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886450"/>
            <a:ext cx="10972800" cy="4762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514600"/>
            <a:ext cx="3524101" cy="1076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4201" y="2514600"/>
            <a:ext cx="3524101" cy="1076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8802" y="2514600"/>
            <a:ext cx="3524101" cy="10763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3781425"/>
            <a:ext cx="3524101" cy="10763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4201" y="3781425"/>
            <a:ext cx="3524101" cy="10763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802" y="3781425"/>
            <a:ext cx="3524101" cy="10763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Tool Spotlight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06 / 21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Meet Velociraptor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Open-Source Digital Forensics &amp; Incident Response Platform.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6029325"/>
            <a:ext cx="10572750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25" b="0" i="0" u="none">
                <a:solidFill>
                  <a:srgbClr val="E0F2FE"/>
                </a:solidFill>
                <a:latin typeface="Fira Code"/>
              </a:rPr>
              <a:t>“Think of Velociraptor as a forensic toolkit operating remotely across your endpoints.”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" y="2714625"/>
            <a:ext cx="219075" cy="190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09625" y="3000375"/>
            <a:ext cx="3280253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FFFFFF"/>
                </a:solidFill>
                <a:latin typeface="Inter"/>
              </a:rPr>
              <a:t>Endpoint Visibility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9625" y="3228975"/>
            <a:ext cx="3124051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Deep access to live memory and disk artifacts.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4226" y="2714625"/>
            <a:ext cx="190500" cy="190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24226" y="3000375"/>
            <a:ext cx="3280253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FFFFFF"/>
                </a:solidFill>
                <a:latin typeface="Inter"/>
              </a:rPr>
              <a:t>Artifact Collection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24226" y="3228975"/>
            <a:ext cx="3124051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Automated triage packs and raw file extraction.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38827" y="2714625"/>
            <a:ext cx="238125" cy="1905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238827" y="3000375"/>
            <a:ext cx="3280253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FFFFFF"/>
                </a:solidFill>
                <a:latin typeface="Inter"/>
              </a:rPr>
              <a:t>VQL Query Engine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38827" y="3228975"/>
            <a:ext cx="3124051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Expressive query language for custom hunting.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625" y="3981450"/>
            <a:ext cx="190500" cy="1905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09625" y="4267200"/>
            <a:ext cx="3280253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FFFFFF"/>
                </a:solidFill>
                <a:latin typeface="Inter"/>
              </a:rPr>
              <a:t>Threat Hunting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9625" y="4495800"/>
            <a:ext cx="3124051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Targeted IOC hunts across thousands of hosts.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4226" y="3981450"/>
            <a:ext cx="238125" cy="1905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524226" y="4267200"/>
            <a:ext cx="3280253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FFFFFF"/>
                </a:solidFill>
                <a:latin typeface="Inter"/>
              </a:rPr>
              <a:t>Remote Investigation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24226" y="4495800"/>
            <a:ext cx="3124051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Zero physical access required for full collection.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38827" y="3981450"/>
            <a:ext cx="238125" cy="1905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8238827" y="4267200"/>
            <a:ext cx="3280253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FFFFFF"/>
                </a:solidFill>
                <a:latin typeface="Inter"/>
              </a:rPr>
              <a:t>Timeline Generation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38827" y="4495800"/>
            <a:ext cx="3124051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94A3B8"/>
                </a:solidFill>
                <a:latin typeface="Inter"/>
              </a:rPr>
              <a:t>Surgical chronological correlation of events.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905500"/>
            <a:ext cx="10972800" cy="4572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037" y="2719387"/>
            <a:ext cx="3209925" cy="381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4219" y="4252912"/>
            <a:ext cx="6583560" cy="4191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3290887"/>
            <a:ext cx="3505200" cy="7715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3290887"/>
            <a:ext cx="3505200" cy="7715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7200" y="3290887"/>
            <a:ext cx="3505200" cy="7715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Investigation Architecture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07 / 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How We'll Investigate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Mapping forensic artifact types into a unified attack story.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6038850"/>
            <a:ext cx="10553700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E2E8F0"/>
                </a:solidFill>
                <a:latin typeface="Inter"/>
              </a:rPr>
              <a:t>“Every single artifact collected must answer a specific investigation question.”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993" y="3471862"/>
            <a:ext cx="3300412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38BDF8"/>
                </a:solidFill>
                <a:latin typeface="Inter"/>
              </a:rPr>
              <a:t>PROCESSES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0575" y="3719512"/>
            <a:ext cx="314325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 i="0" u="none">
                <a:solidFill>
                  <a:srgbClr val="94A3B8"/>
                </a:solidFill>
                <a:latin typeface="Inter"/>
              </a:rPr>
              <a:t>Parents, PIDs, CLI parameters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45793" y="3471862"/>
            <a:ext cx="3300412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F59E0B"/>
                </a:solidFill>
                <a:latin typeface="Inter"/>
              </a:rPr>
              <a:t>FILES &amp; REGISTRY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4375" y="3719512"/>
            <a:ext cx="314325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 i="0" u="none">
                <a:solidFill>
                  <a:srgbClr val="94A3B8"/>
                </a:solidFill>
                <a:latin typeface="Inter"/>
              </a:rPr>
              <a:t>AppData drops &amp; Run Keys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79593" y="3471862"/>
            <a:ext cx="3300412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34D399"/>
                </a:solidFill>
                <a:latin typeface="Inter"/>
              </a:rPr>
              <a:t>EVENT LOGS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58175" y="3719512"/>
            <a:ext cx="314325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 i="0" u="none">
                <a:solidFill>
                  <a:srgbClr val="94A3B8"/>
                </a:solidFill>
                <a:latin typeface="Inter"/>
              </a:rPr>
              <a:t>Security, Sysmon, ScriptBlock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210050"/>
            <a:ext cx="5775573" cy="19335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9973" y="4181475"/>
            <a:ext cx="4892426" cy="1990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8098" y="5343525"/>
            <a:ext cx="4416176" cy="590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Phase 1 • Identity Triage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08 /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Phase 1: Who Was on the Machine?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Question: Who was logged in when the incident alert triggered?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7725" y="4476750"/>
            <a:ext cx="22860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38BDF8"/>
                </a:solidFill>
                <a:latin typeface="Fira Code"/>
              </a:rPr>
              <a:t>VELOCIRAPTOR ARTIFACT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28098" y="4419600"/>
            <a:ext cx="463698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38BDF8"/>
                </a:solidFill>
                <a:latin typeface="Inter"/>
              </a:rPr>
              <a:t>Forensic Deduction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28098" y="4733925"/>
            <a:ext cx="441617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E2E8F0"/>
                </a:solidFill>
                <a:latin typeface="Inter"/>
              </a:rPr>
              <a:t>The machine was not sitting unattended. A legitimate user logged in interactively at 08:54 AM.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725" y="4800600"/>
            <a:ext cx="5299323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Fira Code"/>
              </a:rPr>
              <a:t>HOST:</a:t>
            </a:r>
            <a:r>
              <a:rPr sz="1125" b="0" i="0" u="none">
                <a:solidFill>
                  <a:srgbClr val="FFFFFF"/>
                </a:solidFill>
                <a:latin typeface="Fira Code"/>
              </a:rPr>
              <a:t>FIN-WS-042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725" y="5105400"/>
            <a:ext cx="5299323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Fira Code"/>
              </a:rPr>
              <a:t>ACTIVE USER:</a:t>
            </a:r>
            <a:r>
              <a:rPr sz="1125" b="1" i="0" u="none">
                <a:solidFill>
                  <a:srgbClr val="34D399"/>
                </a:solidFill>
                <a:latin typeface="Fira Code"/>
              </a:rPr>
              <a:t>j.smith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7725" y="5410200"/>
            <a:ext cx="5299323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Fira Code"/>
              </a:rPr>
              <a:t>LOGON TIME:</a:t>
            </a:r>
            <a:r>
              <a:rPr sz="1125" b="0" i="0" u="none">
                <a:solidFill>
                  <a:srgbClr val="F8FAFC"/>
                </a:solidFill>
                <a:latin typeface="Fira Code"/>
              </a:rPr>
              <a:t>08:54:12 AM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7725" y="5715000"/>
            <a:ext cx="5299323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Fira Code"/>
              </a:rPr>
              <a:t>SESSION TYPE:</a:t>
            </a:r>
            <a:r>
              <a:rPr sz="1125" b="0" i="0" u="none">
                <a:solidFill>
                  <a:srgbClr val="F59E0B"/>
                </a:solidFill>
                <a:latin typeface="Fira Code"/>
              </a:rPr>
              <a:t>Interactive (Console)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390900"/>
            <a:ext cx="4850755" cy="27813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5155" y="3390900"/>
            <a:ext cx="5817244" cy="27813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" y="5314950"/>
            <a:ext cx="4450705" cy="2952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3280" y="5162550"/>
            <a:ext cx="5340994" cy="771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495300"/>
            <a:ext cx="1097280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38BDF8"/>
                </a:solidFill>
                <a:latin typeface="Inter SemiBold"/>
              </a:rPr>
              <a:t>Phase 2 • Execution Triage</a:t>
            </a:r>
            <a:r>
              <a:rPr sz="1200" b="0" i="0" u="none">
                <a:solidFill>
                  <a:srgbClr val="F1F5F9"/>
                </a:solidFill>
                <a:latin typeface="Inter"/>
              </a:rPr>
              <a:t> </a:t>
            </a:r>
            <a:r>
              <a:rPr sz="1200" b="0" i="0" u="none">
                <a:solidFill>
                  <a:srgbClr val="64748B"/>
                </a:solidFill>
                <a:latin typeface="Inter"/>
              </a:rPr>
              <a:t>SLIDE 09 / 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790575"/>
            <a:ext cx="1152144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FFFFFF"/>
                </a:solidFill>
                <a:latin typeface="Space Grotesk"/>
              </a:rPr>
              <a:t>Phase 2: What Was Running?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1285875"/>
            <a:ext cx="109728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94A3B8"/>
                </a:solidFill>
                <a:latin typeface="Inter"/>
              </a:rPr>
              <a:t>Process Investigation: Examining active tasks and parentage.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3590925"/>
            <a:ext cx="445070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Fira Code"/>
              </a:rPr>
              <a:t>ACTIVE PROCESS LIST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9625" y="3829050"/>
            <a:ext cx="4450705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09625" y="3933825"/>
            <a:ext cx="445070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F1F5F9"/>
                </a:solidFill>
                <a:latin typeface="Fira Code"/>
              </a:rPr>
              <a:t>explorer.exe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4210050"/>
            <a:ext cx="445070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F1F5F9"/>
                </a:solidFill>
                <a:latin typeface="Fira Code"/>
              </a:rPr>
              <a:t>chrome.exe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9625" y="4486275"/>
            <a:ext cx="445070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F1F5F9"/>
                </a:solidFill>
                <a:latin typeface="Fira Code"/>
              </a:rPr>
              <a:t>outlook.exe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9625" y="4762500"/>
            <a:ext cx="445070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8BDF8"/>
                </a:solidFill>
                <a:latin typeface="Fira Code"/>
              </a:rPr>
              <a:t>WINWORD.EXE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9625" y="5038725"/>
            <a:ext cx="4450705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F1F5F9"/>
                </a:solidFill>
                <a:latin typeface="Fira Code"/>
              </a:rPr>
              <a:t>Teams.exe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03280" y="3657600"/>
            <a:ext cx="19812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F4444"/>
                </a:solidFill>
                <a:latin typeface="Fira Code"/>
              </a:rPr>
              <a:t>SUSPICIOUS PROCESS DETAILS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03280" y="3962400"/>
            <a:ext cx="5340994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Fira Code"/>
              </a:rPr>
              <a:t>PROCESS:</a:t>
            </a:r>
            <a:r>
              <a:rPr sz="1050" b="0" i="0" u="none">
                <a:solidFill>
                  <a:srgbClr val="F1F5F9"/>
                </a:solidFill>
                <a:latin typeface="Fira Code"/>
              </a:rPr>
              <a:t> powershell.exe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03280" y="4238625"/>
            <a:ext cx="5340994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Fira Code"/>
              </a:rPr>
              <a:t>PID:</a:t>
            </a:r>
            <a:r>
              <a:rPr sz="1050" b="0" i="0" u="none">
                <a:solidFill>
                  <a:srgbClr val="F1F5F9"/>
                </a:solidFill>
                <a:latin typeface="Fira Code"/>
              </a:rPr>
              <a:t> 4812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03280" y="4514850"/>
            <a:ext cx="5340994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Fira Code"/>
              </a:rPr>
              <a:t>PARENT PROCESS:</a:t>
            </a:r>
            <a:r>
              <a:rPr sz="1050" b="0" i="0" u="none">
                <a:solidFill>
                  <a:srgbClr val="F1F5F9"/>
                </a:solidFill>
                <a:latin typeface="Fira Code"/>
              </a:rPr>
              <a:t> </a:t>
            </a:r>
            <a:r>
              <a:rPr sz="1050" b="1" i="0" u="none">
                <a:solidFill>
                  <a:srgbClr val="EF4444"/>
                </a:solidFill>
                <a:latin typeface="Fira Code"/>
              </a:rPr>
              <a:t>WINWORD.EXE (PID 3104)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03280" y="4791075"/>
            <a:ext cx="5340994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Fira Code"/>
              </a:rPr>
              <a:t>EXECUTION TIME:</a:t>
            </a:r>
            <a:r>
              <a:rPr sz="1050" b="0" i="0" u="none">
                <a:solidFill>
                  <a:srgbClr val="F1F5F9"/>
                </a:solidFill>
                <a:latin typeface="Fira Code"/>
              </a:rPr>
              <a:t> 09:17:39 AM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1536</Words>
  <Application>Microsoft Office PowerPoint</Application>
  <PresentationFormat>Widescreen</PresentationFormat>
  <Paragraphs>272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Fira Code</vt:lpstr>
      <vt:lpstr>Fira Code SemiBold</vt:lpstr>
      <vt:lpstr>Inter</vt:lpstr>
      <vt:lpstr>Inter Medium</vt:lpstr>
      <vt:lpstr>Inter SemiBold</vt:lpstr>
      <vt:lpstr>Space Grotesk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Aditya D</cp:lastModifiedBy>
  <cp:revision>2</cp:revision>
  <dcterms:created xsi:type="dcterms:W3CDTF">2013-01-27T09:14:16Z</dcterms:created>
  <dcterms:modified xsi:type="dcterms:W3CDTF">2026-08-24T23:13:10Z</dcterms:modified>
  <cp:category/>
</cp:coreProperties>
</file>