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Ubuntu"/>
      <p:regular r:id="rId28"/>
      <p:bold r:id="rId29"/>
      <p:italic r:id="rId30"/>
      <p:boldItalic r:id="rId31"/>
    </p:embeddedFont>
    <p:embeddedFont>
      <p:font typeface="Roboto Slab"/>
      <p:regular r:id="rId32"/>
      <p:bold r:id="rId33"/>
    </p:embeddedFont>
    <p:embeddedFont>
      <p:font typeface="Ubuntu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j8qf6vdMgV+FoK+exYR4CMocHz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D4BD50-6118-410E-81A5-6A236632F2AB}">
  <a:tblStyle styleId="{81D4BD50-6118-410E-81A5-6A236632F2A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fill>
          <a:solidFill>
            <a:srgbClr val="CDD8F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8FB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Ubuntu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5.xml"/><Relationship Id="rId33" Type="http://schemas.openxmlformats.org/officeDocument/2006/relationships/font" Target="fonts/RobotoSlab-bold.fntdata"/><Relationship Id="rId10" Type="http://schemas.openxmlformats.org/officeDocument/2006/relationships/slide" Target="slides/slide4.xml"/><Relationship Id="rId32" Type="http://schemas.openxmlformats.org/officeDocument/2006/relationships/font" Target="fonts/RobotoSlab-regular.fntdata"/><Relationship Id="rId13" Type="http://schemas.openxmlformats.org/officeDocument/2006/relationships/slide" Target="slides/slide7.xml"/><Relationship Id="rId35" Type="http://schemas.openxmlformats.org/officeDocument/2006/relationships/font" Target="fonts/UbuntuMedium-bold.fntdata"/><Relationship Id="rId12" Type="http://schemas.openxmlformats.org/officeDocument/2006/relationships/slide" Target="slides/slide6.xml"/><Relationship Id="rId34" Type="http://schemas.openxmlformats.org/officeDocument/2006/relationships/font" Target="fonts/UbuntuMedium-regular.fntdata"/><Relationship Id="rId15" Type="http://schemas.openxmlformats.org/officeDocument/2006/relationships/slide" Target="slides/slide9.xml"/><Relationship Id="rId37" Type="http://schemas.openxmlformats.org/officeDocument/2006/relationships/font" Target="fonts/Ubuntu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UbuntuMedium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b69a6bd6c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7b69a6bd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b69a6bd6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7b69a6bd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>
                <a:solidFill>
                  <a:srgbClr val="E74C3C"/>
                </a:solidFill>
                <a:latin typeface="Arial"/>
                <a:ea typeface="Arial"/>
                <a:cs typeface="Arial"/>
                <a:sym typeface="Arial"/>
              </a:rPr>
              <a:t>Arcadia NAP playbook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b69a6bd6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7b69a6bd6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ctrTitle"/>
          </p:nvPr>
        </p:nvSpPr>
        <p:spPr>
          <a:xfrm>
            <a:off x="311708" y="8969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Ubuntu"/>
              <a:buNone/>
              <a:defRPr sz="5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25" y="299975"/>
            <a:ext cx="635741" cy="6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1118656" y="426487"/>
            <a:ext cx="48909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70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3700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UbuCon Korea 2023</a:t>
            </a:r>
            <a:endParaRPr b="0" i="0" sz="37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Ubuntu"/>
              <a:buNone/>
              <a:defRPr sz="12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311700" y="17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●"/>
              <a:defRPr sz="1200"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○"/>
              <a:defRPr sz="1200"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Char char="■"/>
              <a:defRPr sz="1200"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311700" y="156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●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○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buntu"/>
              <a:buNone/>
              <a:defRPr sz="4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100" y="137875"/>
            <a:ext cx="635741" cy="69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Ubuntu"/>
              <a:buNone/>
              <a:defRPr sz="4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4" name="Google Shape;44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Ubuntu"/>
              <a:buNone/>
              <a:defRPr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  <a:defRPr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○"/>
              <a:defRPr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1000" y="152400"/>
            <a:ext cx="693301" cy="69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196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b="0" i="0" sz="28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b="0" i="0" sz="18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 b="0" i="0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nginx.com/blog/announcing-open-source-subscription-f5-nginx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hyperlink" Target="http://www.nginx.com/" TargetMode="External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21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buntu.com/security/certifications/docs/usg/cis/compliance" TargetMode="External"/><Relationship Id="rId4" Type="http://schemas.openxmlformats.org/officeDocument/2006/relationships/hyperlink" Target="https://ubuntu.com/security/certifications/docs/usg/cis/compliance" TargetMode="External"/><Relationship Id="rId5" Type="http://schemas.openxmlformats.org/officeDocument/2006/relationships/hyperlink" Target="https://ubuntu.com/security/certifications/docs/usg/cis/compliance" TargetMode="External"/><Relationship Id="rId6" Type="http://schemas.openxmlformats.org/officeDocument/2006/relationships/hyperlink" Target="https://ubuntu.com/security/certifications/docs/usg/cis/aud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311700" y="1441003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930"/>
              <a:buNone/>
            </a:pPr>
            <a:r>
              <a:rPr lang="en-US" sz="4700"/>
              <a:t>ModSecurity가 가고 Coraza가 온다</a:t>
            </a:r>
            <a:r>
              <a:rPr lang="en-US" sz="2700"/>
              <a:t> </a:t>
            </a:r>
            <a:br>
              <a:rPr lang="en-US" sz="2700"/>
            </a:br>
            <a:endParaRPr sz="4144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9429"/>
              <a:buNone/>
            </a:pPr>
            <a:r>
              <a:rPr lang="en-US" sz="2144"/>
              <a:t>The ModSecurity is slowly coming to an end and the Coraza era is coming.</a:t>
            </a:r>
            <a:endParaRPr sz="2144"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311700" y="3601668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Jeff gy Kim(김관영), hocheol Shin(신호철)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ModSecurity EoL: It will be OK, but Can't say how long </a:t>
            </a:r>
            <a:endParaRPr/>
          </a:p>
        </p:txBody>
      </p:sp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311700" y="1152475"/>
            <a:ext cx="8298600" cy="3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1. </a:t>
            </a:r>
            <a:r>
              <a:rPr lang="en-US" sz="1700">
                <a:solidFill>
                  <a:srgbClr val="878787"/>
                </a:solidFill>
              </a:rPr>
              <a:t>First Open-Source WAF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</a:rPr>
              <a:t>   </a:t>
            </a: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ModSecurity WAF engine is set to go EOL on 1 July 2024.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2. 2021년 ModSecurity의 개발사인 Trustwave는 블로그를 통해 2024년 ModSecurity 지원 종료를 발표했습니다 . 블로그에도 Trustwave가 "오픈 소스 커뮤니티가 프로젝트를 계속하도록 할 것”이라고 발표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하지만, OWASP는 Trustwave의 기존 약속을 존중하면서 프로젝트 관리를 맡길 수 있는 스폰서를 유치하겠다고 제안했으나,  협의가 이루어지지 않음, Trustwave는 그들의 약속이 지켜지지 않음(ModSecurity</a:t>
            </a:r>
            <a:r>
              <a:rPr lang="en-US" sz="1700">
                <a:solidFill>
                  <a:srgbClr val="878787"/>
                </a:solidFill>
              </a:rPr>
              <a:t>는</a:t>
            </a: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Apache 2.0 라이선스)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6292735" y="4779817"/>
            <a:ext cx="28512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Data Source: Dr. Christian Folini writing in CRS org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Andrew Howe writing in Loadbalancer</a:t>
            </a:r>
            <a:endParaRPr b="0" i="0" sz="9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b69a6bd6c_0_19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ModSecurity EoL: It will be OK, but Can't say how long </a:t>
            </a:r>
            <a:endParaRPr/>
          </a:p>
        </p:txBody>
      </p:sp>
      <p:sp>
        <p:nvSpPr>
          <p:cNvPr id="139" name="Google Shape;139;g27b69a6bd6c_0_19"/>
          <p:cNvSpPr txBox="1"/>
          <p:nvPr>
            <p:ph idx="1" type="body"/>
          </p:nvPr>
        </p:nvSpPr>
        <p:spPr>
          <a:xfrm>
            <a:off x="311700" y="1211400"/>
            <a:ext cx="8520600" cy="3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71"/>
              <a:buFont typeface="Arial"/>
              <a:buNone/>
            </a:pPr>
            <a:r>
              <a:rPr lang="en-US" sz="1700">
                <a:solidFill>
                  <a:srgbClr val="878787"/>
                </a:solidFill>
              </a:rPr>
              <a:t>실제 2018년부터 maintenance 정도만 이루어짐, 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</a:rPr>
              <a:t>ModSecurity V2(Apache, IIS), V3(NGINX) 다른 버전을 쓸 수 밖에 없음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2. At its core, a WAF is made up of two component parts: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A WAF engine: ModSecurity =&gt; Coraza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WAF rules: CoreRuleSet org라는 </a:t>
            </a:r>
            <a:r>
              <a:rPr lang="en-US" sz="1700">
                <a:solidFill>
                  <a:srgbClr val="878787"/>
                </a:solidFill>
              </a:rPr>
              <a:t>OSS</a:t>
            </a: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Ruleset을 개발 적용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3. OWASP/CRS org 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name: OWASP Coraza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571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Coraza Logo : Sancho(named by OWASP)</a:t>
            </a:r>
            <a:endParaRPr/>
          </a:p>
        </p:txBody>
      </p:sp>
      <p:sp>
        <p:nvSpPr>
          <p:cNvPr id="140" name="Google Shape;140;g27b69a6bd6c_0_19"/>
          <p:cNvSpPr txBox="1"/>
          <p:nvPr/>
        </p:nvSpPr>
        <p:spPr>
          <a:xfrm>
            <a:off x="6292735" y="4779817"/>
            <a:ext cx="28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Data Source: Dr. Christian Folini writing in CRS org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Andrew Howe writing in Loadbalancer</a:t>
            </a:r>
            <a:endParaRPr b="0" i="0" sz="9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1" name="Google Shape;141;g27b69a6bd6c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525" y="2245500"/>
            <a:ext cx="29146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OWASP Coraza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311700" y="1962944"/>
            <a:ext cx="85206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Coraza : Spanish, breastplate(중세 기사의 </a:t>
            </a:r>
            <a:r>
              <a:rPr lang="en-US" sz="1700">
                <a:solidFill>
                  <a:srgbClr val="878787"/>
                </a:solidFill>
              </a:rPr>
              <a:t>가슴보호 </a:t>
            </a: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갑옷)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1. Coraza is an implementation of a SecLang engine in the memory-safe 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Go language, developed by Juan Pablo Tosso from Chile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2. Simple view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A WAF engine: ModSecurity =&gt; </a:t>
            </a:r>
            <a:r>
              <a:rPr b="1"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OWASP Coraza</a:t>
            </a:r>
            <a:endParaRPr b="1"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WAF rules: CoreRuleSet org의 oss Ruleset을 개발 적용 가능(tested all items)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3. Support: Caddy reverse proxy(Web Server engine</a:t>
            </a:r>
            <a:r>
              <a:rPr lang="en-US" sz="1700">
                <a:solidFill>
                  <a:srgbClr val="878787"/>
                </a:solidFill>
              </a:rPr>
              <a:t>), WASM extension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6234545" y="4897279"/>
            <a:ext cx="29094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Data Source: Juan Pablo Tosso(Author of Coraza)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348" y="651750"/>
            <a:ext cx="6126479" cy="141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b69a6bd6c_0_26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OWASP Coraza</a:t>
            </a:r>
            <a:endParaRPr/>
          </a:p>
        </p:txBody>
      </p:sp>
      <p:sp>
        <p:nvSpPr>
          <p:cNvPr id="155" name="Google Shape;155;g27b69a6bd6c_0_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6" name="Google Shape;156;g27b69a6bd6c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502" y="1152475"/>
            <a:ext cx="5983847" cy="329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7b69a6bd6c_0_26"/>
          <p:cNvSpPr txBox="1"/>
          <p:nvPr>
            <p:ph idx="1" type="body"/>
          </p:nvPr>
        </p:nvSpPr>
        <p:spPr>
          <a:xfrm>
            <a:off x="6431350" y="1840088"/>
            <a:ext cx="2531700" cy="24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</a:rPr>
              <a:t>Functions</a:t>
            </a:r>
            <a:endParaRPr sz="1700">
              <a:solidFill>
                <a:srgbClr val="878787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Tracing</a:t>
            </a: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gRPC</a:t>
            </a:r>
            <a:endParaRPr sz="1700">
              <a:solidFill>
                <a:srgbClr val="878787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SPOE</a:t>
            </a:r>
            <a:endParaRPr sz="1700">
              <a:solidFill>
                <a:srgbClr val="878787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WASM</a:t>
            </a:r>
            <a:endParaRPr sz="1700">
              <a:solidFill>
                <a:srgbClr val="878787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GraphQL</a:t>
            </a:r>
            <a:endParaRPr sz="1700">
              <a:solidFill>
                <a:srgbClr val="878787"/>
              </a:solidFill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78787"/>
              </a:buClr>
              <a:buSzPts val="1700"/>
              <a:buChar char="●"/>
            </a:pPr>
            <a:r>
              <a:rPr lang="en-US" sz="1700">
                <a:solidFill>
                  <a:srgbClr val="878787"/>
                </a:solidFill>
              </a:rPr>
              <a:t>Horizontal Scaling</a:t>
            </a:r>
            <a:endParaRPr sz="1700">
              <a:solidFill>
                <a:srgbClr val="878787"/>
              </a:solidFill>
            </a:endParaRPr>
          </a:p>
        </p:txBody>
      </p:sp>
      <p:sp>
        <p:nvSpPr>
          <p:cNvPr id="158" name="Google Shape;158;g27b69a6bd6c_0_26"/>
          <p:cNvSpPr txBox="1"/>
          <p:nvPr/>
        </p:nvSpPr>
        <p:spPr>
          <a:xfrm>
            <a:off x="6131800" y="45259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SPOE: Streaming Processing Offload Engine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7b69a6bd6c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5195" y="164170"/>
            <a:ext cx="1795983" cy="14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OWASP Coraza</a:t>
            </a:r>
            <a:endParaRPr/>
          </a:p>
        </p:txBody>
      </p:sp>
      <p:sp>
        <p:nvSpPr>
          <p:cNvPr id="165" name="Google Shape;165;p11"/>
          <p:cNvSpPr txBox="1"/>
          <p:nvPr>
            <p:ph idx="1" type="body"/>
          </p:nvPr>
        </p:nvSpPr>
        <p:spPr>
          <a:xfrm>
            <a:off x="311700" y="2346125"/>
            <a:ext cx="8520600" cy="2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9410"/>
              <a:buNone/>
            </a:pPr>
            <a:r>
              <a:rPr lang="en-US" sz="1700">
                <a:solidFill>
                  <a:srgbClr val="878787"/>
                </a:solidFill>
              </a:rPr>
              <a:t>4. Juan Pablo Tosso short interview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9410"/>
              <a:buNone/>
            </a:pPr>
            <a:r>
              <a:rPr lang="en-US" sz="1700">
                <a:solidFill>
                  <a:srgbClr val="878787"/>
                </a:solidFill>
              </a:rPr>
              <a:t>Q) Do you have rough roadmaps for </a:t>
            </a:r>
            <a:r>
              <a:rPr b="1" lang="en-US" sz="1700">
                <a:solidFill>
                  <a:srgbClr val="878787"/>
                </a:solidFill>
              </a:rPr>
              <a:t>Apache and NGINX</a:t>
            </a:r>
            <a:r>
              <a:rPr lang="en-US" sz="1700">
                <a:solidFill>
                  <a:srgbClr val="878787"/>
                </a:solidFill>
              </a:rPr>
              <a:t>? 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9410"/>
              <a:buNone/>
            </a:pPr>
            <a:r>
              <a:rPr lang="en-US" sz="1700">
                <a:solidFill>
                  <a:srgbClr val="878787"/>
                </a:solidFill>
              </a:rPr>
              <a:t>We do have a firm plan using libcoraza for nginx, but we don't have the resources right now to maintain it, as we are limited to </a:t>
            </a:r>
            <a:r>
              <a:rPr b="1" lang="en-US" sz="1700">
                <a:solidFill>
                  <a:srgbClr val="878787"/>
                </a:solidFill>
              </a:rPr>
              <a:t>WASM and caddy</a:t>
            </a:r>
            <a:r>
              <a:rPr lang="en-US" sz="1700">
                <a:solidFill>
                  <a:srgbClr val="878787"/>
                </a:solidFill>
              </a:rPr>
              <a:t>. I don't think we will support Apache unless there is a proxy wasm connector or something we can use. 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69410"/>
              <a:buNone/>
            </a:pPr>
            <a:br>
              <a:rPr lang="en-US" sz="1700">
                <a:solidFill>
                  <a:srgbClr val="878787"/>
                </a:solidFill>
              </a:rPr>
            </a:br>
            <a:r>
              <a:rPr lang="en-US" sz="1700">
                <a:solidFill>
                  <a:srgbClr val="878787"/>
                </a:solidFill>
              </a:rPr>
              <a:t>Q) What is your plan for Coraza expansion with OWASP? It makes total sense to become a </a:t>
            </a:r>
            <a:r>
              <a:rPr b="1" lang="en-US" sz="1700">
                <a:solidFill>
                  <a:srgbClr val="878787"/>
                </a:solidFill>
              </a:rPr>
              <a:t>flagship project</a:t>
            </a:r>
            <a:r>
              <a:rPr lang="en-US" sz="1700">
                <a:solidFill>
                  <a:srgbClr val="878787"/>
                </a:solidFill>
              </a:rPr>
              <a:t>. A WAF is a core product in every company's cybersecurity roadmap; we expect OWASP to manifest that.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6234545" y="4897279"/>
            <a:ext cx="29094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Juan Pablo Tosso(Author of Coraza)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8160" y="1154222"/>
            <a:ext cx="1695525" cy="16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OWASP Coraza demo</a:t>
            </a:r>
            <a:endParaRPr/>
          </a:p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4330930" y="1354974"/>
            <a:ext cx="4637029" cy="35423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1. Environment: Coraza+CRS+Caddy, elastic+Kibana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2. Ubuntu 22.04 LTS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Docker compose</a:t>
            </a:r>
            <a:endParaRPr b="1"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</a:t>
            </a:r>
            <a:r>
              <a:rPr lang="en-US" sz="1700">
                <a:solidFill>
                  <a:srgbClr val="878787"/>
                </a:solidFill>
              </a:rPr>
              <a:t>Go 1.9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3. Support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46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Caddy reverse proxy(Web Server engine)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946"/>
              <a:buNone/>
            </a:pPr>
            <a:r>
              <a:rPr lang="en-US" sz="11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https://medium.com/@jptosso/oss-waf-stack-using-coraza-caddy-and-elastic-3a715dcbf2f2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6325985" y="4897279"/>
            <a:ext cx="2818015" cy="2065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Ubuntu"/>
              <a:buNone/>
            </a:pPr>
            <a:r>
              <a:rPr b="0" i="0" lang="en-US" sz="9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Data Source: Juan Pablo Tosso(Author of Coraza)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40" y="1034134"/>
            <a:ext cx="4154891" cy="405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Coraza demo</a:t>
            </a:r>
            <a:endParaRPr/>
          </a:p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116378" y="1354974"/>
            <a:ext cx="8851581" cy="35423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Coraza demo </a:t>
            </a:r>
            <a:r>
              <a:rPr lang="en-US" sz="1700">
                <a:solidFill>
                  <a:srgbClr val="878787"/>
                </a:solidFill>
              </a:rPr>
              <a:t>영상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1700">
                <a:solidFill>
                  <a:srgbClr val="878787"/>
                </a:solidFill>
              </a:rPr>
              <a:t>https://www.youtube.com/watch?v=0zduraUew54</a:t>
            </a:r>
            <a:endParaRPr sz="1700">
              <a:solidFill>
                <a:srgbClr val="878787"/>
              </a:solidFill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6874626" y="4897279"/>
            <a:ext cx="22693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Ubuntu"/>
              <a:buNone/>
            </a:pPr>
            <a:r>
              <a:rPr b="0" i="0" lang="en-US" sz="7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Data Source: Juan Pablo Tosso(Author of Coraza)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Comparison: ModSec Coraza NAP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5669280" y="4708799"/>
            <a:ext cx="3474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sng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https://www.nginx.com/blog/announcing-open-source-subscription-f5-nginx</a:t>
            </a:r>
            <a:r>
              <a:rPr b="0" i="0" lang="en-US" sz="7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/https://coraza.io/docs/tutorials/introduction/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Google Shape;189;p15"/>
          <p:cNvGraphicFramePr/>
          <p:nvPr/>
        </p:nvGraphicFramePr>
        <p:xfrm>
          <a:off x="484909" y="12901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{81D4BD50-6118-410E-81A5-6A236632F2AB}</a:tableStyleId>
              </a:tblPr>
              <a:tblGrid>
                <a:gridCol w="1404650"/>
                <a:gridCol w="1734775"/>
                <a:gridCol w="2103125"/>
                <a:gridCol w="3104825"/>
              </a:tblGrid>
              <a:tr h="281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ModSecurity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Coraza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NAP(NGINX App Protect)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3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Support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Apache, IIS, NGINX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Caddy Plugin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WASM extension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Container, Kubernetes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CI/CD Integration(with NGINX</a:t>
                      </a:r>
                      <a: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Plus)</a:t>
                      </a:r>
                      <a:b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</a:br>
                      <a: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roadmap NGINX OSS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Deploy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Embedded on Linux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Container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Embedded on Linux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Container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Embedded on Linux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Side-car Container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KIC(Kubernetes Ingress Controller)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Bot Detect &amp; Prevention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(Fake Bot Plugin)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(Fake Bot Plugin)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Automated tool(Classified bot class)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Signature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Threat Intelligence </a:t>
                      </a:r>
                      <a: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통합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Same as F5 WAF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DDoS(L7 HTTP/API call)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CoreRuleSet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Same as F5 AWAF(Advanced)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SLA(commercial support)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by </a:t>
                      </a:r>
                      <a: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Trustwave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Will be by someone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878787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by F5</a:t>
                      </a:r>
                      <a:endParaRPr b="0" i="0" sz="1200" u="none" cap="none" strike="noStrike">
                        <a:solidFill>
                          <a:srgbClr val="878787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NGINX OpenSource 버전 Subscription</a:t>
            </a:r>
            <a:endParaRPr/>
          </a:p>
        </p:txBody>
      </p:sp>
      <p:sp>
        <p:nvSpPr>
          <p:cNvPr id="195" name="Google Shape;195;p16"/>
          <p:cNvSpPr txBox="1"/>
          <p:nvPr>
            <p:ph idx="1" type="body"/>
          </p:nvPr>
        </p:nvSpPr>
        <p:spPr>
          <a:xfrm>
            <a:off x="311700" y="1152474"/>
            <a:ext cx="8520600" cy="36273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1. Enterprise Level Support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-US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</a:t>
            </a:r>
            <a:r>
              <a:rPr lang="en-US" sz="18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SLA options of business hours or 24/7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-US" sz="18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Security patches and bug fixes, Security notifications, Debugging and error correction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4467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2. Enterprise Features: </a:t>
            </a:r>
            <a:r>
              <a:rPr b="1"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NGINX Plus feature 사용 가능</a:t>
            </a:r>
            <a:endParaRPr b="1"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4467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API rate limiting, session persistence, high availability, and active health checks, real-time monitoring, native OpenTelemetry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4467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  - Improve Security and Identity Management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4467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3. Fleet Management: NGINX Management Suite Instance Manager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6808124" y="4779817"/>
            <a:ext cx="2335876" cy="363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Ubuntu"/>
              <a:buNone/>
            </a:pPr>
            <a:r>
              <a:rPr b="0" i="0" lang="en-US" sz="7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Data Source: Dr. Christian Folini writing in CRS org</a:t>
            </a:r>
            <a:br>
              <a:rPr b="0" i="0" lang="en-US" sz="7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700" u="none" cap="none" strike="noStrike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Andrew Howe writing in Loadbalancer</a:t>
            </a:r>
            <a:endParaRPr b="0" i="0" sz="700" u="none" cap="none" strike="noStrike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Ubuntu"/>
              <a:buNone/>
            </a:pPr>
            <a:r>
              <a:rPr lang="en-US"/>
              <a:t>Comparison: ModSec Coraza NGINX App Protect</a:t>
            </a:r>
            <a:endParaRPr/>
          </a:p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75" y="1259150"/>
            <a:ext cx="3474599" cy="18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/>
        </p:nvSpPr>
        <p:spPr>
          <a:xfrm>
            <a:off x="374075" y="3852200"/>
            <a:ext cx="826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Ubuntu"/>
              <a:buNone/>
            </a:pPr>
            <a:r>
              <a:rPr b="0" i="0" lang="en-US" sz="182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Coraza v3 was designed with enterprise-grade performance.</a:t>
            </a:r>
            <a:endParaRPr b="0" i="0" sz="16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720"/>
              <a:buFont typeface="Ubuntu"/>
              <a:buNone/>
            </a:pPr>
            <a:r>
              <a:t/>
            </a:r>
            <a:endParaRPr b="0" i="0" sz="182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550" y="785500"/>
            <a:ext cx="3623776" cy="228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5669280" y="4807548"/>
            <a:ext cx="3474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Source: </a:t>
            </a:r>
            <a:r>
              <a:rPr b="0" i="0" lang="en-US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www.nginx.com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Coreruleset.org</a:t>
            </a:r>
            <a:endParaRPr b="0" i="0" sz="1000" u="none" cap="none" strike="noStrike">
              <a:solidFill>
                <a:srgbClr val="16161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507627" y="3200500"/>
            <a:ext cx="2756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Ubuntu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NGINX App Protect/ModSecurity Performance</a:t>
            </a:r>
            <a:endParaRPr b="1" i="0" sz="11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4349632" y="663787"/>
            <a:ext cx="3948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Ubuntu"/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CoreRuleSet.org</a:t>
            </a:r>
            <a:endParaRPr b="1" i="0" sz="20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3775" y="1823122"/>
            <a:ext cx="3098526" cy="207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발표자 소개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955975"/>
            <a:ext cx="85206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18"/>
              <a:buFont typeface="Arial"/>
              <a:buNone/>
            </a:pPr>
            <a:r>
              <a:rPr b="1" lang="en-US"/>
              <a:t>Jeff gy Kim</a:t>
            </a:r>
            <a:br>
              <a:rPr lang="en-US"/>
            </a:br>
            <a:r>
              <a:rPr lang="en-US" sz="1700">
                <a:solidFill>
                  <a:srgbClr val="878787"/>
                </a:solidFill>
              </a:rPr>
              <a:t>  OpenInfra(OpenStack) Korea community organizer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</a:rPr>
              <a:t>  GroMetric Corp Founder &amp; CTO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</a:rPr>
              <a:t>  CKA/CKAD, AWS Pro/Asso, GCP PCA, CCIE, MBA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b="1" lang="en-US" sz="1700">
                <a:solidFill>
                  <a:srgbClr val="878787"/>
                </a:solidFill>
              </a:rPr>
              <a:t>Hocheol Shin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/>
              <a:t>  </a:t>
            </a:r>
            <a:r>
              <a:rPr lang="en-US" sz="1700">
                <a:solidFill>
                  <a:srgbClr val="878787"/>
                </a:solidFill>
              </a:rPr>
              <a:t>OpenInfra(OpenStack) community organizer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</a:rPr>
              <a:t>  Chef community organizer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</a:rPr>
              <a:t>  CAFE24 Team Leader, OSS Contributor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6084925" y="736875"/>
            <a:ext cx="2435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OpenStack </a:t>
            </a:r>
            <a:r>
              <a:rPr b="1" i="0" lang="en-US" sz="6000" u="none" cap="none" strike="noStrik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loves</a:t>
            </a:r>
            <a:r>
              <a:rPr b="1" i="0" lang="en-US" sz="6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Ubutu</a:t>
            </a:r>
            <a:endParaRPr b="1" i="0" sz="60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esp. more in Korea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474" y="2571749"/>
            <a:ext cx="1589000" cy="1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475" y="164163"/>
            <a:ext cx="1589000" cy="119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108075" y="1856300"/>
            <a:ext cx="89361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0" i="0" lang="en-US" sz="3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Special thanks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1" i="0" lang="en-US" sz="5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CAFE</a:t>
            </a:r>
            <a:r>
              <a:rPr b="1" i="0" lang="en-US" sz="5000" u="none" cap="none" strike="noStrike">
                <a:solidFill>
                  <a:srgbClr val="0C5ADB"/>
                </a:solidFill>
                <a:latin typeface="Ubuntu"/>
                <a:ea typeface="Ubuntu"/>
                <a:cs typeface="Ubuntu"/>
                <a:sym typeface="Ubuntu"/>
              </a:rPr>
              <a:t>24</a:t>
            </a:r>
            <a:r>
              <a:rPr b="1" i="0" lang="en-US" sz="5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 Cloud</a:t>
            </a:r>
            <a:r>
              <a:rPr b="1" i="0" lang="en-US" sz="5000" u="none" cap="none" strike="noStrik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i="0" sz="5000" u="none" cap="none" strike="noStrike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OpenStack</a:t>
            </a:r>
            <a:endParaRPr b="1" i="0" sz="4400" u="none" cap="none" strike="noStrike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0" i="0" lang="en-US" sz="15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All Tested items were run on the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207817" y="510088"/>
            <a:ext cx="8936183" cy="965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1" i="0" lang="en-US" sz="55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QnA</a:t>
            </a:r>
            <a:endParaRPr b="1" i="0" sz="5500" u="none" cap="none" strike="noStrike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/>
        </p:nvSpPr>
        <p:spPr>
          <a:xfrm>
            <a:off x="253500" y="2239175"/>
            <a:ext cx="8637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0" i="0" lang="en-US" sz="6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We’re Hiring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Gro</a:t>
            </a:r>
            <a:r>
              <a:rPr b="0" baseline="30000" i="0" lang="en-US" sz="6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wth</a:t>
            </a:r>
            <a:r>
              <a:rPr b="0" i="0" lang="en-US" sz="6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Metric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Ubuntu"/>
              <a:buNone/>
            </a:pPr>
            <a:r>
              <a:rPr b="0" i="0" lang="en-US" sz="30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SojuOps, Working From Home(3 days a week)</a:t>
            </a:r>
            <a:r>
              <a:rPr b="0" i="0" lang="en-US" sz="700" u="none" cap="none" strike="noStrike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0" i="0" sz="700" u="none" cap="none" strike="noStrike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descr="Jeff gy Kim LinkedIn&#10;"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780" y="1860270"/>
            <a:ext cx="985800" cy="9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538" y="1685703"/>
            <a:ext cx="1875930" cy="148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7450" y="657500"/>
            <a:ext cx="4413325" cy="26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/>
              <a:t>Intro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6093618" y="4679861"/>
            <a:ext cx="3050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Yu-na Kim(World famous figure skater)</a:t>
            </a:r>
            <a:endParaRPr b="0" i="0" sz="9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https://en.wikipedia.org/wiki/Web_application_firewall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5312979" y="1152475"/>
            <a:ext cx="351932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WAF가 뭔가유?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OWASP???</a:t>
            </a:r>
            <a:endParaRPr sz="1700">
              <a:solidFill>
                <a:srgbClr val="87878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</a:pPr>
            <a:r>
              <a:t/>
            </a:r>
            <a:endParaRPr sz="1700">
              <a:solidFill>
                <a:srgbClr val="878787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</a:pPr>
            <a:r>
              <a:t/>
            </a:r>
            <a:endParaRPr sz="1700">
              <a:solidFill>
                <a:srgbClr val="87878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ModSecurity???</a:t>
            </a:r>
            <a:endParaRPr/>
          </a:p>
          <a:p>
            <a:pPr indent="0" lvl="0" marL="1143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24" y="1152475"/>
            <a:ext cx="4561107" cy="302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/>
              <a:t>Intro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6093618" y="4679861"/>
            <a:ext cx="3050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From Min-sik Choi movie Rules of the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https://en.wikipedia.org/wiki/Web_application_firewall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29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WAF는 뭔가요? </a:t>
            </a:r>
            <a:endParaRPr/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9213"/>
              <a:buNone/>
            </a:pPr>
            <a:r>
              <a:rPr lang="en-US" sz="1150">
                <a:solidFill>
                  <a:srgbClr val="878787"/>
                </a:solidFill>
              </a:rPr>
              <a:t>	Web Application Firewall</a:t>
            </a:r>
            <a:endParaRPr sz="1150">
              <a:solidFill>
                <a:srgbClr val="878787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-3429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OWASP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9213"/>
              <a:buNone/>
            </a:pPr>
            <a:r>
              <a:rPr lang="en-US" sz="1150">
                <a:solidFill>
                  <a:srgbClr val="878787"/>
                </a:solidFill>
              </a:rPr>
              <a:t>	Open Worldwide Application Security Project</a:t>
            </a:r>
            <a:br>
              <a:rPr lang="en-US" sz="1150">
                <a:solidFill>
                  <a:srgbClr val="878787"/>
                </a:solidFill>
              </a:rPr>
            </a:br>
            <a:r>
              <a:rPr lang="en-US" sz="1150">
                <a:solidFill>
                  <a:srgbClr val="878787"/>
                </a:solidFill>
              </a:rPr>
              <a:t>	매년 웹 취약점을 분석하여 OWASP top10 리스트를 발표</a:t>
            </a:r>
            <a:br>
              <a:rPr lang="en-US" sz="1000">
                <a:solidFill>
                  <a:srgbClr val="595959"/>
                </a:solidFill>
              </a:rPr>
            </a:br>
            <a:endParaRPr sz="1000">
              <a:solidFill>
                <a:srgbClr val="595959"/>
              </a:solidFill>
            </a:endParaRPr>
          </a:p>
          <a:p>
            <a:pPr indent="-3429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ModSecurity???</a:t>
            </a:r>
            <a:endParaRPr/>
          </a:p>
          <a:p>
            <a:pPr indent="0" lvl="0" marL="1143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59999"/>
              <a:buNone/>
            </a:pPr>
            <a:r>
              <a:rPr lang="en-US" sz="1216">
                <a:solidFill>
                  <a:srgbClr val="595959"/>
                </a:solidFill>
              </a:rPr>
              <a:t>	</a:t>
            </a:r>
            <a:r>
              <a:rPr lang="en-US" sz="1150">
                <a:solidFill>
                  <a:srgbClr val="878787"/>
                </a:solidFill>
              </a:rPr>
              <a:t>open-source web application firewall from 2002</a:t>
            </a:r>
            <a:endParaRPr sz="2016"/>
          </a:p>
          <a:p>
            <a:pPr indent="0" lvl="0" marL="1143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94594"/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-3429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Coraza</a:t>
            </a:r>
            <a:endParaRPr/>
          </a:p>
          <a:p>
            <a:pPr indent="0" lvl="0" marL="1143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69213"/>
              <a:buNone/>
            </a:pPr>
            <a:r>
              <a:rPr lang="en-US" sz="1150">
                <a:solidFill>
                  <a:srgbClr val="595959"/>
                </a:solidFill>
              </a:rPr>
              <a:t>	</a:t>
            </a:r>
            <a:r>
              <a:rPr lang="en-US" sz="1150">
                <a:solidFill>
                  <a:srgbClr val="878787"/>
                </a:solidFill>
              </a:rPr>
              <a:t>open-source web application firewall</a:t>
            </a:r>
            <a:endParaRPr sz="1150"/>
          </a:p>
          <a:p>
            <a:pPr indent="0" lvl="0" marL="1143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ct val="194594"/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  <a:p>
            <a:pPr indent="-34293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4467"/>
              <a:buFont typeface="Ubuntu"/>
              <a:buChar char="●"/>
            </a:pPr>
            <a:r>
              <a:rPr lang="en-US" sz="1700">
                <a:solidFill>
                  <a:srgbClr val="878787"/>
                </a:solidFill>
              </a:rPr>
              <a:t>NGINX App Protect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9212"/>
              <a:buNone/>
            </a:pPr>
            <a:r>
              <a:rPr lang="en-US" sz="1150">
                <a:solidFill>
                  <a:srgbClr val="878787"/>
                </a:solidFill>
              </a:rPr>
              <a:t>nginx 기반의 web application firewall</a:t>
            </a:r>
            <a:endParaRPr sz="1150"/>
          </a:p>
        </p:txBody>
      </p:sp>
      <p:pic>
        <p:nvPicPr>
          <p:cNvPr descr="인간의 얼굴, 의류, 사람, 스크린샷이(가) 표시된 사진&#10;&#10;자동 생성된 설명"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9180" y="1184792"/>
            <a:ext cx="2844763" cy="229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/>
              <a:t>Ubuntu의 기본적인 cybersecurity &amp; Vulnerability 대응</a:t>
            </a:r>
            <a:br>
              <a:rPr lang="en-US"/>
            </a:br>
            <a:endParaRPr/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US"/>
              <a:t>1. Predictable </a:t>
            </a:r>
            <a:r>
              <a:rPr lang="en-US">
                <a:latin typeface="Ubuntu"/>
                <a:ea typeface="Ubuntu"/>
                <a:cs typeface="Ubuntu"/>
                <a:sym typeface="Ubuntu"/>
              </a:rPr>
              <a:t>lifecycle</a:t>
            </a:r>
            <a:r>
              <a:rPr lang="en-US"/>
              <a:t> 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6226232" y="4527461"/>
            <a:ext cx="291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Data Source: cybersecurity with Ubuntu https://ubuntu.com/engage/ubuntu-cybersecurity-webinar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https://ubuntu.com/pro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745" y="1592907"/>
            <a:ext cx="5590017" cy="29397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6143104" y="1808259"/>
            <a:ext cx="29178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Ubuntu Pro subscription 계정당 5 machines까지 무료</a:t>
            </a:r>
            <a:endParaRPr b="0" i="0" sz="14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Ubuntu Pro which is free of charge for personal use on up to 5 machines</a:t>
            </a:r>
            <a:br>
              <a:rPr b="0" i="0" lang="en-US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endParaRPr b="0" i="0" sz="14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Kernel Livepatching: </a:t>
            </a:r>
            <a:endParaRPr b="0" i="0" sz="14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No Service interruption, no reboot, can be apply On-prem(Bloomberg, AT&amp;T, DeutscheTel, NTT, etc)</a:t>
            </a:r>
            <a:endParaRPr b="0" i="0" sz="14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/>
              <a:t>Ubuntu의 기본적인 cybersecurity &amp; Vulnerability 대응</a:t>
            </a:r>
            <a:endParaRPr/>
          </a:p>
        </p:txBody>
      </p:sp>
      <p:sp>
        <p:nvSpPr>
          <p:cNvPr id="102" name="Google Shape;102;p6"/>
          <p:cNvSpPr txBox="1"/>
          <p:nvPr>
            <p:ph idx="1" type="body"/>
          </p:nvPr>
        </p:nvSpPr>
        <p:spPr>
          <a:xfrm>
            <a:off x="311700" y="1152475"/>
            <a:ext cx="8520600" cy="3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4567"/>
              <a:buFont typeface="Arial"/>
              <a:buNone/>
            </a:pPr>
            <a:r>
              <a:rPr lang="en-US" sz="1700">
                <a:solidFill>
                  <a:srgbClr val="878787"/>
                </a:solidFill>
              </a:rPr>
              <a:t>2. Certified Compliance  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4567"/>
              <a:buNone/>
            </a:pPr>
            <a:r>
              <a:rPr lang="en-US" sz="1700">
                <a:solidFill>
                  <a:srgbClr val="878787"/>
                </a:solidFill>
              </a:rPr>
              <a:t>FIPS 140 및 CC, EAL2 인증뿐만 CIS 및 DISA-STIG와 같은 취약점 관리, 강화 및 컴플라이언스 프로파일을 통해 사이버 보안 프레임워크 마련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4567"/>
              <a:buFont typeface="Arial"/>
              <a:buNone/>
            </a:pPr>
            <a:r>
              <a:t/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4567"/>
              <a:buFont typeface="Arial"/>
              <a:buNone/>
            </a:pPr>
            <a:r>
              <a:rPr lang="en-US" sz="1700">
                <a:solidFill>
                  <a:srgbClr val="878787"/>
                </a:solidFill>
              </a:rPr>
              <a:t>3. Secure configuration &amp; hardening 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4567"/>
              <a:buFont typeface="Arial"/>
              <a:buNone/>
            </a:pPr>
            <a:r>
              <a:rPr lang="en-US" sz="1700">
                <a:solidFill>
                  <a:srgbClr val="878787"/>
                </a:solidFill>
              </a:rPr>
              <a:t>Canonical에서는 Ubuntu의 구성을 강화하기 위해 CIS 벤치마크 적용 권고 </a:t>
            </a:r>
            <a:endParaRPr sz="17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255"/>
              <a:buNone/>
            </a:pPr>
            <a:r>
              <a:t/>
            </a:r>
            <a:endParaRPr sz="22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6255"/>
              <a:buNone/>
            </a:pPr>
            <a:r>
              <a:rPr lang="en-US" sz="2200">
                <a:solidFill>
                  <a:srgbClr val="878787"/>
                </a:solidFill>
              </a:rPr>
              <a:t>usg audit/fix command </a:t>
            </a:r>
            <a:endParaRPr sz="22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1260"/>
              <a:buNone/>
            </a:pPr>
            <a:r>
              <a:t/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1260"/>
              <a:buNone/>
            </a:pPr>
            <a:r>
              <a:rPr lang="en-US" sz="1400">
                <a:solidFill>
                  <a:srgbClr val="878787"/>
                </a:solidFill>
              </a:rPr>
              <a:t>sudo apt update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sudo apt install ubuntu-advantage-tools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1260"/>
              <a:buNone/>
            </a:pPr>
            <a:r>
              <a:rPr lang="en-US" sz="1400">
                <a:solidFill>
                  <a:srgbClr val="878787"/>
                </a:solidFill>
              </a:rPr>
              <a:t>sudo ua enable usg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sudo apt install usg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/usr/share/ubuntu-scap-security-guides/cis-hardening/Canonical_Ubuntu_20.04_CIS-harden.sh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usg fix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/usr/share/ubuntu-scap-security-guides/cis-hardening/Canonical_Ubuntu_18.04_CIS-harden.sh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usg fix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/usr/share/ubuntu-scap-security-guides/cis-hardening/Canonical_Ubuntu_16.04_CIS_v1.1.0-harden.sh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usg fix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</a:rPr>
              <a:t>cis-audit</a:t>
            </a:r>
            <a:endParaRPr sz="1400">
              <a:solidFill>
                <a:srgbClr val="87878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51260"/>
              <a:buFont typeface="Arial"/>
              <a:buNone/>
            </a:pPr>
            <a:r>
              <a:rPr lang="en-US" sz="1400">
                <a:solidFill>
                  <a:srgbClr val="878787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usg audit</a:t>
            </a:r>
            <a:endParaRPr sz="1400">
              <a:solidFill>
                <a:srgbClr val="878787"/>
              </a:solidFill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5707857" y="3943171"/>
            <a:ext cx="33861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FIPS: Federal Information Processing Standards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CC: Common Criteria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EAL2: Evaluation Assurance Level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CIS: Center for Internet Security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DISA-STIG: Defense Information Systems AgencySecurity Technical Implementation Guides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cybersecurity with Ubuntu 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https://ubuntu.com/pro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800"/>
              <a:t>Ubuntu의 기본적인 cybersecurity &amp; Vulnerability 대응</a:t>
            </a:r>
            <a:endParaRPr/>
          </a:p>
        </p:txBody>
      </p:sp>
      <p:sp>
        <p:nvSpPr>
          <p:cNvPr id="109" name="Google Shape;10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4. Vulnerability Management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software security updates (including kernel livepatching), security advisories, and machine readable OVAL* vulnerability data for SIEM integration and automation for the lifecycle of all relevant systems.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30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SLA(targets a response time) : </a:t>
            </a:r>
            <a:endParaRPr sz="30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30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Critical - 1 day, High 14 days average </a:t>
            </a:r>
            <a:endParaRPr sz="30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5. Anti-exploitation defenses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118"/>
              <a:buNone/>
            </a:pPr>
            <a:r>
              <a:rPr lang="en-US" sz="1700">
                <a:solidFill>
                  <a:srgbClr val="878787"/>
                </a:solidFill>
                <a:latin typeface="Ubuntu"/>
                <a:ea typeface="Ubuntu"/>
                <a:cs typeface="Ubuntu"/>
                <a:sym typeface="Ubuntu"/>
              </a:rPr>
              <a:t>Heap and stack protections, ASLR, and non-executable memory</a:t>
            </a:r>
            <a:endParaRPr sz="1700">
              <a:solidFill>
                <a:srgbClr val="8787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4896196" y="4543336"/>
            <a:ext cx="424780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* OVAL: Open Vulnerability and Assessment Language</a:t>
            </a:r>
            <a:b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* ASLR: Address Space Layout Randomization, 공격자가 익스플로잇 코드를 작성할 때 페이로드가 어느 위치에 삽입되야 하는지를 미리 예측할 수 없도록 함 </a:t>
            </a:r>
            <a:endParaRPr b="0" i="0" sz="900" u="none" cap="none" strike="noStrike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b69a6bd6c_0_6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Ubuntu Pro</a:t>
            </a:r>
            <a:endParaRPr/>
          </a:p>
        </p:txBody>
      </p:sp>
      <p:sp>
        <p:nvSpPr>
          <p:cNvPr id="116" name="Google Shape;116;g27b69a6bd6c_0_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7" name="Google Shape;117;g27b69a6bd6c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525" y="1223325"/>
            <a:ext cx="8320950" cy="38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311700" y="164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OWASP top 10</a:t>
            </a: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6093618" y="4679861"/>
            <a:ext cx="305038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https://en.wikipedia.org/wiki/Web_application_firewall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311700" y="1152475"/>
            <a:ext cx="5081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2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5882"/>
              <a:buFont typeface="Ubuntu Medium"/>
              <a:buChar char="●"/>
            </a:pPr>
            <a:r>
              <a:rPr lang="en-US" sz="1700">
                <a:solidFill>
                  <a:srgbClr val="878787"/>
                </a:solidFill>
              </a:rPr>
              <a:t>WAF는 뭔가요?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5882"/>
              <a:buNone/>
            </a:pPr>
            <a:r>
              <a:rPr lang="en-US" sz="1700">
                <a:solidFill>
                  <a:srgbClr val="878787"/>
                </a:solidFill>
              </a:rPr>
              <a:t>Web Application Firewall의 약자</a:t>
            </a:r>
            <a:br>
              <a:rPr lang="en-US" sz="1700">
                <a:solidFill>
                  <a:srgbClr val="878787"/>
                </a:solidFill>
              </a:rPr>
            </a:br>
            <a:r>
              <a:rPr lang="en-US" sz="1700">
                <a:solidFill>
                  <a:srgbClr val="878787"/>
                </a:solidFill>
              </a:rPr>
              <a:t>웹서버와 주고받는 Http/Https 트래픽을 필터링, 모니터링 및 차단하는 특정 형태의 애플리케이션 방화벽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latin typeface="Ubuntu Medium"/>
                <a:ea typeface="Ubuntu Medium"/>
                <a:cs typeface="Ubuntu Medium"/>
                <a:sym typeface="Ubuntu Medium"/>
              </a:rPr>
              <a:t> 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-3172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5882"/>
              <a:buFont typeface="Ubuntu Medium"/>
              <a:buChar char="●"/>
            </a:pPr>
            <a:r>
              <a:rPr lang="en-US" sz="1700">
                <a:solidFill>
                  <a:srgbClr val="878787"/>
                </a:solidFill>
              </a:rPr>
              <a:t>OWASP Top 10</a:t>
            </a:r>
            <a:endParaRPr sz="17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6622"/>
              <a:buNone/>
            </a:pPr>
            <a:r>
              <a:rPr lang="en-US" sz="1700">
                <a:solidFill>
                  <a:srgbClr val="878787"/>
                </a:solidFill>
              </a:rPr>
              <a:t>2003년 부터 발표되었으며 매년 정기적으로 업데이트되며 가장 중요한 위험 중 일부를 식별하여 애플리케이션 보안에 대한 인식을 높이는 것을 목표로 발표 됩니다. MITRE, PCI DSS , DISA-STIG ) 및 U.S.  정부에서 상위 10개 프로젝트를 참조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01963"/>
              <a:buNone/>
            </a:pPr>
            <a:r>
              <a:t/>
            </a:r>
            <a:endParaRPr b="1" sz="1150"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531" y="1117600"/>
            <a:ext cx="3243262" cy="21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350" y="3533075"/>
            <a:ext cx="5432200" cy="15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buntu Korea Communit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